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65" r:id="rId2"/>
    <p:sldId id="366" r:id="rId3"/>
    <p:sldId id="367" r:id="rId4"/>
    <p:sldId id="368" r:id="rId5"/>
    <p:sldId id="372" r:id="rId6"/>
    <p:sldId id="369" r:id="rId7"/>
    <p:sldId id="370" r:id="rId8"/>
    <p:sldId id="381" r:id="rId9"/>
    <p:sldId id="379" r:id="rId10"/>
    <p:sldId id="383" r:id="rId11"/>
    <p:sldId id="390" r:id="rId12"/>
    <p:sldId id="389" r:id="rId13"/>
    <p:sldId id="382" r:id="rId14"/>
    <p:sldId id="380" r:id="rId15"/>
    <p:sldId id="385" r:id="rId16"/>
    <p:sldId id="384" r:id="rId17"/>
    <p:sldId id="388" r:id="rId18"/>
    <p:sldId id="391" r:id="rId19"/>
    <p:sldId id="393" r:id="rId20"/>
    <p:sldId id="371" r:id="rId21"/>
    <p:sldId id="386" r:id="rId22"/>
    <p:sldId id="394" r:id="rId23"/>
    <p:sldId id="387" r:id="rId24"/>
    <p:sldId id="392" r:id="rId25"/>
    <p:sldId id="373" r:id="rId26"/>
    <p:sldId id="378" r:id="rId27"/>
    <p:sldId id="374" r:id="rId28"/>
    <p:sldId id="395" r:id="rId29"/>
    <p:sldId id="397" r:id="rId30"/>
    <p:sldId id="396" r:id="rId31"/>
    <p:sldId id="376" r:id="rId32"/>
    <p:sldId id="398" r:id="rId33"/>
    <p:sldId id="377" r:id="rId34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FFFF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11" autoAdjust="0"/>
    <p:restoredTop sz="90929"/>
  </p:normalViewPr>
  <p:slideViewPr>
    <p:cSldViewPr>
      <p:cViewPr varScale="1">
        <p:scale>
          <a:sx n="109" d="100"/>
          <a:sy n="109" d="100"/>
        </p:scale>
        <p:origin x="175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384" y="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61943" y="449754"/>
            <a:ext cx="6991316" cy="3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 algn="ctr"/>
            <a:r>
              <a:rPr lang="el-GR" altLang="el-GR" sz="1600" dirty="0" smtClean="0"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 smtClean="0"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 smtClean="0"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 smtClean="0">
                <a:latin typeface="Arial" panose="020B0604020202020204" pitchFamily="34" charset="0"/>
              </a:rPr>
              <a:t> – </a:t>
            </a:r>
            <a:r>
              <a:rPr lang="el-GR" altLang="el-GR" sz="1600" dirty="0" smtClean="0">
                <a:latin typeface="Arial" panose="020B0604020202020204" pitchFamily="34" charset="0"/>
              </a:rPr>
              <a:t>Διάλεξη #</a:t>
            </a:r>
            <a:r>
              <a:rPr lang="en-US" altLang="el-GR" sz="1600" dirty="0" smtClean="0">
                <a:latin typeface="Arial" panose="020B0604020202020204" pitchFamily="34" charset="0"/>
              </a:rPr>
              <a:t>1</a:t>
            </a:r>
            <a:r>
              <a:rPr lang="el-GR" altLang="el-GR" sz="1600" dirty="0">
                <a:latin typeface="Arial" panose="020B0604020202020204" pitchFamily="34" charset="0"/>
              </a:rPr>
              <a:t>8</a:t>
            </a:r>
            <a:endParaRPr lang="en-AU" altLang="el-GR" sz="1600" dirty="0"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714377" y="8914655"/>
            <a:ext cx="3041243" cy="30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r>
              <a:rPr lang="el-GR" altLang="el-GR" sz="1400" dirty="0" smtClean="0">
                <a:latin typeface="Arial" panose="020B0604020202020204" pitchFamily="34" charset="0"/>
              </a:rPr>
              <a:t>Αντώνιος </a:t>
            </a:r>
            <a:r>
              <a:rPr lang="el-GR" altLang="el-GR" sz="1400" dirty="0" err="1" smtClean="0">
                <a:latin typeface="Arial" panose="020B0604020202020204" pitchFamily="34" charset="0"/>
              </a:rPr>
              <a:t>Συμβώνης</a:t>
            </a:r>
            <a:r>
              <a:rPr lang="en-AU" altLang="el-GR" sz="1400" dirty="0" smtClean="0">
                <a:latin typeface="Arial" panose="020B0604020202020204" pitchFamily="34" charset="0"/>
              </a:rPr>
              <a:t>, </a:t>
            </a:r>
            <a:r>
              <a:rPr lang="el-GR" altLang="el-GR" sz="1400" dirty="0" smtClean="0">
                <a:latin typeface="Arial" panose="020B0604020202020204" pitchFamily="34" charset="0"/>
              </a:rPr>
              <a:t>ΣΕΜΦΕ, ΕΜΠ</a:t>
            </a:r>
            <a:endParaRPr lang="en-AU" altLang="el-GR" sz="14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924" y="4563065"/>
            <a:ext cx="5365352" cy="404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4212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24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276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98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529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9864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19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655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8546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705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504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5010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79251" y="6403975"/>
            <a:ext cx="671234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Προγραμματισμό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</a:t>
            </a:r>
            <a:r>
              <a:rPr lang="en-AU" altLang="el-GR" sz="1200" dirty="0" smtClean="0"/>
              <a:t> </a:t>
            </a:r>
            <a:r>
              <a:rPr lang="en-AU" altLang="el-GR" sz="12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t>Slide </a:t>
            </a:r>
            <a:fld id="{FB66F834-279D-4E87-891F-8713BCD441E8}" type="slidenum">
              <a:rPr lang="en-AU" altLang="el-GR" sz="12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kern="1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  <a:ea typeface="+mn-ea"/>
              <a:cs typeface="+mn-cs"/>
            </a:endParaRP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AU" altLang="el-GR" sz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409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>
                <a:solidFill>
                  <a:srgbClr val="FFFFFF"/>
                </a:solidFill>
              </a:rPr>
              <a:t>Week 12: GUIs with Swing</a:t>
            </a:r>
          </a:p>
        </p:txBody>
      </p:sp>
      <p:sp>
        <p:nvSpPr>
          <p:cNvPr id="379907" name="Rectangle 4099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200" dirty="0" err="1" smtClean="0">
                <a:latin typeface="Arial" panose="020B0604020202020204" pitchFamily="34" charset="0"/>
              </a:rPr>
              <a:t>Διαλεξη</a:t>
            </a:r>
            <a:r>
              <a:rPr lang="el-GR" altLang="el-GR" sz="3200" dirty="0" smtClean="0">
                <a:latin typeface="Arial" panose="020B0604020202020204" pitchFamily="34" charset="0"/>
              </a:rPr>
              <a:t> #18</a:t>
            </a:r>
            <a:r>
              <a:rPr lang="en-AU" altLang="el-GR" sz="3200" dirty="0" smtClean="0">
                <a:latin typeface="Arial" panose="020B0604020202020204" pitchFamily="34" charset="0"/>
              </a:rPr>
              <a:t>:</a:t>
            </a:r>
            <a:endParaRPr lang="en-AU" altLang="el-GR" sz="3200" dirty="0">
              <a:latin typeface="Arial" panose="020B0604020202020204" pitchFamily="34" charset="0"/>
            </a:endParaRPr>
          </a:p>
          <a:p>
            <a:pPr algn="ctr"/>
            <a:r>
              <a:rPr lang="el-GR" altLang="el-GR" sz="3200" dirty="0">
                <a:latin typeface="Arial" panose="020B0604020202020204" pitchFamily="34" charset="0"/>
              </a:rPr>
              <a:t>Γραφικά Περιβάλλοντα </a:t>
            </a:r>
          </a:p>
          <a:p>
            <a:pPr algn="ctr"/>
            <a:r>
              <a:rPr lang="el-GR" altLang="el-GR" sz="3200" dirty="0">
                <a:latin typeface="Arial" panose="020B0604020202020204" pitchFamily="34" charset="0"/>
              </a:rPr>
              <a:t>Επικοινωνίας </a:t>
            </a:r>
            <a:r>
              <a:rPr lang="en-AU" altLang="el-GR" sz="3200" dirty="0">
                <a:latin typeface="Arial" panose="020B0604020202020204" pitchFamily="34" charset="0"/>
              </a:rPr>
              <a:t>Java </a:t>
            </a:r>
            <a:r>
              <a:rPr lang="el-GR" altLang="el-GR" sz="3200" dirty="0">
                <a:latin typeface="Arial" panose="020B0604020202020204" pitchFamily="34" charset="0"/>
              </a:rPr>
              <a:t>με </a:t>
            </a:r>
            <a:r>
              <a:rPr lang="en-AU" altLang="el-GR" sz="3200" dirty="0">
                <a:latin typeface="Arial" panose="020B0604020202020204" pitchFamily="34" charset="0"/>
              </a:rPr>
              <a:t>Swing</a:t>
            </a:r>
          </a:p>
        </p:txBody>
      </p:sp>
      <p:sp>
        <p:nvSpPr>
          <p:cNvPr id="379908" name="Rectangle 4100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 </a:t>
            </a:r>
            <a:r>
              <a:rPr lang="el-GR" altLang="el-GR" sz="3600"/>
              <a:t>Στοιχεία καταλόγου</a:t>
            </a:r>
            <a:endParaRPr lang="en-AU" altLang="el-GR" sz="3600"/>
          </a:p>
        </p:txBody>
      </p:sp>
      <p:pic>
        <p:nvPicPr>
          <p:cNvPr id="406531" name="Picture 3" descr="cg-menu.gif    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14600"/>
            <a:ext cx="3200400" cy="1939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34036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MenuItem,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JMenuItem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 </a:t>
            </a:r>
            <a:r>
              <a:rPr lang="el-GR" altLang="el-GR" sz="3600"/>
              <a:t>Πεδίο κειμένου</a:t>
            </a:r>
            <a:endParaRPr lang="en-AU" altLang="el-GR" sz="3600"/>
          </a:p>
        </p:txBody>
      </p:sp>
      <p:pic>
        <p:nvPicPr>
          <p:cNvPr id="413699" name="Picture 3" descr="cg-textfield.gif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86000"/>
            <a:ext cx="3225800" cy="260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3200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TextField,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</a:t>
            </a: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TextField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 </a:t>
            </a:r>
            <a:r>
              <a:rPr lang="el-GR" altLang="el-GR" sz="3600"/>
              <a:t>Περιοχή κειμένου</a:t>
            </a:r>
            <a:endParaRPr lang="en-AU" altLang="el-GR" sz="3600"/>
          </a:p>
        </p:txBody>
      </p:sp>
      <p:pic>
        <p:nvPicPr>
          <p:cNvPr id="412675" name="Picture 3" descr="cg-textarea.gif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438400"/>
            <a:ext cx="3498850" cy="234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31654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TextArea, JTextArea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 </a:t>
            </a:r>
            <a:r>
              <a:rPr lang="el-GR" altLang="el-GR" sz="3600"/>
              <a:t>Κατάλογος </a:t>
            </a:r>
            <a:endParaRPr lang="en-AU" altLang="el-GR"/>
          </a:p>
        </p:txBody>
      </p:sp>
      <p:pic>
        <p:nvPicPr>
          <p:cNvPr id="405507" name="Picture 3" descr="cg-list.gif    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14600"/>
            <a:ext cx="2901950" cy="210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5508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16414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List, JList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772400" cy="565150"/>
          </a:xfrm>
        </p:spPr>
        <p:txBody>
          <a:bodyPr/>
          <a:lstStyle/>
          <a:p>
            <a:r>
              <a:rPr lang="el-GR" altLang="el-GR" sz="2800"/>
              <a:t>Συστατικά</a:t>
            </a:r>
            <a:r>
              <a:rPr lang="en-AU" altLang="el-GR" sz="2800"/>
              <a:t>: </a:t>
            </a:r>
            <a:r>
              <a:rPr lang="el-GR" altLang="el-GR" sz="2800"/>
              <a:t>Συνδυασμός πλήκτρου-καταλόγου </a:t>
            </a:r>
            <a:endParaRPr lang="en-AU" altLang="el-GR" sz="2800"/>
          </a:p>
        </p:txBody>
      </p:sp>
      <p:pic>
        <p:nvPicPr>
          <p:cNvPr id="403459" name="Picture 3" descr="cg-combobox.gif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362200"/>
            <a:ext cx="3467100" cy="2763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3460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20335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JComboBox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 </a:t>
            </a:r>
            <a:r>
              <a:rPr lang="el-GR" altLang="el-GR" sz="3600"/>
              <a:t>Κυλιόμενος επιλογέας</a:t>
            </a:r>
            <a:endParaRPr lang="en-AU" altLang="el-GR" sz="3600"/>
          </a:p>
        </p:txBody>
      </p:sp>
      <p:pic>
        <p:nvPicPr>
          <p:cNvPr id="408579" name="Picture 3" descr="&#10;cg-slider.gif  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27686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13049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JSlider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</a:t>
            </a:r>
            <a:r>
              <a:rPr lang="en-AU" altLang="el-GR" sz="3200"/>
              <a:t> </a:t>
            </a:r>
            <a:r>
              <a:rPr lang="el-GR" altLang="el-GR" sz="3600"/>
              <a:t>Ράβδος προόδου</a:t>
            </a:r>
            <a:endParaRPr lang="en-AU" altLang="el-GR"/>
          </a:p>
        </p:txBody>
      </p:sp>
      <p:pic>
        <p:nvPicPr>
          <p:cNvPr id="407555" name="Picture 3" descr="cg-progressbar.gif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24200"/>
            <a:ext cx="4349750" cy="86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7556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22193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JProgressBar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</a:t>
            </a:r>
            <a:r>
              <a:rPr lang="en-AU" altLang="el-GR" sz="3200"/>
              <a:t> </a:t>
            </a:r>
            <a:r>
              <a:rPr lang="el-GR" altLang="el-GR" sz="3200"/>
              <a:t>Πίνακας</a:t>
            </a:r>
            <a:endParaRPr lang="en-AU" altLang="el-GR"/>
          </a:p>
        </p:txBody>
      </p:sp>
      <p:pic>
        <p:nvPicPr>
          <p:cNvPr id="411651" name="Picture 3" descr="cg-table.gif   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362200"/>
            <a:ext cx="3352800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652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12874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JTable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</a:t>
            </a:r>
            <a:r>
              <a:rPr lang="en-AU" altLang="el-GR" sz="3200"/>
              <a:t> </a:t>
            </a:r>
            <a:r>
              <a:rPr lang="el-GR" altLang="el-GR" sz="3200"/>
              <a:t>Δένδρο</a:t>
            </a:r>
            <a:endParaRPr lang="en-AU" altLang="el-GR"/>
          </a:p>
        </p:txBody>
      </p:sp>
      <p:pic>
        <p:nvPicPr>
          <p:cNvPr id="414723" name="Picture 3" descr="cg-tree.gif    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362200"/>
            <a:ext cx="3435350" cy="227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4724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11509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JTree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</a:t>
            </a:r>
            <a:r>
              <a:rPr lang="en-AU" altLang="el-GR" sz="3200"/>
              <a:t> </a:t>
            </a:r>
            <a:r>
              <a:rPr lang="el-GR" altLang="el-GR" sz="3600"/>
              <a:t>Επιλογέας αρχείου</a:t>
            </a:r>
            <a:endParaRPr lang="en-AU" altLang="el-GR"/>
          </a:p>
        </p:txBody>
      </p:sp>
      <p:pic>
        <p:nvPicPr>
          <p:cNvPr id="416772" name="Picture 4" descr="smfilechooser.gif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133600"/>
            <a:ext cx="5568950" cy="290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6773" name="Text Box 5"/>
          <p:cNvSpPr txBox="1">
            <a:spLocks noChangeArrowheads="1"/>
          </p:cNvSpPr>
          <p:nvPr/>
        </p:nvSpPr>
        <p:spPr bwMode="auto">
          <a:xfrm>
            <a:off x="914400" y="5281613"/>
            <a:ext cx="36972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FileDialog,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JFileChooser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/>
              <a:t>Προγραμματισμός ΓΠΕ: ανασκόπηση</a:t>
            </a:r>
            <a:endParaRPr lang="en-AU" altLang="el-GR" sz="3600"/>
          </a:p>
        </p:txBody>
      </p:sp>
      <p:sp>
        <p:nvSpPr>
          <p:cNvPr id="382979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905000"/>
            <a:ext cx="7162800" cy="4191000"/>
          </a:xfrm>
        </p:spPr>
        <p:txBody>
          <a:bodyPr/>
          <a:lstStyle/>
          <a:p>
            <a:r>
              <a:rPr lang="el-GR" altLang="el-GR" sz="2400">
                <a:solidFill>
                  <a:schemeClr val="tx2"/>
                </a:solidFill>
              </a:rPr>
              <a:t>Εισαγόμενα πακέτα </a:t>
            </a:r>
            <a:r>
              <a:rPr lang="en-US" altLang="el-GR" sz="2400">
                <a:solidFill>
                  <a:schemeClr val="tx2"/>
                </a:solidFill>
              </a:rPr>
              <a:t>Java</a:t>
            </a:r>
            <a:endParaRPr lang="en-AU" altLang="el-GR" sz="2400">
              <a:solidFill>
                <a:schemeClr val="tx2"/>
              </a:solidFill>
            </a:endParaRPr>
          </a:p>
          <a:p>
            <a:r>
              <a:rPr lang="el-GR" altLang="el-GR" sz="2400">
                <a:solidFill>
                  <a:schemeClr val="tx2"/>
                </a:solidFill>
              </a:rPr>
              <a:t>«Στήσιμο»του αυτόνομου παράθυρου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frame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endParaRPr lang="en-AU" altLang="el-GR" sz="2000">
              <a:solidFill>
                <a:srgbClr val="FF33CC"/>
              </a:solidFill>
            </a:endParaRPr>
          </a:p>
          <a:p>
            <a:r>
              <a:rPr lang="el-GR" altLang="el-GR" sz="2400">
                <a:solidFill>
                  <a:schemeClr val="tx2"/>
                </a:solidFill>
              </a:rPr>
              <a:t>Συστατικά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components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endParaRPr lang="en-AU" altLang="el-GR" sz="2000">
              <a:solidFill>
                <a:srgbClr val="FF33CC"/>
              </a:solidFill>
            </a:endParaRPr>
          </a:p>
          <a:p>
            <a:r>
              <a:rPr lang="el-GR" altLang="el-GR" sz="2400">
                <a:solidFill>
                  <a:schemeClr val="tx2"/>
                </a:solidFill>
              </a:rPr>
              <a:t>Υποδοχείς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containers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r>
              <a:rPr lang="el-GR" altLang="el-GR" sz="2400">
                <a:solidFill>
                  <a:schemeClr val="tx2"/>
                </a:solidFill>
              </a:rPr>
              <a:t> δευτέρου </a:t>
            </a:r>
            <a:br>
              <a:rPr lang="el-GR" altLang="el-GR" sz="2400">
                <a:solidFill>
                  <a:schemeClr val="tx2"/>
                </a:solidFill>
              </a:rPr>
            </a:br>
            <a:r>
              <a:rPr lang="el-GR" altLang="el-GR" sz="2400">
                <a:solidFill>
                  <a:schemeClr val="tx2"/>
                </a:solidFill>
              </a:rPr>
              <a:t>επιπέδου </a:t>
            </a:r>
            <a:endParaRPr lang="en-AU" altLang="el-GR" sz="2400">
              <a:solidFill>
                <a:schemeClr val="tx2"/>
              </a:solidFill>
            </a:endParaRPr>
          </a:p>
          <a:p>
            <a:r>
              <a:rPr lang="el-GR" altLang="el-GR" sz="2400">
                <a:solidFill>
                  <a:schemeClr val="tx2"/>
                </a:solidFill>
              </a:rPr>
              <a:t>Διάταξη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layout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endParaRPr lang="en-AU" altLang="el-GR" sz="2000">
              <a:solidFill>
                <a:srgbClr val="FF33CC"/>
              </a:solidFill>
            </a:endParaRPr>
          </a:p>
          <a:p>
            <a:r>
              <a:rPr lang="el-GR" altLang="el-GR" sz="2400">
                <a:solidFill>
                  <a:schemeClr val="tx2"/>
                </a:solidFill>
              </a:rPr>
              <a:t>Χειρισμός γεγονότων </a:t>
            </a:r>
            <a:r>
              <a:rPr lang="el-GR" altLang="el-GR" sz="2000">
                <a:solidFill>
                  <a:srgbClr val="FF33CC"/>
                </a:solidFill>
              </a:rPr>
              <a:t>[</a:t>
            </a:r>
            <a:r>
              <a:rPr lang="en-AU" altLang="el-GR" sz="2000">
                <a:solidFill>
                  <a:srgbClr val="FF33CC"/>
                </a:solidFill>
              </a:rPr>
              <a:t>events</a:t>
            </a:r>
            <a:r>
              <a:rPr lang="el-GR" altLang="el-GR" sz="2000">
                <a:solidFill>
                  <a:srgbClr val="FF33CC"/>
                </a:solidFill>
              </a:rPr>
              <a:t>]</a:t>
            </a:r>
            <a:endParaRPr lang="en-AU" altLang="el-GR" sz="2000">
              <a:solidFill>
                <a:srgbClr val="FF33CC"/>
              </a:solidFill>
            </a:endParaRPr>
          </a:p>
        </p:txBody>
      </p:sp>
      <p:graphicFrame>
        <p:nvGraphicFramePr>
          <p:cNvPr id="382981" name="Object 1029"/>
          <p:cNvGraphicFramePr>
            <a:graphicFrameLocks noChangeAspect="1"/>
          </p:cNvGraphicFramePr>
          <p:nvPr/>
        </p:nvGraphicFramePr>
        <p:xfrm>
          <a:off x="6477000" y="3124200"/>
          <a:ext cx="1935163" cy="284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2988" r:id="rId3" imgW="2730500" imgH="4013200" progId="MS_ClipArt_Gallery">
                  <p:embed/>
                </p:oleObj>
              </mc:Choice>
              <mc:Fallback>
                <p:oleObj r:id="rId3" imgW="2730500" imgH="4013200" progId="MS_ClipArt_Gallery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124200"/>
                        <a:ext cx="1935163" cy="284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Υποδοχείς δευτέρου επιπέδου</a:t>
            </a:r>
            <a:endParaRPr lang="en-AU" altLang="el-GR"/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05200" y="2057400"/>
            <a:ext cx="4953000" cy="4038600"/>
          </a:xfrm>
        </p:spPr>
        <p:txBody>
          <a:bodyPr/>
          <a:lstStyle/>
          <a:p>
            <a:r>
              <a:rPr lang="el-GR" altLang="el-GR" sz="2400"/>
              <a:t>Περιοχή περιεχομένων </a:t>
            </a:r>
            <a:r>
              <a:rPr lang="el-GR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Panel</a:t>
            </a:r>
            <a:r>
              <a:rPr lang="el-GR" altLang="el-GR" sz="2400">
                <a:solidFill>
                  <a:srgbClr val="FF33CC"/>
                </a:solidFill>
              </a:rPr>
              <a:t>]</a:t>
            </a:r>
            <a:r>
              <a:rPr lang="en-AU" altLang="el-GR" sz="2400"/>
              <a:t> (</a:t>
            </a:r>
            <a:r>
              <a:rPr lang="el-GR" altLang="el-GR" sz="2400"/>
              <a:t>γενικής χρήσης</a:t>
            </a:r>
            <a:r>
              <a:rPr lang="en-AU" altLang="el-GR" sz="2400"/>
              <a:t>)</a:t>
            </a:r>
            <a:r>
              <a:rPr lang="el-GR" altLang="el-GR" sz="2400"/>
              <a:t/>
            </a:r>
            <a:br>
              <a:rPr lang="el-GR" altLang="el-GR" sz="2400"/>
            </a:br>
            <a:endParaRPr lang="en-AU" altLang="el-GR" sz="2400"/>
          </a:p>
          <a:p>
            <a:r>
              <a:rPr lang="en-AU" altLang="el-GR" sz="2400"/>
              <a:t>ScrollPane</a:t>
            </a:r>
            <a:r>
              <a:rPr lang="el-GR" altLang="el-GR" sz="2400"/>
              <a:t/>
            </a:r>
            <a:br>
              <a:rPr lang="el-GR" altLang="el-GR" sz="2400"/>
            </a:br>
            <a:endParaRPr lang="en-AU" altLang="el-GR" sz="2400"/>
          </a:p>
          <a:p>
            <a:r>
              <a:rPr lang="en-AU" altLang="el-GR" sz="2400"/>
              <a:t>SplitPane</a:t>
            </a:r>
            <a:r>
              <a:rPr lang="el-GR" altLang="el-GR" sz="2400"/>
              <a:t/>
            </a:r>
            <a:br>
              <a:rPr lang="el-GR" altLang="el-GR" sz="2400"/>
            </a:br>
            <a:endParaRPr lang="en-AU" altLang="el-GR" sz="2400"/>
          </a:p>
          <a:p>
            <a:r>
              <a:rPr lang="en-AU" altLang="el-GR" sz="2400"/>
              <a:t>TabbedPane</a:t>
            </a:r>
          </a:p>
        </p:txBody>
      </p:sp>
      <p:graphicFrame>
        <p:nvGraphicFramePr>
          <p:cNvPr id="389124" name="Object 4"/>
          <p:cNvGraphicFramePr>
            <a:graphicFrameLocks noChangeAspect="1"/>
          </p:cNvGraphicFramePr>
          <p:nvPr/>
        </p:nvGraphicFramePr>
        <p:xfrm>
          <a:off x="533400" y="2133600"/>
          <a:ext cx="22352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31" r:id="rId3" imgW="2235200" imgH="3949700" progId="MS_ClipArt_Gallery">
                  <p:embed/>
                </p:oleObj>
              </mc:Choice>
              <mc:Fallback>
                <p:oleObj r:id="rId3" imgW="2235200" imgH="39497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133600"/>
                        <a:ext cx="2235200" cy="394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Υποδοχείς:</a:t>
            </a:r>
            <a:r>
              <a:rPr lang="en-AU" altLang="el-GR" sz="3600"/>
              <a:t> ScrollPane</a:t>
            </a:r>
          </a:p>
        </p:txBody>
      </p:sp>
      <p:pic>
        <p:nvPicPr>
          <p:cNvPr id="409604" name="Picture 4" descr="cg-scrollpane.gif                                              00018CBB&#10;fruitfly disk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057400"/>
            <a:ext cx="3505200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05" name="Text Box 5"/>
          <p:cNvSpPr txBox="1">
            <a:spLocks noChangeArrowheads="1"/>
          </p:cNvSpPr>
          <p:nvPr/>
        </p:nvSpPr>
        <p:spPr bwMode="auto">
          <a:xfrm>
            <a:off x="914400" y="5281613"/>
            <a:ext cx="36449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ScrollPane,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JScrollPane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Υποδοχείς:</a:t>
            </a:r>
            <a:r>
              <a:rPr lang="en-AU" altLang="el-GR" sz="3600"/>
              <a:t> SplitPane</a:t>
            </a:r>
          </a:p>
        </p:txBody>
      </p:sp>
      <p:pic>
        <p:nvPicPr>
          <p:cNvPr id="417795" name="Picture 3" descr="cg-splitpane.gif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57400"/>
            <a:ext cx="3505200" cy="2528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18303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JSplitPane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Υποδοχείς:</a:t>
            </a:r>
            <a:r>
              <a:rPr lang="en-AU" altLang="el-GR" sz="3600"/>
              <a:t> TabbedPane</a:t>
            </a:r>
          </a:p>
        </p:txBody>
      </p:sp>
      <p:pic>
        <p:nvPicPr>
          <p:cNvPr id="410627" name="Picture 3" descr="cg-tabbedpane.gif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057400"/>
            <a:ext cx="3276600" cy="244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22717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JTabbedPane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Διαχειριστές Διάταξης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Layout managers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pic>
        <p:nvPicPr>
          <p:cNvPr id="415747" name="Picture 3" descr="generallm67.gif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52600"/>
            <a:ext cx="7105650" cy="405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5748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18891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>
                <a:latin typeface="Times New Roman" panose="02020603050405020304" pitchFamily="18" charset="0"/>
              </a:rPr>
              <a:t>BorderLayout</a:t>
            </a:r>
          </a:p>
        </p:txBody>
      </p:sp>
      <p:sp>
        <p:nvSpPr>
          <p:cNvPr id="415749" name="Text Box 5"/>
          <p:cNvSpPr txBox="1">
            <a:spLocks noChangeArrowheads="1"/>
          </p:cNvSpPr>
          <p:nvPr/>
        </p:nvSpPr>
        <p:spPr bwMode="auto">
          <a:xfrm>
            <a:off x="5257800" y="1219200"/>
            <a:ext cx="24399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>
                <a:latin typeface="Times New Roman" panose="02020603050405020304" pitchFamily="18" charset="0"/>
              </a:rPr>
              <a:t>BoxLayout  </a:t>
            </a:r>
            <a:r>
              <a:rPr lang="en-AU" altLang="el-GR" sz="1800">
                <a:latin typeface="Times New Roman" panose="02020603050405020304" pitchFamily="18" charset="0"/>
              </a:rPr>
              <a:t>[Swing]</a:t>
            </a:r>
          </a:p>
        </p:txBody>
      </p:sp>
      <p:sp>
        <p:nvSpPr>
          <p:cNvPr id="415750" name="Text Box 6"/>
          <p:cNvSpPr txBox="1">
            <a:spLocks noChangeArrowheads="1"/>
          </p:cNvSpPr>
          <p:nvPr/>
        </p:nvSpPr>
        <p:spPr bwMode="auto">
          <a:xfrm>
            <a:off x="5791200" y="5715000"/>
            <a:ext cx="16017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>
                <a:latin typeface="Times New Roman" panose="02020603050405020304" pitchFamily="18" charset="0"/>
              </a:rPr>
              <a:t>GridLayout</a:t>
            </a:r>
          </a:p>
        </p:txBody>
      </p:sp>
      <p:sp>
        <p:nvSpPr>
          <p:cNvPr id="415751" name="Text Box 7"/>
          <p:cNvSpPr txBox="1">
            <a:spLocks noChangeArrowheads="1"/>
          </p:cNvSpPr>
          <p:nvPr/>
        </p:nvSpPr>
        <p:spPr bwMode="auto">
          <a:xfrm>
            <a:off x="2133600" y="5943600"/>
            <a:ext cx="20923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>
                <a:latin typeface="Times New Roman" panose="02020603050405020304" pitchFamily="18" charset="0"/>
              </a:rPr>
              <a:t>GridBagLayout</a:t>
            </a:r>
          </a:p>
        </p:txBody>
      </p:sp>
      <p:sp>
        <p:nvSpPr>
          <p:cNvPr id="415752" name="Text Box 8"/>
          <p:cNvSpPr txBox="1">
            <a:spLocks noChangeArrowheads="1"/>
          </p:cNvSpPr>
          <p:nvPr/>
        </p:nvSpPr>
        <p:spPr bwMode="auto">
          <a:xfrm>
            <a:off x="7086600" y="3581400"/>
            <a:ext cx="1670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>
                <a:latin typeface="Times New Roman" panose="02020603050405020304" pitchFamily="18" charset="0"/>
              </a:rPr>
              <a:t>FlowLayout</a:t>
            </a:r>
          </a:p>
        </p:txBody>
      </p:sp>
      <p:sp>
        <p:nvSpPr>
          <p:cNvPr id="415755" name="Line 11"/>
          <p:cNvSpPr>
            <a:spLocks noChangeShapeType="1"/>
          </p:cNvSpPr>
          <p:nvPr/>
        </p:nvSpPr>
        <p:spPr bwMode="auto">
          <a:xfrm>
            <a:off x="2514600" y="1447800"/>
            <a:ext cx="3810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15756" name="Line 12"/>
          <p:cNvSpPr>
            <a:spLocks noChangeShapeType="1"/>
          </p:cNvSpPr>
          <p:nvPr/>
        </p:nvSpPr>
        <p:spPr bwMode="auto">
          <a:xfrm>
            <a:off x="6858000" y="1524000"/>
            <a:ext cx="2286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15757" name="Line 13"/>
          <p:cNvSpPr>
            <a:spLocks noChangeShapeType="1"/>
          </p:cNvSpPr>
          <p:nvPr/>
        </p:nvSpPr>
        <p:spPr bwMode="auto">
          <a:xfrm flipH="1">
            <a:off x="6858000" y="38100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15758" name="Line 14"/>
          <p:cNvSpPr>
            <a:spLocks noChangeShapeType="1"/>
          </p:cNvSpPr>
          <p:nvPr/>
        </p:nvSpPr>
        <p:spPr bwMode="auto">
          <a:xfrm flipH="1" flipV="1">
            <a:off x="5334000" y="5257800"/>
            <a:ext cx="45720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415759" name="Line 15"/>
          <p:cNvSpPr>
            <a:spLocks noChangeShapeType="1"/>
          </p:cNvSpPr>
          <p:nvPr/>
        </p:nvSpPr>
        <p:spPr bwMode="auto">
          <a:xfrm>
            <a:off x="1828800" y="5638800"/>
            <a:ext cx="3048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Διάταξη </a:t>
            </a:r>
            <a:r>
              <a:rPr lang="el-GR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Layout</a:t>
            </a:r>
            <a:r>
              <a:rPr lang="el-GR" altLang="el-GR" sz="2800">
                <a:solidFill>
                  <a:srgbClr val="FF33CC"/>
                </a:solidFill>
              </a:rPr>
              <a:t>]</a:t>
            </a:r>
            <a:endParaRPr lang="en-AU" altLang="el-GR" sz="2800">
              <a:solidFill>
                <a:srgbClr val="FF33CC"/>
              </a:solidFill>
            </a:endParaRPr>
          </a:p>
        </p:txBody>
      </p:sp>
      <p:sp>
        <p:nvSpPr>
          <p:cNvPr id="392195" name="Rectangle 3"/>
          <p:cNvSpPr>
            <a:spLocks noChangeArrowheads="1"/>
          </p:cNvSpPr>
          <p:nvPr/>
        </p:nvSpPr>
        <p:spPr bwMode="auto">
          <a:xfrm>
            <a:off x="914400" y="2711450"/>
            <a:ext cx="5527675" cy="711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JPanel pane = new JPanel();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pane.setLayout(new BorderLayout());</a:t>
            </a:r>
          </a:p>
        </p:txBody>
      </p:sp>
      <p:sp>
        <p:nvSpPr>
          <p:cNvPr id="3921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990600" y="1676400"/>
            <a:ext cx="7467600" cy="4419600"/>
          </a:xfrm>
        </p:spPr>
        <p:txBody>
          <a:bodyPr/>
          <a:lstStyle/>
          <a:p>
            <a:r>
              <a:rPr lang="el-GR" altLang="el-GR" sz="2400"/>
              <a:t>Ρύθμιση/εγκατάσταση του διαχειριστή διάταξης</a:t>
            </a:r>
            <a:endParaRPr lang="en-AU" altLang="el-GR" sz="2400"/>
          </a:p>
        </p:txBody>
      </p:sp>
      <p:graphicFrame>
        <p:nvGraphicFramePr>
          <p:cNvPr id="392197" name="Object 5"/>
          <p:cNvGraphicFramePr>
            <a:graphicFrameLocks noChangeAspect="1"/>
          </p:cNvGraphicFramePr>
          <p:nvPr/>
        </p:nvGraphicFramePr>
        <p:xfrm>
          <a:off x="6324600" y="3810000"/>
          <a:ext cx="2243138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04" r:id="rId3" imgW="2222500" imgH="2641600" progId="MS_ClipArt_Gallery">
                  <p:embed/>
                </p:oleObj>
              </mc:Choice>
              <mc:Fallback>
                <p:oleObj r:id="rId3" imgW="2222500" imgH="2641600" progId="MS_ClipArt_Gallery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810000"/>
                        <a:ext cx="2243138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Διάταξη: Όρια </a:t>
            </a:r>
            <a:r>
              <a:rPr lang="el-GR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Borders</a:t>
            </a:r>
            <a:r>
              <a:rPr lang="el-GR" altLang="el-GR" sz="2800">
                <a:solidFill>
                  <a:srgbClr val="FF33CC"/>
                </a:solidFill>
              </a:rPr>
              <a:t>]</a:t>
            </a:r>
            <a:endParaRPr lang="en-AU" altLang="el-GR" sz="2800">
              <a:solidFill>
                <a:srgbClr val="FF33CC"/>
              </a:solidFill>
            </a:endParaRPr>
          </a:p>
        </p:txBody>
      </p:sp>
      <p:sp>
        <p:nvSpPr>
          <p:cNvPr id="400387" name="Rectangle 1027"/>
          <p:cNvSpPr>
            <a:spLocks noChangeArrowheads="1"/>
          </p:cNvSpPr>
          <p:nvPr/>
        </p:nvSpPr>
        <p:spPr bwMode="auto">
          <a:xfrm>
            <a:off x="990600" y="1447800"/>
            <a:ext cx="7356475" cy="1930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pane.setBorder(BorderFactory.createEmptyBorder(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		30, //top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		30, //left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		10, //bottom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		30) //right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		   );</a:t>
            </a:r>
          </a:p>
        </p:txBody>
      </p:sp>
      <p:sp>
        <p:nvSpPr>
          <p:cNvPr id="400389" name="Rectangle 1029"/>
          <p:cNvSpPr>
            <a:spLocks noChangeArrowheads="1"/>
          </p:cNvSpPr>
          <p:nvPr/>
        </p:nvSpPr>
        <p:spPr bwMode="auto">
          <a:xfrm>
            <a:off x="1066800" y="3581400"/>
            <a:ext cx="7391400" cy="2590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400">
                <a:solidFill>
                  <a:schemeClr val="tx2"/>
                </a:solidFill>
              </a:rPr>
              <a:t>Άλλοι τύποι ορίων</a:t>
            </a:r>
            <a:endParaRPr lang="en-AU" altLang="el-GR" sz="2400">
              <a:solidFill>
                <a:schemeClr val="tx2"/>
              </a:solidFill>
            </a:endParaRPr>
          </a:p>
          <a:p>
            <a:pPr lvl="1">
              <a:buClrTx/>
              <a:buSzTx/>
              <a:buFontTx/>
              <a:buChar char="–"/>
            </a:pPr>
            <a:r>
              <a:rPr lang="en-AU" altLang="el-GR" sz="2000">
                <a:solidFill>
                  <a:schemeClr val="tx2"/>
                </a:solidFill>
                <a:latin typeface="Helvetica" panose="020B0604020202030204" pitchFamily="34" charset="0"/>
              </a:rPr>
              <a:t>BevelBorder</a:t>
            </a:r>
          </a:p>
          <a:p>
            <a:pPr lvl="1">
              <a:buClrTx/>
              <a:buSzTx/>
              <a:buFontTx/>
              <a:buChar char="–"/>
            </a:pPr>
            <a:r>
              <a:rPr lang="en-AU" altLang="el-GR" sz="2000">
                <a:solidFill>
                  <a:schemeClr val="tx2"/>
                </a:solidFill>
                <a:latin typeface="Helvetica" panose="020B0604020202030204" pitchFamily="34" charset="0"/>
              </a:rPr>
              <a:t>LineBorder</a:t>
            </a:r>
          </a:p>
          <a:p>
            <a:pPr lvl="1">
              <a:buClrTx/>
              <a:buSzTx/>
              <a:buFontTx/>
              <a:buChar char="–"/>
            </a:pPr>
            <a:r>
              <a:rPr lang="en-AU" altLang="el-GR" sz="2000">
                <a:solidFill>
                  <a:schemeClr val="tx2"/>
                </a:solidFill>
                <a:latin typeface="Helvetica" panose="020B0604020202030204" pitchFamily="34" charset="0"/>
              </a:rPr>
              <a:t>EtchedBorder</a:t>
            </a:r>
          </a:p>
          <a:p>
            <a:pPr lvl="1">
              <a:buClrTx/>
              <a:buSzTx/>
              <a:buFontTx/>
              <a:buChar char="–"/>
            </a:pPr>
            <a:r>
              <a:rPr lang="en-AU" altLang="el-GR" sz="2000">
                <a:solidFill>
                  <a:schemeClr val="tx2"/>
                </a:solidFill>
                <a:latin typeface="Helvetica" panose="020B0604020202030204" pitchFamily="34" charset="0"/>
              </a:rPr>
              <a:t>CompoundBorder</a:t>
            </a:r>
          </a:p>
          <a:p>
            <a:pPr lvl="1">
              <a:buClrTx/>
              <a:buSzTx/>
              <a:buFontTx/>
              <a:buChar char="–"/>
            </a:pPr>
            <a:r>
              <a:rPr lang="en-AU" altLang="el-GR" sz="2400">
                <a:solidFill>
                  <a:schemeClr val="tx2"/>
                </a:solidFill>
              </a:rPr>
              <a:t>...</a:t>
            </a:r>
          </a:p>
        </p:txBody>
      </p:sp>
      <p:graphicFrame>
        <p:nvGraphicFramePr>
          <p:cNvPr id="400390" name="Object 1030"/>
          <p:cNvGraphicFramePr>
            <a:graphicFrameLocks noChangeAspect="1"/>
          </p:cNvGraphicFramePr>
          <p:nvPr/>
        </p:nvGraphicFramePr>
        <p:xfrm>
          <a:off x="6019800" y="4419600"/>
          <a:ext cx="2438400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397" r:id="rId3" imgW="3505200" imgH="3098800" progId="MS_ClipArt_Gallery">
                  <p:embed/>
                </p:oleObj>
              </mc:Choice>
              <mc:Fallback>
                <p:oleObj r:id="rId3" imgW="3505200" imgH="3098800" progId="MS_ClipArt_Gallery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419600"/>
                        <a:ext cx="2438400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Χειρισμός γεγονότων </a:t>
            </a:r>
            <a:r>
              <a:rPr lang="el-GR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Handling Events</a:t>
            </a:r>
            <a:r>
              <a:rPr lang="el-GR" altLang="el-GR" sz="2800">
                <a:solidFill>
                  <a:srgbClr val="FF33CC"/>
                </a:solidFill>
              </a:rPr>
              <a:t>]</a:t>
            </a:r>
            <a:endParaRPr lang="en-AU" altLang="el-GR" sz="2800">
              <a:solidFill>
                <a:srgbClr val="FF33CC"/>
              </a:solidFill>
            </a:endParaRPr>
          </a:p>
        </p:txBody>
      </p:sp>
      <p:sp>
        <p:nvSpPr>
          <p:cNvPr id="393220" name="Rectangle 4"/>
          <p:cNvSpPr>
            <a:spLocks noChangeArrowheads="1"/>
          </p:cNvSpPr>
          <p:nvPr/>
        </p:nvSpPr>
        <p:spPr bwMode="auto">
          <a:xfrm>
            <a:off x="609600" y="1447800"/>
            <a:ext cx="8229600" cy="498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 b="1" u="sng" dirty="0">
                <a:latin typeface="Times" panose="02020603060405020304" pitchFamily="18" charset="0"/>
              </a:rPr>
              <a:t>Δράσεις που καταλήγουν σε γεγονότα  </a:t>
            </a:r>
            <a:r>
              <a:rPr lang="el-GR" altLang="el-GR" sz="2000" b="1" u="sng" dirty="0" smtClean="0">
                <a:latin typeface="Times" panose="02020603060405020304" pitchFamily="18" charset="0"/>
              </a:rPr>
              <a:t>Τύπος </a:t>
            </a:r>
            <a:r>
              <a:rPr lang="el-GR" altLang="el-GR" sz="2000" b="1" u="sng" dirty="0">
                <a:latin typeface="Times" panose="02020603060405020304" pitchFamily="18" charset="0"/>
              </a:rPr>
              <a:t>ακροατή </a:t>
            </a:r>
            <a:r>
              <a:rPr lang="el-GR" altLang="el-GR" sz="1400" b="1" u="sng" dirty="0">
                <a:latin typeface="Times" panose="02020603060405020304" pitchFamily="18" charset="0"/>
              </a:rPr>
              <a:t>[</a:t>
            </a:r>
            <a:r>
              <a:rPr lang="en-AU" altLang="el-GR" sz="1400" b="1" u="sng" dirty="0">
                <a:latin typeface="Times" panose="02020603060405020304" pitchFamily="18" charset="0"/>
              </a:rPr>
              <a:t>Listener</a:t>
            </a:r>
            <a:r>
              <a:rPr lang="el-GR" altLang="el-GR" sz="1400" b="1" u="sng" dirty="0">
                <a:latin typeface="Times" panose="02020603060405020304" pitchFamily="18" charset="0"/>
              </a:rPr>
              <a:t>]</a:t>
            </a:r>
            <a:r>
              <a:rPr lang="en-AU" altLang="el-GR" sz="1800" b="1" u="sng" dirty="0">
                <a:latin typeface="Times" panose="02020603060405020304" pitchFamily="18" charset="0"/>
              </a:rPr>
              <a:t>  </a:t>
            </a:r>
            <a:endParaRPr lang="el-GR" altLang="el-GR" sz="1800" b="1" u="sng" dirty="0" smtClean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 u="sng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Ο χρήστης πιέζει πλήκτρο, πιέζει το «</a:t>
            </a:r>
            <a:r>
              <a:rPr lang="en-AU" altLang="el-GR" sz="1800" dirty="0">
                <a:latin typeface="Times" panose="02020603060405020304" pitchFamily="18" charset="0"/>
              </a:rPr>
              <a:t>Return</a:t>
            </a:r>
            <a:r>
              <a:rPr lang="el-GR" altLang="el-GR" sz="1800" dirty="0">
                <a:latin typeface="Times" panose="02020603060405020304" pitchFamily="18" charset="0"/>
              </a:rPr>
              <a:t>»</a:t>
            </a:r>
            <a:r>
              <a:rPr lang="en-AU" altLang="el-GR" sz="1800" dirty="0">
                <a:latin typeface="Times" panose="02020603060405020304" pitchFamily="18" charset="0"/>
              </a:rPr>
              <a:t> 	</a:t>
            </a:r>
            <a:r>
              <a:rPr lang="el-GR" altLang="el-GR" sz="1800" dirty="0" smtClean="0">
                <a:latin typeface="Times" panose="02020603060405020304" pitchFamily="18" charset="0"/>
              </a:rPr>
              <a:t>	</a:t>
            </a:r>
            <a:r>
              <a:rPr lang="en-AU" altLang="el-GR" sz="1800" dirty="0" err="1" smtClean="0">
                <a:latin typeface="Arial" panose="020B0604020202020204" pitchFamily="34" charset="0"/>
              </a:rPr>
              <a:t>ActionListener</a:t>
            </a:r>
            <a:r>
              <a:rPr lang="en-AU" altLang="el-GR" sz="1800" dirty="0" smtClean="0">
                <a:latin typeface="Times" panose="02020603060405020304" pitchFamily="18" charset="0"/>
              </a:rPr>
              <a:t> </a:t>
            </a:r>
            <a:endParaRPr lang="en-AU" altLang="el-GR" sz="18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ενώ πληκτρολογεί σε πεδίο κειμένου, ή επιλέγει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ένα στοιχείο καταλόγου </a:t>
            </a: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menu item</a:t>
            </a: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]</a:t>
            </a:r>
            <a:r>
              <a:rPr lang="en-AU" altLang="el-GR" sz="1800" dirty="0"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Κλείσιμο αυτόνομου παράθυρου</a:t>
            </a:r>
            <a:r>
              <a:rPr lang="en-AU" altLang="el-GR" sz="1800" dirty="0">
                <a:latin typeface="Times" panose="02020603060405020304" pitchFamily="18" charset="0"/>
              </a:rPr>
              <a:t> </a:t>
            </a: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frame</a:t>
            </a: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]</a:t>
            </a:r>
            <a:r>
              <a:rPr lang="en-AU" altLang="el-GR" sz="1800" dirty="0">
                <a:latin typeface="Times" panose="02020603060405020304" pitchFamily="18" charset="0"/>
              </a:rPr>
              <a:t> 		</a:t>
            </a:r>
            <a:r>
              <a:rPr lang="en-AU" altLang="el-GR" sz="1800" dirty="0" err="1" smtClean="0">
                <a:latin typeface="Arial" panose="020B0604020202020204" pitchFamily="34" charset="0"/>
              </a:rPr>
              <a:t>WindowListener</a:t>
            </a:r>
            <a:r>
              <a:rPr lang="en-AU" altLang="el-GR" sz="1800" dirty="0" smtClean="0">
                <a:latin typeface="Times" panose="02020603060405020304" pitchFamily="18" charset="0"/>
              </a:rPr>
              <a:t> </a:t>
            </a:r>
            <a:endParaRPr lang="en-AU" altLang="el-GR" sz="18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Πίεση πλήκτρου ποντικιού ενώ ο δρομέας </a:t>
            </a:r>
            <a:r>
              <a:rPr lang="en-AU" altLang="el-GR" sz="1800" dirty="0">
                <a:latin typeface="Times" panose="02020603060405020304" pitchFamily="18" charset="0"/>
              </a:rPr>
              <a:t> </a:t>
            </a: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cursor</a:t>
            </a: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]</a:t>
            </a:r>
            <a:r>
              <a:rPr lang="en-AU" altLang="el-GR" sz="1800" dirty="0">
                <a:latin typeface="Times" panose="02020603060405020304" pitchFamily="18" charset="0"/>
              </a:rPr>
              <a:t> 	</a:t>
            </a:r>
            <a:r>
              <a:rPr lang="en-AU" altLang="el-GR" sz="1800" dirty="0" err="1" smtClean="0">
                <a:latin typeface="Arial" panose="020B0604020202020204" pitchFamily="34" charset="0"/>
              </a:rPr>
              <a:t>MouseListener</a:t>
            </a:r>
            <a:r>
              <a:rPr lang="en-AU" altLang="el-GR" sz="1800" dirty="0" smtClean="0">
                <a:latin typeface="Times" panose="02020603060405020304" pitchFamily="18" charset="0"/>
              </a:rPr>
              <a:t> </a:t>
            </a:r>
            <a:endParaRPr lang="en-AU" altLang="el-GR" sz="18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βρίσκεται πάνω από ένα συστατικό </a:t>
            </a:r>
            <a:r>
              <a:rPr lang="en-AU" altLang="el-GR" sz="1800" dirty="0"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Κίνηση του δρομέα πάνω από ένα συστατικό</a:t>
            </a:r>
            <a:r>
              <a:rPr lang="en-AU" altLang="el-GR" sz="1800" dirty="0">
                <a:latin typeface="Times" panose="02020603060405020304" pitchFamily="18" charset="0"/>
              </a:rPr>
              <a:t>	</a:t>
            </a:r>
            <a:r>
              <a:rPr lang="el-GR" altLang="el-GR" sz="1800" dirty="0" smtClean="0">
                <a:latin typeface="Times" panose="02020603060405020304" pitchFamily="18" charset="0"/>
              </a:rPr>
              <a:t>	</a:t>
            </a:r>
            <a:r>
              <a:rPr lang="en-AU" altLang="el-GR" sz="1800" dirty="0" err="1" smtClean="0">
                <a:latin typeface="Arial" panose="020B0604020202020204" pitchFamily="34" charset="0"/>
              </a:rPr>
              <a:t>MouseMotionListener</a:t>
            </a:r>
            <a:r>
              <a:rPr lang="en-AU" altLang="el-GR" sz="1800" dirty="0" smtClean="0">
                <a:latin typeface="Times" panose="02020603060405020304" pitchFamily="18" charset="0"/>
              </a:rPr>
              <a:t> </a:t>
            </a:r>
            <a:endParaRPr lang="el-GR" altLang="el-GR" sz="18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Συστατικό γίνεται ορατό</a:t>
            </a:r>
            <a:r>
              <a:rPr lang="en-AU" altLang="el-GR" sz="1800" dirty="0">
                <a:latin typeface="Times" panose="02020603060405020304" pitchFamily="18" charset="0"/>
              </a:rPr>
              <a:t> 			</a:t>
            </a:r>
            <a:r>
              <a:rPr lang="el-GR" altLang="el-GR" sz="1800" dirty="0" smtClean="0">
                <a:latin typeface="Times" panose="02020603060405020304" pitchFamily="18" charset="0"/>
              </a:rPr>
              <a:t>	</a:t>
            </a:r>
            <a:r>
              <a:rPr lang="en-AU" altLang="el-GR" sz="1800" dirty="0" err="1" smtClean="0">
                <a:latin typeface="Arial" panose="020B0604020202020204" pitchFamily="34" charset="0"/>
              </a:rPr>
              <a:t>ComponentListener</a:t>
            </a:r>
            <a:r>
              <a:rPr lang="en-AU" altLang="el-GR" sz="1800" dirty="0" smtClean="0">
                <a:latin typeface="Times" panose="02020603060405020304" pitchFamily="18" charset="0"/>
              </a:rPr>
              <a:t> </a:t>
            </a:r>
            <a:endParaRPr lang="en-AU" altLang="el-GR" sz="18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Συστατικό έχει «εστίαση πληκτρολογίου» </a:t>
            </a:r>
            <a:r>
              <a:rPr lang="en-AU" altLang="el-GR" sz="1800" dirty="0">
                <a:latin typeface="Times" panose="02020603060405020304" pitchFamily="18" charset="0"/>
              </a:rPr>
              <a:t>		</a:t>
            </a:r>
            <a:r>
              <a:rPr lang="en-AU" altLang="el-GR" sz="1800" dirty="0" err="1">
                <a:latin typeface="Arial" panose="020B0604020202020204" pitchFamily="34" charset="0"/>
              </a:rPr>
              <a:t>FocusListener</a:t>
            </a:r>
            <a:r>
              <a:rPr lang="en-AU" altLang="el-GR" sz="1800" dirty="0">
                <a:latin typeface="Times" panose="02020603060405020304" pitchFamily="18" charset="0"/>
              </a:rPr>
              <a:t> </a:t>
            </a:r>
            <a:endParaRPr lang="el-GR" altLang="el-GR" sz="18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keyboard focus</a:t>
            </a:r>
            <a:r>
              <a:rPr lang="el-GR" altLang="el-GR" sz="1400" dirty="0">
                <a:solidFill>
                  <a:srgbClr val="FF33CC"/>
                </a:solidFill>
                <a:latin typeface="Times" panose="02020603060405020304" pitchFamily="18" charset="0"/>
              </a:rPr>
              <a:t>]</a:t>
            </a:r>
            <a:endParaRPr lang="en-AU" altLang="el-GR" sz="1400" dirty="0">
              <a:solidFill>
                <a:srgbClr val="FF33CC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100" dirty="0">
                <a:latin typeface="Times" panose="02020603060405020304" pitchFamily="18" charset="0"/>
              </a:rPr>
              <a:t>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 dirty="0">
                <a:latin typeface="Times" panose="02020603060405020304" pitchFamily="18" charset="0"/>
              </a:rPr>
              <a:t>Η επιλογή από πίνακα ή λίστα μεταβάλλεται</a:t>
            </a:r>
            <a:r>
              <a:rPr lang="en-AU" altLang="el-GR" sz="1800" dirty="0">
                <a:latin typeface="Times" panose="02020603060405020304" pitchFamily="18" charset="0"/>
              </a:rPr>
              <a:t>		</a:t>
            </a:r>
            <a:r>
              <a:rPr lang="en-AU" altLang="el-GR" sz="1800" dirty="0" err="1">
                <a:latin typeface="Arial" panose="020B0604020202020204" pitchFamily="34" charset="0"/>
              </a:rPr>
              <a:t>ListSelectionListener</a:t>
            </a:r>
            <a:endParaRPr lang="en-AU" altLang="el-GR" sz="1800" dirty="0"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dirty="0">
                <a:latin typeface="Times" panose="02020603060405020304" pitchFamily="18" charset="0"/>
              </a:rPr>
              <a:t>  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Παράδειγμα:</a:t>
            </a:r>
            <a:r>
              <a:rPr lang="en-AU" altLang="el-GR" sz="3600"/>
              <a:t> MouseListener</a:t>
            </a:r>
          </a:p>
        </p:txBody>
      </p:sp>
      <p:sp>
        <p:nvSpPr>
          <p:cNvPr id="422915" name="Rectangle 3"/>
          <p:cNvSpPr>
            <a:spLocks noChangeArrowheads="1"/>
          </p:cNvSpPr>
          <p:nvPr/>
        </p:nvSpPr>
        <p:spPr bwMode="auto">
          <a:xfrm>
            <a:off x="457200" y="1295400"/>
            <a:ext cx="8305800" cy="467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public interface 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MouseListener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 extends 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EventListener</a:t>
            </a:r>
            <a:endParaRPr lang="en-AU" altLang="el-GR" sz="2000" dirty="0">
              <a:solidFill>
                <a:schemeClr val="tx1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dirty="0">
                <a:solidFill>
                  <a:schemeClr val="tx1"/>
                </a:solidFill>
                <a:latin typeface="Times" panose="02020603060405020304" pitchFamily="18" charset="0"/>
              </a:rPr>
              <a:t>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void 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mouseClicked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(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MouseEvent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)</a:t>
            </a:r>
            <a:r>
              <a:rPr lang="en-AU" altLang="el-GR" sz="1800" b="1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Καλείται μόλις ο χρήστης πιέσει </a:t>
            </a:r>
            <a:r>
              <a:rPr lang="el-GR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clicks</a:t>
            </a:r>
            <a:r>
              <a:rPr lang="el-GR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]</a:t>
            </a: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στο </a:t>
            </a:r>
            <a:r>
              <a:rPr lang="el-GR" altLang="el-GR" sz="1800" dirty="0" err="1">
                <a:solidFill>
                  <a:schemeClr val="tx2"/>
                </a:solidFill>
                <a:latin typeface="Times" panose="02020603060405020304" pitchFamily="18" charset="0"/>
              </a:rPr>
              <a:t>ακροαζόμενο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συστατικό.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void 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mouseEntered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(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MouseEvent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)</a:t>
            </a:r>
            <a:r>
              <a:rPr lang="en-AU" altLang="el-GR" sz="1800" b="1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Καλείται μόλις ο δρομέας εισέλθει στα όρια του </a:t>
            </a:r>
            <a:r>
              <a:rPr lang="el-GR" altLang="el-GR" sz="1800" dirty="0" err="1">
                <a:solidFill>
                  <a:schemeClr val="tx2"/>
                </a:solidFill>
                <a:latin typeface="Times" panose="02020603060405020304" pitchFamily="18" charset="0"/>
              </a:rPr>
              <a:t>ακροαζόμενου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συστατικού. </a:t>
            </a:r>
            <a:endParaRPr lang="en-AU" altLang="el-GR" sz="1800" dirty="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void 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mouseExited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(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MouseEvent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)</a:t>
            </a:r>
            <a:r>
              <a:rPr lang="en-AU" altLang="el-GR" sz="1800" b="1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Καλείται μόλις ο δρομέας εξέλθει από τα όρια του </a:t>
            </a:r>
            <a:r>
              <a:rPr lang="el-GR" altLang="el-GR" sz="1800" dirty="0" err="1">
                <a:solidFill>
                  <a:schemeClr val="tx2"/>
                </a:solidFill>
                <a:latin typeface="Times" panose="02020603060405020304" pitchFamily="18" charset="0"/>
              </a:rPr>
              <a:t>ακροαζόμενου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συστατικού.</a:t>
            </a:r>
            <a:endParaRPr lang="en-AU" altLang="el-GR" sz="1800" dirty="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void 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mousePressed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(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MouseEvent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)</a:t>
            </a:r>
            <a:r>
              <a:rPr lang="en-AU" altLang="el-GR" sz="1800" b="1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Καλείται μόλις ο χρήστης πιέσει </a:t>
            </a:r>
            <a:r>
              <a:rPr lang="el-GR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presses</a:t>
            </a:r>
            <a:r>
              <a:rPr lang="el-GR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]</a:t>
            </a: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ένα πλήκτρο ποντικιού ενώ ο δρομέας βρίσκεται πάνω από το </a:t>
            </a:r>
            <a:r>
              <a:rPr lang="el-GR" altLang="el-GR" sz="1800" dirty="0" err="1">
                <a:solidFill>
                  <a:schemeClr val="tx2"/>
                </a:solidFill>
                <a:latin typeface="Times" panose="02020603060405020304" pitchFamily="18" charset="0"/>
              </a:rPr>
              <a:t>ακροαζόμενο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συστατικό. </a:t>
            </a: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endParaRPr lang="el-GR" altLang="el-GR" sz="1800" dirty="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100" dirty="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void 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mouseReleased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(</a:t>
            </a:r>
            <a:r>
              <a:rPr lang="en-AU" altLang="el-GR" sz="1800" b="1" dirty="0" err="1">
                <a:solidFill>
                  <a:schemeClr val="tx2"/>
                </a:solidFill>
                <a:latin typeface="Courier New" panose="02070309020205020404" pitchFamily="49" charset="0"/>
              </a:rPr>
              <a:t>MouseEvent</a:t>
            </a:r>
            <a:r>
              <a:rPr lang="en-AU" altLang="el-GR" sz="1800" b="1" dirty="0">
                <a:solidFill>
                  <a:schemeClr val="tx2"/>
                </a:solidFill>
                <a:latin typeface="Courier New" panose="02070309020205020404" pitchFamily="49" charset="0"/>
              </a:rPr>
              <a:t>)</a:t>
            </a:r>
            <a:r>
              <a:rPr lang="en-AU" altLang="el-GR" sz="1800" b="1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Καλείται μόλις ο χρήστης αποσυμπιέσει </a:t>
            </a:r>
            <a:r>
              <a:rPr lang="el-GR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releases</a:t>
            </a:r>
            <a:r>
              <a:rPr lang="el-GR" altLang="el-GR" sz="1800" dirty="0">
                <a:solidFill>
                  <a:srgbClr val="FF33CC"/>
                </a:solidFill>
                <a:latin typeface="Times" panose="02020603060405020304" pitchFamily="18" charset="0"/>
              </a:rPr>
              <a:t>]</a:t>
            </a: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ένα πλήκτρο ποντικιού μετά από την πίεση του πάνω από το </a:t>
            </a:r>
            <a:r>
              <a:rPr lang="el-GR" altLang="el-GR" sz="1800" dirty="0" err="1">
                <a:solidFill>
                  <a:schemeClr val="tx2"/>
                </a:solidFill>
                <a:latin typeface="Times" panose="02020603060405020304" pitchFamily="18" charset="0"/>
              </a:rPr>
              <a:t>ακροαζόμενο</a:t>
            </a:r>
            <a:r>
              <a:rPr lang="el-GR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συστατικό. </a:t>
            </a:r>
            <a:r>
              <a:rPr lang="en-AU" altLang="el-GR" sz="1800" dirty="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  <a:endParaRPr lang="el-GR" altLang="el-GR" sz="1800" dirty="0">
              <a:solidFill>
                <a:schemeClr val="tx2"/>
              </a:solidFill>
              <a:latin typeface="Times" panose="0202060306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MouseEvent methods</a:t>
            </a:r>
          </a:p>
        </p:txBody>
      </p:sp>
      <p:sp>
        <p:nvSpPr>
          <p:cNvPr id="424963" name="Rectangle 3"/>
          <p:cNvSpPr>
            <a:spLocks noChangeArrowheads="1"/>
          </p:cNvSpPr>
          <p:nvPr/>
        </p:nvSpPr>
        <p:spPr bwMode="auto">
          <a:xfrm>
            <a:off x="533400" y="1295400"/>
            <a:ext cx="8153400" cy="481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solidFill>
                  <a:schemeClr val="tx2"/>
                </a:solidFill>
                <a:latin typeface="Times" panose="02020603060405020304" pitchFamily="18" charset="0"/>
              </a:rPr>
              <a:t>Κάθε μέθοδος σχετική με γεγονότα που αφορούν το ποντίκι (</a:t>
            </a:r>
            <a:r>
              <a:rPr lang="en-AU" altLang="el-GR" sz="1800">
                <a:solidFill>
                  <a:schemeClr val="tx2"/>
                </a:solidFill>
                <a:latin typeface="Times" panose="02020603060405020304" pitchFamily="18" charset="0"/>
              </a:rPr>
              <a:t>mouse event method</a:t>
            </a:r>
            <a:r>
              <a:rPr lang="el-GR" altLang="el-GR" sz="1800">
                <a:solidFill>
                  <a:schemeClr val="tx2"/>
                </a:solidFill>
                <a:latin typeface="Times" panose="02020603060405020304" pitchFamily="18" charset="0"/>
              </a:rPr>
              <a:t>) έχει μία παράμετρο</a:t>
            </a:r>
            <a:r>
              <a:rPr lang="en-AU" altLang="el-GR" sz="1800">
                <a:solidFill>
                  <a:schemeClr val="tx2"/>
                </a:solidFill>
                <a:latin typeface="Times" panose="02020603060405020304" pitchFamily="18" charset="0"/>
              </a:rPr>
              <a:t>: </a:t>
            </a:r>
            <a:r>
              <a:rPr lang="el-GR" altLang="el-GR" sz="1800">
                <a:solidFill>
                  <a:schemeClr val="tx2"/>
                </a:solidFill>
                <a:latin typeface="Times" panose="02020603060405020304" pitchFamily="18" charset="0"/>
              </a:rPr>
              <a:t>ένα αντικείμενο τύπου</a:t>
            </a:r>
            <a:r>
              <a:rPr lang="en-AU" altLang="el-GR" sz="1800">
                <a:solidFill>
                  <a:schemeClr val="tx2"/>
                </a:solidFill>
                <a:latin typeface="Times" panose="02020603060405020304" pitchFamily="18" charset="0"/>
              </a:rPr>
              <a:t> MouseEvent. </a:t>
            </a:r>
            <a:r>
              <a:rPr lang="el-GR" altLang="el-GR" sz="1800">
                <a:solidFill>
                  <a:schemeClr val="tx2"/>
                </a:solidFill>
                <a:latin typeface="Times" panose="02020603060405020304" pitchFamily="18" charset="0"/>
              </a:rPr>
              <a:t>Η κλάση </a:t>
            </a:r>
            <a:r>
              <a:rPr lang="en-AU" altLang="el-GR" sz="1800">
                <a:solidFill>
                  <a:schemeClr val="tx2"/>
                </a:solidFill>
                <a:latin typeface="Times" panose="02020603060405020304" pitchFamily="18" charset="0"/>
              </a:rPr>
              <a:t>MouseEvent class </a:t>
            </a:r>
            <a:r>
              <a:rPr lang="el-GR" altLang="el-GR" sz="1800">
                <a:solidFill>
                  <a:schemeClr val="tx2"/>
                </a:solidFill>
                <a:latin typeface="Times" panose="02020603060405020304" pitchFamily="18" charset="0"/>
              </a:rPr>
              <a:t>ορίζει τις παρακάτω μεθόδους</a:t>
            </a:r>
            <a:r>
              <a:rPr lang="en-AU" altLang="el-GR" sz="1800">
                <a:solidFill>
                  <a:schemeClr val="tx2"/>
                </a:solidFill>
                <a:latin typeface="Times" panose="02020603060405020304" pitchFamily="18" charset="0"/>
              </a:rPr>
              <a:t>: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int getClickCount()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600">
                <a:solidFill>
                  <a:schemeClr val="tx2"/>
                </a:solidFill>
                <a:latin typeface="Times" panose="02020603060405020304" pitchFamily="18" charset="0"/>
              </a:rPr>
              <a:t>Επιστρέφει τον αριθμό των «γρήγορων» διαδοχικών «κλικ» του ποντικιού από τον χρήστη. Π.χ. επιστρέφει </a:t>
            </a:r>
            <a:r>
              <a:rPr lang="en-AU" altLang="el-GR" sz="1600">
                <a:solidFill>
                  <a:schemeClr val="tx2"/>
                </a:solidFill>
                <a:latin typeface="Times" panose="02020603060405020304" pitchFamily="18" charset="0"/>
              </a:rPr>
              <a:t>2 </a:t>
            </a:r>
            <a:r>
              <a:rPr lang="el-GR" altLang="el-GR" sz="1600">
                <a:solidFill>
                  <a:schemeClr val="tx2"/>
                </a:solidFill>
                <a:latin typeface="Times" panose="02020603060405020304" pitchFamily="18" charset="0"/>
              </a:rPr>
              <a:t>για διπλό «κλικ». </a:t>
            </a:r>
            <a:r>
              <a:rPr lang="en-AU" altLang="el-GR" sz="160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int getX()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int getY()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Point getPoint()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600">
                <a:solidFill>
                  <a:schemeClr val="tx2"/>
                </a:solidFill>
                <a:latin typeface="Times" panose="02020603060405020304" pitchFamily="18" charset="0"/>
              </a:rPr>
              <a:t>Επιστρέφει την </a:t>
            </a:r>
            <a:r>
              <a:rPr lang="en-AU" altLang="el-GR" sz="1600">
                <a:solidFill>
                  <a:schemeClr val="tx2"/>
                </a:solidFill>
                <a:latin typeface="Times" panose="02020603060405020304" pitchFamily="18" charset="0"/>
              </a:rPr>
              <a:t> (x,y) </a:t>
            </a:r>
            <a:r>
              <a:rPr lang="el-GR" altLang="el-GR" sz="1600">
                <a:solidFill>
                  <a:schemeClr val="tx2"/>
                </a:solidFill>
                <a:latin typeface="Times" panose="02020603060405020304" pitchFamily="18" charset="0"/>
              </a:rPr>
              <a:t>συντεταγμένη όπου συνέβη το γεγονός (σχετικά με τοη συστατικό που προκάλεσε το γεγονός)</a:t>
            </a:r>
            <a:r>
              <a:rPr lang="en-AU" altLang="el-GR" sz="1600">
                <a:solidFill>
                  <a:schemeClr val="tx2"/>
                </a:solidFill>
                <a:latin typeface="Times" panose="02020603060405020304" pitchFamily="18" charset="0"/>
              </a:rPr>
              <a:t>.</a:t>
            </a:r>
            <a:r>
              <a:rPr lang="en-AU" altLang="el-GR" sz="1800">
                <a:solidFill>
                  <a:schemeClr val="tx2"/>
                </a:solidFill>
                <a:latin typeface="Times" panose="0202060306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800">
              <a:solidFill>
                <a:schemeClr val="tx2"/>
              </a:solidFill>
              <a:latin typeface="Times" panose="0202060306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boolean isPopupTrigger()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600">
                <a:solidFill>
                  <a:schemeClr val="tx2"/>
                </a:solidFill>
                <a:latin typeface="Times" panose="02020603060405020304" pitchFamily="18" charset="0"/>
              </a:rPr>
              <a:t>Returns true if the mouse event should cause a popup menu to appear. Because popup triggers are platform dependent, if your program uses popup menus, you should call isPopupTrigger for all mouse-pressed and mouse-released events fired by components over which the popup can appear.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Εισαγόμενα πακέτα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en-AU" altLang="el-GR" sz="2400"/>
              <a:t>import javax.swing.*;</a:t>
            </a:r>
          </a:p>
          <a:p>
            <a:r>
              <a:rPr lang="en-AU" altLang="el-GR" sz="2400"/>
              <a:t>import java.awt.*;</a:t>
            </a:r>
          </a:p>
          <a:p>
            <a:r>
              <a:rPr lang="en-AU" altLang="el-GR" sz="2400"/>
              <a:t>import java.awt.event.*;</a:t>
            </a:r>
            <a:endParaRPr lang="en-AU" altLang="el-GR" sz="2400">
              <a:solidFill>
                <a:srgbClr val="FFFFFF"/>
              </a:solidFill>
            </a:endParaRPr>
          </a:p>
        </p:txBody>
      </p:sp>
      <p:graphicFrame>
        <p:nvGraphicFramePr>
          <p:cNvPr id="385028" name="Object 4"/>
          <p:cNvGraphicFramePr>
            <a:graphicFrameLocks noChangeAspect="1"/>
          </p:cNvGraphicFramePr>
          <p:nvPr/>
        </p:nvGraphicFramePr>
        <p:xfrm>
          <a:off x="6629400" y="2743200"/>
          <a:ext cx="1679575" cy="334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035" r:id="rId3" imgW="1981200" imgH="3937000" progId="MS_ClipArt_Gallery">
                  <p:embed/>
                </p:oleObj>
              </mc:Choice>
              <mc:Fallback>
                <p:oleObj r:id="rId3" imgW="1981200" imgH="39370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743200"/>
                        <a:ext cx="1679575" cy="334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Ο κώδικας του </a:t>
            </a:r>
            <a:r>
              <a:rPr lang="en-AU" altLang="el-GR" sz="3600"/>
              <a:t>MouseListener</a:t>
            </a:r>
          </a:p>
        </p:txBody>
      </p:sp>
      <p:sp>
        <p:nvSpPr>
          <p:cNvPr id="423939" name="Rectangle 3"/>
          <p:cNvSpPr>
            <a:spLocks noChangeArrowheads="1"/>
          </p:cNvSpPr>
          <p:nvPr/>
        </p:nvSpPr>
        <p:spPr bwMode="auto">
          <a:xfrm>
            <a:off x="609600" y="1411288"/>
            <a:ext cx="5778500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addMouseListener(this);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public void mousePressed(MouseEvent e) 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public void mouseReleased(MouseEvent e) 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public void mouseEntered(MouseEvent e) 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public void mouseExited(MouseEvent e) 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public void mouseClicked(MouseEvent e) 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   ...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423940" name="Object 4"/>
          <p:cNvGraphicFramePr>
            <a:graphicFrameLocks noChangeAspect="1"/>
          </p:cNvGraphicFramePr>
          <p:nvPr/>
        </p:nvGraphicFramePr>
        <p:xfrm>
          <a:off x="7045325" y="3429000"/>
          <a:ext cx="1328738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47" r:id="rId3" imgW="1854200" imgH="3937000" progId="MS_ClipArt_Gallery">
                  <p:embed/>
                </p:oleObj>
              </mc:Choice>
              <mc:Fallback>
                <p:oleObj r:id="rId3" imgW="1854200" imgH="39370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3429000"/>
                        <a:ext cx="1328738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305800" cy="565150"/>
          </a:xfrm>
        </p:spPr>
        <p:txBody>
          <a:bodyPr/>
          <a:lstStyle/>
          <a:p>
            <a:r>
              <a:rPr lang="el-GR" altLang="el-GR" sz="3200"/>
              <a:t>Ακροατές </a:t>
            </a:r>
            <a:r>
              <a:rPr lang="en-US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listeners]</a:t>
            </a:r>
            <a:r>
              <a:rPr lang="en-AU" altLang="el-GR" sz="3200"/>
              <a:t> </a:t>
            </a:r>
            <a:r>
              <a:rPr lang="el-GR" altLang="el-GR" sz="3200"/>
              <a:t>και</a:t>
            </a:r>
            <a:r>
              <a:rPr lang="en-AU" altLang="el-GR" sz="3200"/>
              <a:t> </a:t>
            </a:r>
            <a:r>
              <a:rPr lang="el-GR" altLang="el-GR" sz="3200"/>
              <a:t>προσαρμογείς </a:t>
            </a:r>
            <a:r>
              <a:rPr lang="en-US" altLang="el-GR" sz="2400">
                <a:solidFill>
                  <a:srgbClr val="FF33CC"/>
                </a:solidFill>
              </a:rPr>
              <a:t>[</a:t>
            </a:r>
            <a:r>
              <a:rPr lang="en-AU" altLang="el-GR" sz="2400">
                <a:solidFill>
                  <a:srgbClr val="FF33CC"/>
                </a:solidFill>
              </a:rPr>
              <a:t>adapters]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447800"/>
            <a:ext cx="7162800" cy="4648200"/>
          </a:xfrm>
        </p:spPr>
        <p:txBody>
          <a:bodyPr/>
          <a:lstStyle/>
          <a:p>
            <a:r>
              <a:rPr lang="el-GR" altLang="el-GR" sz="2400"/>
              <a:t>Οι ακροατές </a:t>
            </a:r>
            <a:r>
              <a:rPr lang="en-US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listeners]</a:t>
            </a:r>
            <a:r>
              <a:rPr lang="el-GR" altLang="el-GR" sz="2400"/>
              <a:t> είναι διαπροσωπίες </a:t>
            </a:r>
            <a:r>
              <a:rPr lang="en-AU" altLang="el-GR" sz="2400"/>
              <a:t> </a:t>
            </a:r>
            <a:r>
              <a:rPr lang="en-AU" altLang="el-GR" sz="1800">
                <a:solidFill>
                  <a:srgbClr val="FF33CC"/>
                </a:solidFill>
              </a:rPr>
              <a:t>[interfaces]</a:t>
            </a:r>
            <a:endParaRPr lang="el-GR" altLang="el-GR" sz="1800">
              <a:solidFill>
                <a:srgbClr val="FF33CC"/>
              </a:solidFill>
            </a:endParaRPr>
          </a:p>
          <a:p>
            <a:pPr>
              <a:buFontTx/>
              <a:buNone/>
            </a:pPr>
            <a:endParaRPr lang="en-AU" altLang="el-GR" sz="1800">
              <a:solidFill>
                <a:srgbClr val="FF33CC"/>
              </a:solidFill>
            </a:endParaRPr>
          </a:p>
          <a:p>
            <a:r>
              <a:rPr lang="el-GR" altLang="el-GR" sz="2400"/>
              <a:t>Όταν υλοποιούμε έναν ακροατή όλες οι μέθοδοι της διαπροσωπίας πρέπει να υλοποιηθούν </a:t>
            </a:r>
          </a:p>
          <a:p>
            <a:pPr>
              <a:buFontTx/>
              <a:buNone/>
            </a:pPr>
            <a:endParaRPr lang="el-GR" altLang="el-GR" sz="2400"/>
          </a:p>
          <a:p>
            <a:r>
              <a:rPr lang="el-GR" altLang="el-GR" sz="2400"/>
              <a:t>Όταν δεν χρειάζονται όλες, είναι βολικό να χρησιμοποιήσουμε έναν προσαρμογέα  </a:t>
            </a:r>
            <a:r>
              <a:rPr lang="en-US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adapter]</a:t>
            </a:r>
            <a:endParaRPr lang="el-GR" altLang="el-GR" sz="1800">
              <a:solidFill>
                <a:srgbClr val="FF33CC"/>
              </a:solidFill>
            </a:endParaRPr>
          </a:p>
          <a:p>
            <a:pPr>
              <a:buFontTx/>
              <a:buNone/>
            </a:pPr>
            <a:endParaRPr lang="en-AU" altLang="el-GR" sz="1800">
              <a:solidFill>
                <a:srgbClr val="FF33CC"/>
              </a:solidFill>
            </a:endParaRPr>
          </a:p>
          <a:p>
            <a:r>
              <a:rPr lang="el-GR" altLang="el-GR" sz="2400"/>
              <a:t>Οι προσαρμογείς είναι κλάσεις οι οποίες υλοποιούν όλες τις μεθόδους του ακροατή ως «άδειες» μεθόδους. </a:t>
            </a:r>
            <a:endParaRPr lang="en-AU" altLang="el-GR" sz="2400"/>
          </a:p>
        </p:txBody>
      </p:sp>
      <p:graphicFrame>
        <p:nvGraphicFramePr>
          <p:cNvPr id="396292" name="Object 4"/>
          <p:cNvGraphicFramePr>
            <a:graphicFrameLocks noChangeAspect="1"/>
          </p:cNvGraphicFramePr>
          <p:nvPr/>
        </p:nvGraphicFramePr>
        <p:xfrm>
          <a:off x="7162800" y="1371600"/>
          <a:ext cx="1700213" cy="180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299" r:id="rId3" imgW="3111500" imgH="3302000" progId="MS_ClipArt_Gallery">
                  <p:embed/>
                </p:oleObj>
              </mc:Choice>
              <mc:Fallback>
                <p:oleObj r:id="rId3" imgW="3111500" imgH="33020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371600"/>
                        <a:ext cx="1700213" cy="180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Παράδειγμα</a:t>
            </a:r>
            <a:r>
              <a:rPr lang="en-AU" altLang="el-GR" sz="3600"/>
              <a:t>: MouseAdapter</a:t>
            </a:r>
          </a:p>
        </p:txBody>
      </p:sp>
      <p:sp>
        <p:nvSpPr>
          <p:cNvPr id="427011" name="Rectangle 3"/>
          <p:cNvSpPr>
            <a:spLocks noChangeArrowheads="1"/>
          </p:cNvSpPr>
          <p:nvPr/>
        </p:nvSpPr>
        <p:spPr bwMode="auto">
          <a:xfrm>
            <a:off x="609600" y="1411288"/>
            <a:ext cx="7007225" cy="490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public class MouseAdapter implements MouseListener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public void mousePressed(MouseEvent e)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public void mouseReleased(MouseEvent e)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public void mouseEntered(MouseEvent e)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public void mouseExited(MouseEvent e)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public void mouseClicked(MouseEvent e) 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{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solidFill>
                  <a:schemeClr val="tx2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200"/>
              <a:t>Τα νήματα εκτέλεσης </a:t>
            </a:r>
            <a:r>
              <a:rPr lang="el-GR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threads</a:t>
            </a:r>
            <a:r>
              <a:rPr lang="el-GR" altLang="el-GR" sz="2800">
                <a:solidFill>
                  <a:srgbClr val="FF33CC"/>
                </a:solidFill>
              </a:rPr>
              <a:t>]</a:t>
            </a:r>
            <a:r>
              <a:rPr lang="el-GR" altLang="el-GR" sz="3200"/>
              <a:t> της </a:t>
            </a:r>
            <a:r>
              <a:rPr lang="en-AU" altLang="el-GR" sz="3200"/>
              <a:t>Swing</a:t>
            </a:r>
          </a:p>
        </p:txBody>
      </p:sp>
      <p:sp>
        <p:nvSpPr>
          <p:cNvPr id="397315" name="Text Box 3"/>
          <p:cNvSpPr txBox="1">
            <a:spLocks noChangeArrowheads="1"/>
          </p:cNvSpPr>
          <p:nvPr/>
        </p:nvSpPr>
        <p:spPr bwMode="auto">
          <a:xfrm>
            <a:off x="3124200" y="1981200"/>
            <a:ext cx="2286000" cy="466725"/>
          </a:xfrm>
          <a:prstGeom prst="rect">
            <a:avLst/>
          </a:prstGeom>
          <a:solidFill>
            <a:srgbClr val="FFFFFF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  <a:flatTx/>
          </a:bodyPr>
          <a:lstStyle/>
          <a:p>
            <a:pPr algn="ctr"/>
            <a:r>
              <a:rPr lang="en-AU" altLang="el-GR"/>
              <a:t>main thread</a:t>
            </a:r>
          </a:p>
        </p:txBody>
      </p:sp>
      <p:sp>
        <p:nvSpPr>
          <p:cNvPr id="397316" name="Text Box 4"/>
          <p:cNvSpPr txBox="1">
            <a:spLocks noChangeArrowheads="1"/>
          </p:cNvSpPr>
          <p:nvPr/>
        </p:nvSpPr>
        <p:spPr bwMode="auto">
          <a:xfrm>
            <a:off x="3810000" y="2971800"/>
            <a:ext cx="735013" cy="4667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/>
              <a:t>GUI</a:t>
            </a:r>
          </a:p>
        </p:txBody>
      </p:sp>
      <p:sp>
        <p:nvSpPr>
          <p:cNvPr id="397317" name="Text Box 5"/>
          <p:cNvSpPr txBox="1">
            <a:spLocks noChangeArrowheads="1"/>
          </p:cNvSpPr>
          <p:nvPr/>
        </p:nvSpPr>
        <p:spPr bwMode="auto">
          <a:xfrm>
            <a:off x="1081088" y="4343400"/>
            <a:ext cx="2043112" cy="904875"/>
          </a:xfrm>
          <a:prstGeom prst="rect">
            <a:avLst/>
          </a:prstGeom>
          <a:solidFill>
            <a:srgbClr val="FFFFFF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  <a:flatTx/>
          </a:bodyPr>
          <a:lstStyle/>
          <a:p>
            <a:pPr algn="ctr"/>
            <a:r>
              <a:rPr lang="en-AU" altLang="el-GR"/>
              <a:t>event handler</a:t>
            </a:r>
          </a:p>
          <a:p>
            <a:pPr algn="ctr"/>
            <a:r>
              <a:rPr lang="en-AU" altLang="el-GR"/>
              <a:t>thread</a:t>
            </a:r>
          </a:p>
        </p:txBody>
      </p:sp>
      <p:sp>
        <p:nvSpPr>
          <p:cNvPr id="397318" name="Text Box 6"/>
          <p:cNvSpPr txBox="1">
            <a:spLocks noChangeArrowheads="1"/>
          </p:cNvSpPr>
          <p:nvPr/>
        </p:nvSpPr>
        <p:spPr bwMode="auto">
          <a:xfrm>
            <a:off x="5187950" y="4343400"/>
            <a:ext cx="2127250" cy="904875"/>
          </a:xfrm>
          <a:prstGeom prst="rect">
            <a:avLst/>
          </a:prstGeom>
          <a:solidFill>
            <a:srgbClr val="FFFFFF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FFFFFF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  <a:flatTx/>
          </a:bodyPr>
          <a:lstStyle/>
          <a:p>
            <a:pPr algn="ctr"/>
            <a:r>
              <a:rPr lang="en-AU" altLang="el-GR"/>
              <a:t>screen painter</a:t>
            </a:r>
          </a:p>
          <a:p>
            <a:pPr algn="ctr"/>
            <a:r>
              <a:rPr lang="en-AU" altLang="el-GR"/>
              <a:t>thread</a:t>
            </a:r>
          </a:p>
        </p:txBody>
      </p:sp>
      <p:sp>
        <p:nvSpPr>
          <p:cNvPr id="397319" name="Line 7"/>
          <p:cNvSpPr>
            <a:spLocks noChangeShapeType="1"/>
          </p:cNvSpPr>
          <p:nvPr/>
        </p:nvSpPr>
        <p:spPr bwMode="auto">
          <a:xfrm>
            <a:off x="4191000" y="24384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20" name="Freeform 8"/>
          <p:cNvSpPr>
            <a:spLocks/>
          </p:cNvSpPr>
          <p:nvPr/>
        </p:nvSpPr>
        <p:spPr bwMode="auto">
          <a:xfrm>
            <a:off x="4191000" y="3429000"/>
            <a:ext cx="2057400" cy="762000"/>
          </a:xfrm>
          <a:custGeom>
            <a:avLst/>
            <a:gdLst>
              <a:gd name="T0" fmla="*/ 0 w 1296"/>
              <a:gd name="T1" fmla="*/ 0 h 480"/>
              <a:gd name="T2" fmla="*/ 0 w 1296"/>
              <a:gd name="T3" fmla="*/ 192 h 480"/>
              <a:gd name="T4" fmla="*/ 1296 w 1296"/>
              <a:gd name="T5" fmla="*/ 192 h 480"/>
              <a:gd name="T6" fmla="*/ 1296 w 1296"/>
              <a:gd name="T7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0" y="192"/>
                </a:lnTo>
                <a:lnTo>
                  <a:pt x="1296" y="192"/>
                </a:lnTo>
                <a:lnTo>
                  <a:pt x="1296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21" name="Freeform 9"/>
          <p:cNvSpPr>
            <a:spLocks/>
          </p:cNvSpPr>
          <p:nvPr/>
        </p:nvSpPr>
        <p:spPr bwMode="auto">
          <a:xfrm flipH="1">
            <a:off x="2133600" y="3429000"/>
            <a:ext cx="2057400" cy="762000"/>
          </a:xfrm>
          <a:custGeom>
            <a:avLst/>
            <a:gdLst>
              <a:gd name="T0" fmla="*/ 0 w 1296"/>
              <a:gd name="T1" fmla="*/ 0 h 480"/>
              <a:gd name="T2" fmla="*/ 0 w 1296"/>
              <a:gd name="T3" fmla="*/ 192 h 480"/>
              <a:gd name="T4" fmla="*/ 1296 w 1296"/>
              <a:gd name="T5" fmla="*/ 192 h 480"/>
              <a:gd name="T6" fmla="*/ 1296 w 1296"/>
              <a:gd name="T7" fmla="*/ 480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6" h="480">
                <a:moveTo>
                  <a:pt x="0" y="0"/>
                </a:moveTo>
                <a:lnTo>
                  <a:pt x="0" y="192"/>
                </a:lnTo>
                <a:lnTo>
                  <a:pt x="1296" y="192"/>
                </a:lnTo>
                <a:lnTo>
                  <a:pt x="1296" y="480"/>
                </a:lnTo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22" name="Line 10"/>
          <p:cNvSpPr>
            <a:spLocks noChangeShapeType="1"/>
          </p:cNvSpPr>
          <p:nvPr/>
        </p:nvSpPr>
        <p:spPr bwMode="auto">
          <a:xfrm>
            <a:off x="4191000" y="3733800"/>
            <a:ext cx="0" cy="990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23" name="Line 11"/>
          <p:cNvSpPr>
            <a:spLocks noChangeShapeType="1"/>
          </p:cNvSpPr>
          <p:nvPr/>
        </p:nvSpPr>
        <p:spPr bwMode="auto">
          <a:xfrm>
            <a:off x="4038600" y="4724400"/>
            <a:ext cx="304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97325" name="Text Box 13"/>
          <p:cNvSpPr txBox="1">
            <a:spLocks noChangeArrowheads="1"/>
          </p:cNvSpPr>
          <p:nvPr/>
        </p:nvSpPr>
        <p:spPr bwMode="auto">
          <a:xfrm>
            <a:off x="990600" y="5334000"/>
            <a:ext cx="2085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1800" i="1">
                <a:latin typeface="Times New Roman" panose="02020603050405020304" pitchFamily="18" charset="0"/>
              </a:rPr>
              <a:t>Χειρισμός γεγονότων</a:t>
            </a:r>
            <a:endParaRPr lang="en-AU" altLang="el-GR" sz="1800" i="1">
              <a:latin typeface="Times New Roman" panose="02020603050405020304" pitchFamily="18" charset="0"/>
            </a:endParaRPr>
          </a:p>
        </p:txBody>
      </p:sp>
      <p:sp>
        <p:nvSpPr>
          <p:cNvPr id="397326" name="Text Box 14"/>
          <p:cNvSpPr txBox="1">
            <a:spLocks noChangeArrowheads="1"/>
          </p:cNvSpPr>
          <p:nvPr/>
        </p:nvSpPr>
        <p:spPr bwMode="auto">
          <a:xfrm>
            <a:off x="5105400" y="5334000"/>
            <a:ext cx="22828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1800" i="1">
                <a:latin typeface="Times New Roman" panose="02020603050405020304" pitchFamily="18" charset="0"/>
              </a:rPr>
              <a:t>Απεικόνιση στην οθόνη</a:t>
            </a:r>
            <a:endParaRPr lang="en-AU" altLang="el-GR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«Στήσιμο» του αυτόνομου παράθυρου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762000" y="2101850"/>
            <a:ext cx="7356475" cy="31496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JFrame frame = new JFrame("SwingApplication");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Container contentPane = frame.getContentPane();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contentPane.add(..., BorderLayout.CENTER);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//Finish setting up the frame, and show it.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frame.addWindowListener(...);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frame.pack();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frame.setVisible(true);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Άλλοι υποδοχείς πρώτου επιπέδου</a:t>
            </a:r>
            <a:endParaRPr lang="en-AU" altLang="el-GR" sz="3600"/>
          </a:p>
        </p:txBody>
      </p:sp>
      <p:sp>
        <p:nvSpPr>
          <p:cNvPr id="39117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057400"/>
            <a:ext cx="7772400" cy="4038600"/>
          </a:xfrm>
        </p:spPr>
        <p:txBody>
          <a:bodyPr/>
          <a:lstStyle/>
          <a:p>
            <a:r>
              <a:rPr lang="el-GR" altLang="el-GR" sz="2400" dirty="0"/>
              <a:t>Αυτόνομο παράθυρο</a:t>
            </a:r>
            <a:r>
              <a:rPr lang="en-AU" altLang="el-GR" sz="2400" dirty="0"/>
              <a:t> (</a:t>
            </a:r>
            <a:r>
              <a:rPr lang="el-GR" altLang="el-GR" sz="2400" dirty="0"/>
              <a:t>κλάση</a:t>
            </a:r>
            <a:r>
              <a:rPr lang="en-AU" altLang="el-GR" sz="2400" dirty="0"/>
              <a:t> </a:t>
            </a:r>
            <a:r>
              <a:rPr lang="en-AU" altLang="el-GR" sz="2400" dirty="0" err="1"/>
              <a:t>JFrame</a:t>
            </a:r>
            <a:r>
              <a:rPr lang="en-AU" altLang="el-GR" sz="2400" dirty="0"/>
              <a:t>)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endParaRPr lang="en-AU" altLang="el-GR" sz="2400" dirty="0"/>
          </a:p>
          <a:p>
            <a:r>
              <a:rPr lang="el-GR" altLang="el-GR" sz="2400" dirty="0"/>
              <a:t>Παράθυρα διαλόγου</a:t>
            </a:r>
            <a:r>
              <a:rPr lang="en-AU" altLang="el-GR" sz="2400" dirty="0"/>
              <a:t> (</a:t>
            </a:r>
            <a:r>
              <a:rPr lang="el-GR" altLang="el-GR" sz="2400" dirty="0"/>
              <a:t>κλάση</a:t>
            </a:r>
            <a:r>
              <a:rPr lang="en-AU" altLang="el-GR" sz="2400" dirty="0"/>
              <a:t> </a:t>
            </a:r>
            <a:r>
              <a:rPr lang="en-AU" altLang="el-GR" sz="2400" dirty="0" err="1"/>
              <a:t>JDialog</a:t>
            </a:r>
            <a:r>
              <a:rPr lang="en-AU" altLang="el-GR" sz="2400" dirty="0"/>
              <a:t> </a:t>
            </a:r>
            <a:r>
              <a:rPr lang="el-GR" altLang="el-GR" sz="2400" dirty="0"/>
              <a:t>και </a:t>
            </a:r>
            <a:r>
              <a:rPr lang="el-GR" altLang="el-GR" sz="2400" dirty="0" err="1"/>
              <a:t>υποκλάσεις</a:t>
            </a:r>
            <a:r>
              <a:rPr lang="en-AU" altLang="el-GR" sz="2400" dirty="0"/>
              <a:t>)</a:t>
            </a:r>
          </a:p>
          <a:p>
            <a:pPr lvl="1"/>
            <a:r>
              <a:rPr lang="el-GR" altLang="el-GR" sz="2400" dirty="0">
                <a:solidFill>
                  <a:schemeClr val="tx2"/>
                </a:solidFill>
              </a:rPr>
              <a:t>Χρησιμοποιήστε την κλάση</a:t>
            </a:r>
            <a:r>
              <a:rPr lang="en-AU" altLang="el-GR" sz="2400" dirty="0">
                <a:solidFill>
                  <a:schemeClr val="tx2"/>
                </a:solidFill>
              </a:rPr>
              <a:t> </a:t>
            </a:r>
            <a:r>
              <a:rPr lang="en-AU" altLang="el-GR" sz="2400" dirty="0" err="1">
                <a:solidFill>
                  <a:schemeClr val="tx2"/>
                </a:solidFill>
              </a:rPr>
              <a:t>JOptionPane</a:t>
            </a:r>
            <a:r>
              <a:rPr lang="en-AU" altLang="el-GR" sz="2400" dirty="0">
                <a:solidFill>
                  <a:schemeClr val="tx2"/>
                </a:solidFill>
              </a:rPr>
              <a:t> </a:t>
            </a:r>
            <a:r>
              <a:rPr lang="el-GR" altLang="el-GR" sz="2400" dirty="0">
                <a:solidFill>
                  <a:schemeClr val="tx2"/>
                </a:solidFill>
              </a:rPr>
              <a:t>για τα περισσότερα παράθυρα διαλόγου</a:t>
            </a:r>
            <a:br>
              <a:rPr lang="el-GR" altLang="el-GR" sz="2400" dirty="0">
                <a:solidFill>
                  <a:schemeClr val="tx2"/>
                </a:solidFill>
              </a:rPr>
            </a:br>
            <a:endParaRPr lang="en-AU" altLang="el-GR" sz="2400" dirty="0">
              <a:solidFill>
                <a:schemeClr val="tx2"/>
              </a:solidFill>
            </a:endParaRPr>
          </a:p>
          <a:p>
            <a:r>
              <a:rPr lang="en-AU" altLang="el-GR" sz="2400" dirty="0">
                <a:solidFill>
                  <a:schemeClr val="bg1">
                    <a:lumMod val="75000"/>
                  </a:schemeClr>
                </a:solidFill>
              </a:rPr>
              <a:t>Applet (</a:t>
            </a:r>
            <a:r>
              <a:rPr lang="el-GR" altLang="el-GR" sz="2400" dirty="0">
                <a:solidFill>
                  <a:schemeClr val="bg1">
                    <a:lumMod val="75000"/>
                  </a:schemeClr>
                </a:solidFill>
              </a:rPr>
              <a:t>κλάση </a:t>
            </a:r>
            <a:r>
              <a:rPr lang="en-AU" altLang="el-GR" sz="2400" dirty="0">
                <a:solidFill>
                  <a:schemeClr val="bg1">
                    <a:lumMod val="75000"/>
                  </a:schemeClr>
                </a:solidFill>
              </a:rPr>
              <a:t> Applet </a:t>
            </a:r>
            <a:r>
              <a:rPr lang="el-GR" altLang="el-GR" sz="2400" dirty="0">
                <a:solidFill>
                  <a:schemeClr val="bg1">
                    <a:lumMod val="75000"/>
                  </a:schemeClr>
                </a:solidFill>
              </a:rPr>
              <a:t>και</a:t>
            </a:r>
            <a:r>
              <a:rPr lang="en-AU" altLang="el-GR" sz="24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AU" altLang="el-GR" sz="2400" dirty="0" err="1">
                <a:solidFill>
                  <a:schemeClr val="bg1">
                    <a:lumMod val="75000"/>
                  </a:schemeClr>
                </a:solidFill>
              </a:rPr>
              <a:t>JApplet</a:t>
            </a:r>
            <a:r>
              <a:rPr lang="en-AU" altLang="el-GR" sz="2400" dirty="0">
                <a:solidFill>
                  <a:schemeClr val="bg1">
                    <a:lumMod val="75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/>
              <a:t>Πλήκτρα και ετικέτες </a:t>
            </a:r>
            <a:r>
              <a:rPr lang="el-GR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Buttons &amp; Labels</a:t>
            </a:r>
            <a:r>
              <a:rPr lang="el-GR" altLang="el-GR" sz="2800">
                <a:solidFill>
                  <a:srgbClr val="FF33CC"/>
                </a:solidFill>
              </a:rPr>
              <a:t>]</a:t>
            </a:r>
            <a:endParaRPr lang="en-AU" altLang="el-GR" sz="2800">
              <a:solidFill>
                <a:srgbClr val="FF33CC"/>
              </a:solidFill>
            </a:endParaRPr>
          </a:p>
        </p:txBody>
      </p:sp>
      <p:sp>
        <p:nvSpPr>
          <p:cNvPr id="387075" name="Rectangle 3"/>
          <p:cNvSpPr>
            <a:spLocks noChangeArrowheads="1"/>
          </p:cNvSpPr>
          <p:nvPr/>
        </p:nvSpPr>
        <p:spPr bwMode="auto">
          <a:xfrm>
            <a:off x="685800" y="2971800"/>
            <a:ext cx="7315200" cy="9255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JButton button = new JButton("I'm a Swing button!");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button.setMnemonic(KeyEvent.VK_I);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button.addActionListener(...an action listener...);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685800" y="1981200"/>
            <a:ext cx="7315200" cy="37623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JLabel label = new JLabel(”This is a label.");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Αλλά συστατικά</a:t>
            </a:r>
            <a:endParaRPr lang="en-AU" altLang="el-GR" sz="3600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3733800" cy="4114800"/>
          </a:xfrm>
        </p:spPr>
        <p:txBody>
          <a:bodyPr/>
          <a:lstStyle/>
          <a:p>
            <a:r>
              <a:rPr lang="el-GR" altLang="el-GR" sz="2400"/>
              <a:t>Ετικέτα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Label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r>
              <a:rPr lang="el-GR" altLang="el-GR" sz="2400"/>
              <a:t>Πλήκτρο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Button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r>
              <a:rPr lang="el-GR" altLang="el-GR" sz="2400"/>
              <a:t>Στοιχείο καταλόγου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MenuItem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r>
              <a:rPr lang="el-GR" altLang="el-GR" sz="2400"/>
              <a:t>Πεδίο κειμένου </a:t>
            </a:r>
            <a:br>
              <a:rPr lang="el-GR" altLang="el-GR" sz="2400"/>
            </a:b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TextField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r>
              <a:rPr lang="el-GR" altLang="el-GR" sz="2400"/>
              <a:t>Περιοχή κειμένου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TextArea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r>
              <a:rPr lang="el-GR" altLang="el-GR" sz="2400"/>
              <a:t>Κατάλογος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List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4724400" y="1752600"/>
            <a:ext cx="3810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400"/>
              <a:t>Συνδυασμός πλήκτρου-καταλόγου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ComboBox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pPr>
              <a:buFontTx/>
              <a:buChar char="•"/>
            </a:pPr>
            <a:r>
              <a:rPr lang="el-GR" altLang="el-GR" sz="2400"/>
              <a:t>Κυλιόμενος επιλογέας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Slider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pPr>
              <a:buFontTx/>
              <a:buChar char="•"/>
            </a:pPr>
            <a:r>
              <a:rPr lang="el-GR" altLang="el-GR" sz="2400"/>
              <a:t>Ράβδος προόδου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ProgressBar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pPr>
              <a:buFontTx/>
              <a:buChar char="•"/>
            </a:pPr>
            <a:r>
              <a:rPr lang="el-GR" altLang="el-GR" sz="2400"/>
              <a:t>Πίνακας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Table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pPr>
              <a:buFontTx/>
              <a:buChar char="•"/>
            </a:pPr>
            <a:r>
              <a:rPr lang="el-GR" altLang="el-GR" sz="2400"/>
              <a:t>Δένδρο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Tree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  <a:p>
            <a:pPr>
              <a:buFontTx/>
              <a:buChar char="•"/>
            </a:pPr>
            <a:r>
              <a:rPr lang="el-GR" altLang="el-GR" sz="2400"/>
              <a:t>Επιλογέας αρχείου </a:t>
            </a:r>
            <a:r>
              <a:rPr lang="el-GR" altLang="el-GR" sz="1800">
                <a:solidFill>
                  <a:srgbClr val="FF33CC"/>
                </a:solidFill>
              </a:rPr>
              <a:t>[</a:t>
            </a:r>
            <a:r>
              <a:rPr lang="en-AU" altLang="el-GR" sz="1800">
                <a:solidFill>
                  <a:srgbClr val="FF33CC"/>
                </a:solidFill>
              </a:rPr>
              <a:t>FileChooser</a:t>
            </a:r>
            <a:r>
              <a:rPr lang="el-GR" altLang="el-GR" sz="1800">
                <a:solidFill>
                  <a:srgbClr val="FF33CC"/>
                </a:solidFill>
              </a:rPr>
              <a:t>]</a:t>
            </a:r>
            <a:endParaRPr lang="en-AU" altLang="el-GR" sz="180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 </a:t>
            </a:r>
            <a:r>
              <a:rPr lang="el-GR" altLang="el-GR" sz="3600"/>
              <a:t>ετικέτα</a:t>
            </a:r>
            <a:endParaRPr lang="en-AU" altLang="el-GR" sz="3200"/>
          </a:p>
        </p:txBody>
      </p:sp>
      <p:pic>
        <p:nvPicPr>
          <p:cNvPr id="404483" name="Picture 3" descr="cg-label.gif   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590800"/>
            <a:ext cx="3092450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4486" name="Text Box 6"/>
          <p:cNvSpPr txBox="1">
            <a:spLocks noChangeArrowheads="1"/>
          </p:cNvSpPr>
          <p:nvPr/>
        </p:nvSpPr>
        <p:spPr bwMode="auto">
          <a:xfrm>
            <a:off x="914400" y="5281613"/>
            <a:ext cx="2187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Label</a:t>
            </a:r>
            <a:r>
              <a:rPr lang="el-GR" altLang="el-GR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JLabel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Συστατικά</a:t>
            </a:r>
            <a:r>
              <a:rPr lang="en-AU" altLang="el-GR" sz="3600"/>
              <a:t>: </a:t>
            </a:r>
            <a:r>
              <a:rPr lang="el-GR" altLang="el-GR" sz="3600"/>
              <a:t>Πλήκτρο  </a:t>
            </a:r>
            <a:endParaRPr lang="en-AU" altLang="el-GR" sz="3200"/>
          </a:p>
        </p:txBody>
      </p:sp>
      <p:pic>
        <p:nvPicPr>
          <p:cNvPr id="402435" name="Picture 3" descr="cg-buttons.gif                                                 00026B0F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384425"/>
            <a:ext cx="2889250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914400" y="5281613"/>
            <a:ext cx="24542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SzTx/>
              <a:buFontTx/>
              <a:buChar char="•"/>
            </a:pPr>
            <a:r>
              <a:rPr lang="en-AU" altLang="el-GR">
                <a:solidFill>
                  <a:schemeClr val="tx1"/>
                </a:solidFill>
                <a:latin typeface="Arial" panose="020B0604020202020204" pitchFamily="34" charset="0"/>
              </a:rPr>
              <a:t> Button</a:t>
            </a:r>
            <a:r>
              <a:rPr lang="el-GR" altLang="el-GR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J</a:t>
            </a:r>
            <a:r>
              <a:rPr lang="el-GR" altLang="el-GR">
                <a:solidFill>
                  <a:schemeClr val="tx1"/>
                </a:solidFill>
                <a:latin typeface="Arial" panose="020B0604020202020204" pitchFamily="34" charset="0"/>
              </a:rPr>
              <a:t>Β</a:t>
            </a:r>
            <a:r>
              <a:rPr lang="en-US" altLang="el-GR">
                <a:solidFill>
                  <a:schemeClr val="tx1"/>
                </a:solidFill>
                <a:latin typeface="Arial" panose="020B0604020202020204" pitchFamily="34" charset="0"/>
              </a:rPr>
              <a:t>utton</a:t>
            </a:r>
            <a:endParaRPr lang="el-GR" altLang="el-GR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3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8281</TotalTime>
  <Pages>43</Pages>
  <Words>766</Words>
  <Application>Microsoft Office PowerPoint</Application>
  <PresentationFormat>On-screen Show (4:3)</PresentationFormat>
  <Paragraphs>220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Courier New</vt:lpstr>
      <vt:lpstr>Helvetica</vt:lpstr>
      <vt:lpstr>Monotype Sorts</vt:lpstr>
      <vt:lpstr>Times</vt:lpstr>
      <vt:lpstr>Times New Roman</vt:lpstr>
      <vt:lpstr>untitled 2</vt:lpstr>
      <vt:lpstr>MS_ClipArt_Gallery</vt:lpstr>
      <vt:lpstr>Week 12: GUIs with Swing</vt:lpstr>
      <vt:lpstr>Προγραμματισμός ΓΠΕ: ανασκόπηση</vt:lpstr>
      <vt:lpstr>Εισαγόμενα πακέτα</vt:lpstr>
      <vt:lpstr>«Στήσιμο» του αυτόνομου παράθυρου</vt:lpstr>
      <vt:lpstr>Άλλοι υποδοχείς πρώτου επιπέδου</vt:lpstr>
      <vt:lpstr>Πλήκτρα και ετικέτες [Buttons &amp; Labels]</vt:lpstr>
      <vt:lpstr>Αλλά συστατικά</vt:lpstr>
      <vt:lpstr>Συστατικά: ετικέτα</vt:lpstr>
      <vt:lpstr>Συστατικά: Πλήκτρο  </vt:lpstr>
      <vt:lpstr>Συστατικά: Στοιχεία καταλόγου</vt:lpstr>
      <vt:lpstr>Συστατικά: Πεδίο κειμένου</vt:lpstr>
      <vt:lpstr>Συστατικά: Περιοχή κειμένου</vt:lpstr>
      <vt:lpstr>Συστατικά: Κατάλογος </vt:lpstr>
      <vt:lpstr>Συστατικά: Συνδυασμός πλήκτρου-καταλόγου </vt:lpstr>
      <vt:lpstr>Συστατικά: Κυλιόμενος επιλογέας</vt:lpstr>
      <vt:lpstr>Συστατικά: Ράβδος προόδου</vt:lpstr>
      <vt:lpstr>Συστατικά: Πίνακας</vt:lpstr>
      <vt:lpstr>Συστατικά: Δένδρο</vt:lpstr>
      <vt:lpstr>Συστατικά: Επιλογέας αρχείου</vt:lpstr>
      <vt:lpstr>Υποδοχείς δευτέρου επιπέδου</vt:lpstr>
      <vt:lpstr>Υποδοχείς: ScrollPane</vt:lpstr>
      <vt:lpstr>Υποδοχείς: SplitPane</vt:lpstr>
      <vt:lpstr>Υποδοχείς: TabbedPane</vt:lpstr>
      <vt:lpstr>Διαχειριστές Διάταξης [Layout managers]</vt:lpstr>
      <vt:lpstr>Διάταξη [Layout]</vt:lpstr>
      <vt:lpstr>Διάταξη: Όρια [Borders]</vt:lpstr>
      <vt:lpstr>Χειρισμός γεγονότων [Handling Events]</vt:lpstr>
      <vt:lpstr>Παράδειγμα: MouseListener</vt:lpstr>
      <vt:lpstr>MouseEvent methods</vt:lpstr>
      <vt:lpstr>Ο κώδικας του MouseListener</vt:lpstr>
      <vt:lpstr>Ακροατές [listeners] και προσαρμογείς [adapters]</vt:lpstr>
      <vt:lpstr>Παράδειγμα: MouseAdapter</vt:lpstr>
      <vt:lpstr>Τα νήματα εκτέλεσης [threads] της Swing</vt:lpstr>
    </vt:vector>
  </TitlesOfParts>
  <Company>University of Ioannina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Αντικειμενοστρεφής Προγραμματισμός</dc:title>
  <dc:subject>Lecture slides</dc:subject>
  <dc:creator>Αντώνιος Συμβώνης</dc:creator>
  <cp:keywords>July 2002</cp:keywords>
  <dc:description>Translated from the lecture notes of _x000d_
Michael Kölling, Monash University</dc:description>
  <cp:lastModifiedBy>ASymv</cp:lastModifiedBy>
  <cp:revision>313</cp:revision>
  <cp:lastPrinted>2018-12-29T10:20:41Z</cp:lastPrinted>
  <dcterms:created xsi:type="dcterms:W3CDTF">1996-04-15T15:18:02Z</dcterms:created>
  <dcterms:modified xsi:type="dcterms:W3CDTF">2018-12-29T10:21:15Z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