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6" r:id="rId10"/>
    <p:sldId id="327" r:id="rId11"/>
    <p:sldId id="325" r:id="rId12"/>
    <p:sldId id="328" r:id="rId13"/>
    <p:sldId id="330" r:id="rId14"/>
    <p:sldId id="324" r:id="rId15"/>
    <p:sldId id="341" r:id="rId16"/>
    <p:sldId id="329" r:id="rId17"/>
    <p:sldId id="331" r:id="rId18"/>
    <p:sldId id="332" r:id="rId19"/>
    <p:sldId id="333" r:id="rId20"/>
    <p:sldId id="337" r:id="rId21"/>
    <p:sldId id="343" r:id="rId22"/>
    <p:sldId id="338" r:id="rId23"/>
    <p:sldId id="339" r:id="rId24"/>
    <p:sldId id="340" r:id="rId25"/>
    <p:sldId id="342" r:id="rId26"/>
    <p:sldId id="346" r:id="rId27"/>
    <p:sldId id="347" r:id="rId28"/>
    <p:sldId id="344" r:id="rId29"/>
    <p:sldId id="345" r:id="rId30"/>
    <p:sldId id="348" r:id="rId31"/>
    <p:sldId id="349" r:id="rId32"/>
    <p:sldId id="350" r:id="rId3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0929"/>
  </p:normalViewPr>
  <p:slideViewPr>
    <p:cSldViewPr>
      <p:cViewPr varScale="1">
        <p:scale>
          <a:sx n="109" d="100"/>
          <a:sy n="109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966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1943" y="448265"/>
            <a:ext cx="6991316" cy="33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37" tIns="46341" rIns="94337" bIns="46341">
            <a:spAutoFit/>
          </a:bodyPr>
          <a:lstStyle>
            <a:lvl1pPr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#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16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60059" y="8913167"/>
            <a:ext cx="2636571" cy="278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37" tIns="46341" rIns="94337" bIns="46341">
            <a:spAutoFit/>
          </a:bodyPr>
          <a:lstStyle>
            <a:lvl1pPr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algn="l" defTabSz="9540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2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2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3065"/>
            <a:ext cx="5365352" cy="404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7" tIns="46341" rIns="94337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9700" y="835025"/>
            <a:ext cx="4494213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cast to character has to be used to get character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AU" altLang="el-GR" b="1">
                <a:solidFill>
                  <a:srgbClr val="000000"/>
                </a:solidFill>
              </a:rPr>
              <a:t>Week 4</a:t>
            </a:r>
            <a:r>
              <a:rPr lang="en-AU" altLang="el-GR">
                <a:solidFill>
                  <a:srgbClr val="000000"/>
                </a:solidFill>
              </a:rPr>
              <a:t>: Exceptions</a:t>
            </a: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time: 2 x one hour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this lecture is done with live demo run in parallel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topics:</a:t>
            </a: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• 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processing the character as int is okay as long as it goes from stream to stream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28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37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727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405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6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4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267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20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16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6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3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53621" y="6434138"/>
            <a:ext cx="6437979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sz="1200" dirty="0" smtClean="0"/>
              <a:t> </a:t>
            </a:r>
            <a:r>
              <a:rPr lang="en-AU" altLang="el-GR" sz="12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ZapfHumnst B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2"/>
        <a:buChar char="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409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Week 9: Input / Output</a:t>
            </a:r>
          </a:p>
        </p:txBody>
      </p:sp>
      <p:sp>
        <p:nvSpPr>
          <p:cNvPr id="269315" name="Rectangle 4099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l-GR" altLang="el-GR" sz="3200" dirty="0" smtClean="0">
                <a:latin typeface="ZapfHumnst BT" charset="0"/>
              </a:rPr>
              <a:t>Διάλεξη #16:</a:t>
            </a:r>
            <a:endParaRPr lang="en-AU" altLang="el-GR" sz="3200" dirty="0">
              <a:latin typeface="ZapfHumnst BT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l-GR" altLang="el-GR" sz="3200" dirty="0">
                <a:latin typeface="ZapfHumnst BT" charset="0"/>
              </a:rPr>
              <a:t>Είσοδος / Έξοδος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l-GR" altLang="el-GR" sz="2800" dirty="0">
                <a:solidFill>
                  <a:srgbClr val="FF33CC"/>
                </a:solidFill>
                <a:latin typeface="ZapfHumnst BT" charset="0"/>
              </a:rPr>
              <a:t>[</a:t>
            </a:r>
            <a:r>
              <a:rPr lang="en-AU" altLang="el-GR" sz="2800" dirty="0">
                <a:solidFill>
                  <a:srgbClr val="FF33CC"/>
                </a:solidFill>
                <a:latin typeface="ZapfHumnst BT" charset="0"/>
              </a:rPr>
              <a:t>Input / Output</a:t>
            </a:r>
            <a:r>
              <a:rPr lang="el-GR" altLang="el-GR" sz="2800" dirty="0">
                <a:solidFill>
                  <a:srgbClr val="FF33CC"/>
                </a:solidFill>
                <a:latin typeface="ZapfHumnst BT" charset="0"/>
              </a:rPr>
              <a:t>]</a:t>
            </a:r>
            <a:endParaRPr lang="en-AU" altLang="el-GR" sz="2800" dirty="0">
              <a:solidFill>
                <a:srgbClr val="FF33CC"/>
              </a:solidFill>
              <a:latin typeface="ZapfHumnst BT" charset="0"/>
            </a:endParaRPr>
          </a:p>
        </p:txBody>
      </p:sp>
      <p:sp>
        <p:nvSpPr>
          <p:cNvPr id="269316" name="Rectangle 4100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Η ιεραρχία </a:t>
            </a:r>
            <a:r>
              <a:rPr lang="en-AU" altLang="el-GR" sz="3600">
                <a:latin typeface="Arial" panose="020B0604020202020204" pitchFamily="34" charset="0"/>
              </a:rPr>
              <a:t>Stream </a:t>
            </a:r>
            <a:r>
              <a:rPr lang="en-AU" altLang="el-GR" sz="3200">
                <a:latin typeface="Arial" panose="020B0604020202020204" pitchFamily="34" charset="0"/>
              </a:rPr>
              <a:t>(</a:t>
            </a:r>
            <a:r>
              <a:rPr lang="el-GR" altLang="el-GR" sz="3200">
                <a:latin typeface="Arial" panose="020B0604020202020204" pitchFamily="34" charset="0"/>
              </a:rPr>
              <a:t>ελλιπής</a:t>
            </a:r>
            <a:r>
              <a:rPr lang="en-AU" altLang="el-GR" sz="3200">
                <a:latin typeface="Arial" panose="020B0604020202020204" pitchFamily="34" charset="0"/>
              </a:rPr>
              <a:t>)</a:t>
            </a:r>
            <a:r>
              <a:rPr lang="en-AU" altLang="el-GR"/>
              <a:t> </a:t>
            </a:r>
          </a:p>
        </p:txBody>
      </p:sp>
      <p:sp>
        <p:nvSpPr>
          <p:cNvPr id="336900" name="Rectangle 1028"/>
          <p:cNvSpPr>
            <a:spLocks noChangeArrowheads="1"/>
          </p:cNvSpPr>
          <p:nvPr/>
        </p:nvSpPr>
        <p:spPr bwMode="auto">
          <a:xfrm>
            <a:off x="3048000" y="1524000"/>
            <a:ext cx="2090738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OutputStream</a:t>
            </a:r>
          </a:p>
        </p:txBody>
      </p:sp>
      <p:sp>
        <p:nvSpPr>
          <p:cNvPr id="336901" name="Rectangle 1029"/>
          <p:cNvSpPr>
            <a:spLocks noChangeArrowheads="1"/>
          </p:cNvSpPr>
          <p:nvPr/>
        </p:nvSpPr>
        <p:spPr bwMode="auto">
          <a:xfrm>
            <a:off x="3224213" y="2895600"/>
            <a:ext cx="2582862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FileOutputStream</a:t>
            </a:r>
          </a:p>
        </p:txBody>
      </p:sp>
      <p:sp>
        <p:nvSpPr>
          <p:cNvPr id="336902" name="Rectangle 1030"/>
          <p:cNvSpPr>
            <a:spLocks noChangeArrowheads="1"/>
          </p:cNvSpPr>
          <p:nvPr/>
        </p:nvSpPr>
        <p:spPr bwMode="auto">
          <a:xfrm>
            <a:off x="328613" y="2895600"/>
            <a:ext cx="27686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FilterOutputStream</a:t>
            </a:r>
          </a:p>
        </p:txBody>
      </p:sp>
      <p:sp>
        <p:nvSpPr>
          <p:cNvPr id="336903" name="Rectangle 1031"/>
          <p:cNvSpPr>
            <a:spLocks noChangeArrowheads="1"/>
          </p:cNvSpPr>
          <p:nvPr/>
        </p:nvSpPr>
        <p:spPr bwMode="auto">
          <a:xfrm>
            <a:off x="304800" y="4724400"/>
            <a:ext cx="18034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PrintStream</a:t>
            </a:r>
          </a:p>
        </p:txBody>
      </p:sp>
      <p:sp>
        <p:nvSpPr>
          <p:cNvPr id="336904" name="Rectangle 1032"/>
          <p:cNvSpPr>
            <a:spLocks noChangeArrowheads="1"/>
          </p:cNvSpPr>
          <p:nvPr/>
        </p:nvSpPr>
        <p:spPr bwMode="auto">
          <a:xfrm>
            <a:off x="2590800" y="4724400"/>
            <a:ext cx="3243263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BufferedOutputStream</a:t>
            </a:r>
          </a:p>
        </p:txBody>
      </p:sp>
      <p:sp>
        <p:nvSpPr>
          <p:cNvPr id="336905" name="Rectangle 1033"/>
          <p:cNvSpPr>
            <a:spLocks noChangeArrowheads="1"/>
          </p:cNvSpPr>
          <p:nvPr/>
        </p:nvSpPr>
        <p:spPr bwMode="auto">
          <a:xfrm>
            <a:off x="5967413" y="2895600"/>
            <a:ext cx="2871787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PipedOutputStream</a:t>
            </a:r>
          </a:p>
        </p:txBody>
      </p:sp>
      <p:sp>
        <p:nvSpPr>
          <p:cNvPr id="336906" name="Line 1034"/>
          <p:cNvSpPr>
            <a:spLocks noChangeShapeType="1"/>
          </p:cNvSpPr>
          <p:nvPr/>
        </p:nvSpPr>
        <p:spPr bwMode="auto">
          <a:xfrm flipV="1">
            <a:off x="1676400" y="2057400"/>
            <a:ext cx="15240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6907" name="Line 1035"/>
          <p:cNvSpPr>
            <a:spLocks noChangeShapeType="1"/>
          </p:cNvSpPr>
          <p:nvPr/>
        </p:nvSpPr>
        <p:spPr bwMode="auto">
          <a:xfrm flipH="1" flipV="1">
            <a:off x="4114800" y="2057400"/>
            <a:ext cx="1524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6908" name="Line 1036"/>
          <p:cNvSpPr>
            <a:spLocks noChangeShapeType="1"/>
          </p:cNvSpPr>
          <p:nvPr/>
        </p:nvSpPr>
        <p:spPr bwMode="auto">
          <a:xfrm flipV="1">
            <a:off x="1219200" y="3429000"/>
            <a:ext cx="2286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6909" name="Line 1037"/>
          <p:cNvSpPr>
            <a:spLocks noChangeShapeType="1"/>
          </p:cNvSpPr>
          <p:nvPr/>
        </p:nvSpPr>
        <p:spPr bwMode="auto">
          <a:xfrm flipH="1" flipV="1">
            <a:off x="5105400" y="2057400"/>
            <a:ext cx="22098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6910" name="Line 1038"/>
          <p:cNvSpPr>
            <a:spLocks noChangeShapeType="1"/>
          </p:cNvSpPr>
          <p:nvPr/>
        </p:nvSpPr>
        <p:spPr bwMode="auto">
          <a:xfrm flipH="1" flipV="1">
            <a:off x="2286000" y="3429000"/>
            <a:ext cx="19050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6912" name="Text Box 1040"/>
          <p:cNvSpPr txBox="1">
            <a:spLocks noChangeArrowheads="1"/>
          </p:cNvSpPr>
          <p:nvPr/>
        </p:nvSpPr>
        <p:spPr bwMode="auto">
          <a:xfrm>
            <a:off x="5821363" y="1325563"/>
            <a:ext cx="2749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2000">
                <a:latin typeface="AGaramond Italic" charset="0"/>
              </a:rPr>
              <a:t>(</a:t>
            </a:r>
            <a:r>
              <a:rPr lang="el-GR" altLang="el-GR" sz="2000">
                <a:latin typeface="AGaramond Italic" charset="0"/>
              </a:rPr>
              <a:t>μόνο έξοδος</a:t>
            </a:r>
            <a:r>
              <a:rPr lang="en-AU" altLang="el-GR" sz="2000">
                <a:latin typeface="AGaramond Italic" charset="0"/>
              </a:rPr>
              <a:t>, </a:t>
            </a:r>
            <a:r>
              <a:rPr lang="el-GR" altLang="el-GR" sz="2000">
                <a:latin typeface="AGaramond Italic" charset="0"/>
              </a:rPr>
              <a:t>ελλιπής</a:t>
            </a:r>
            <a:r>
              <a:rPr lang="en-AU" altLang="el-GR" sz="2000">
                <a:latin typeface="AGaramond Italic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n-AU" altLang="el-GR" sz="3600" b="1">
                <a:latin typeface="Courier New" panose="02070309020205020404" pitchFamily="49" charset="0"/>
              </a:rPr>
              <a:t>System.in</a:t>
            </a:r>
            <a:r>
              <a:rPr lang="en-AU" altLang="el-GR" sz="3600"/>
              <a:t> </a:t>
            </a:r>
            <a:r>
              <a:rPr lang="el-GR" altLang="el-GR" sz="3600"/>
              <a:t> </a:t>
            </a:r>
            <a:r>
              <a:rPr lang="el-GR" altLang="el-GR" sz="3200">
                <a:latin typeface="Arial" panose="020B0604020202020204" pitchFamily="34" charset="0"/>
              </a:rPr>
              <a:t>και</a:t>
            </a:r>
            <a:r>
              <a:rPr lang="en-AU" altLang="el-GR" sz="3600"/>
              <a:t> </a:t>
            </a:r>
            <a:r>
              <a:rPr lang="el-GR" altLang="el-GR" sz="3600"/>
              <a:t> </a:t>
            </a:r>
            <a:r>
              <a:rPr lang="en-AU" altLang="el-GR" sz="3600" b="1">
                <a:latin typeface="Courier New" panose="02070309020205020404" pitchFamily="49" charset="0"/>
              </a:rPr>
              <a:t>System.out</a:t>
            </a:r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685800" y="2057400"/>
            <a:ext cx="7772400" cy="2235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class System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public static final PrintStream err;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public static final InputStream in;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public static final PrintStream out;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...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685800" y="4846638"/>
            <a:ext cx="78486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l-GR" altLang="el-GR">
                <a:latin typeface="Helvetica" panose="020B0604020202020204" pitchFamily="34" charset="0"/>
              </a:rPr>
              <a:t>Η κλάση </a:t>
            </a:r>
            <a:r>
              <a:rPr lang="en-AU" altLang="el-GR">
                <a:latin typeface="Helvetica" panose="020B0604020202020204" pitchFamily="34" charset="0"/>
              </a:rPr>
              <a:t>System (</a:t>
            </a:r>
            <a:r>
              <a:rPr lang="el-GR" altLang="el-GR">
                <a:latin typeface="Helvetica" panose="020B0604020202020204" pitchFamily="34" charset="0"/>
              </a:rPr>
              <a:t>για ιστορικούς λόγους</a:t>
            </a:r>
            <a:r>
              <a:rPr lang="en-AU" altLang="el-GR">
                <a:latin typeface="Helvetica" panose="020B0604020202020204" pitchFamily="34" charset="0"/>
              </a:rPr>
              <a:t>) </a:t>
            </a:r>
            <a:r>
              <a:rPr lang="el-GR" altLang="el-GR">
                <a:latin typeface="Helvetica" panose="020B0604020202020204" pitchFamily="34" charset="0"/>
              </a:rPr>
              <a:t>χρησιμοποιεί τις </a:t>
            </a:r>
            <a:r>
              <a:rPr lang="en-AU" altLang="el-GR">
                <a:latin typeface="Helvetica" panose="020B0604020202020204" pitchFamily="34" charset="0"/>
              </a:rPr>
              <a:t> PrintStream </a:t>
            </a:r>
            <a:r>
              <a:rPr lang="el-GR" altLang="el-GR">
                <a:latin typeface="Helvetica" panose="020B0604020202020204" pitchFamily="34" charset="0"/>
              </a:rPr>
              <a:t>και </a:t>
            </a:r>
            <a:r>
              <a:rPr lang="en-AU" altLang="el-GR">
                <a:latin typeface="Helvetica" panose="020B0604020202020204" pitchFamily="34" charset="0"/>
              </a:rPr>
              <a:t> InputStream </a:t>
            </a:r>
            <a:r>
              <a:rPr lang="el-GR" altLang="el-GR">
                <a:latin typeface="Helvetica" panose="020B0604020202020204" pitchFamily="34" charset="0"/>
              </a:rPr>
              <a:t>για</a:t>
            </a:r>
            <a:r>
              <a:rPr lang="en-AU" altLang="el-GR">
                <a:latin typeface="Helvetica" panose="020B0604020202020204" pitchFamily="34" charset="0"/>
              </a:rPr>
              <a:t> I/O. </a:t>
            </a:r>
            <a:r>
              <a:rPr lang="el-GR" altLang="el-GR">
                <a:latin typeface="Helvetica" panose="020B0604020202020204" pitchFamily="34" charset="0"/>
              </a:rPr>
              <a:t>Ο προτιμητέος τρόπος για είσοδο/έξοδο κειμένου</a:t>
            </a:r>
            <a:r>
              <a:rPr lang="en-AU" altLang="el-GR">
                <a:latin typeface="Helvetica" panose="020B0604020202020204" pitchFamily="34" charset="0"/>
              </a:rPr>
              <a:t> </a:t>
            </a:r>
            <a:r>
              <a:rPr lang="el-GR" altLang="el-GR">
                <a:latin typeface="Helvetica" panose="020B0604020202020204" pitchFamily="34" charset="0"/>
              </a:rPr>
              <a:t>είναι μέσω των «</a:t>
            </a:r>
            <a:r>
              <a:rPr lang="en-AU" altLang="el-GR">
                <a:latin typeface="Helvetica" panose="020B0604020202020204" pitchFamily="34" charset="0"/>
              </a:rPr>
              <a:t>Reader/Writer</a:t>
            </a:r>
            <a:r>
              <a:rPr lang="el-GR" altLang="el-GR">
                <a:latin typeface="Helvetica" panose="020B0604020202020204" pitchFamily="34" charset="0"/>
              </a:rPr>
              <a:t>»</a:t>
            </a:r>
            <a:r>
              <a:rPr lang="en-AU" altLang="el-GR">
                <a:latin typeface="Helvetica" panose="020B0604020202020204" pitchFamily="34" charset="0"/>
              </a:rPr>
              <a:t> </a:t>
            </a:r>
            <a:r>
              <a:rPr lang="el-GR" altLang="el-GR">
                <a:latin typeface="Helvetica" panose="020B0604020202020204" pitchFamily="34" charset="0"/>
              </a:rPr>
              <a:t>κλάσεων</a:t>
            </a:r>
            <a:r>
              <a:rPr lang="en-AU" altLang="el-GR">
                <a:latin typeface="Helvetica" panose="020B0604020202020204" pitchFamily="34" charset="0"/>
              </a:rPr>
              <a:t>.</a:t>
            </a:r>
          </a:p>
        </p:txBody>
      </p:sp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685800" y="1371600"/>
            <a:ext cx="6781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System.out.println("trust no-one");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Μεθοδοι της </a:t>
            </a:r>
            <a:r>
              <a:rPr lang="en-AU" altLang="el-GR" sz="3600"/>
              <a:t>PrintStream</a:t>
            </a:r>
          </a:p>
        </p:txBody>
      </p:sp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609600" y="1371600"/>
            <a:ext cx="4572000" cy="2540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print(boolean b)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print(char c)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print(double d)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print(float f)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print(int i)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print(long l)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print(String s)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print(Object o)</a:t>
            </a: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3733800" y="3810000"/>
            <a:ext cx="4953000" cy="2540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println(boolean b)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(char c)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(double d)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(float f)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(int i)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(long l)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(String s)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public void println (Object 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Ανάγνωση</a:t>
            </a:r>
            <a:r>
              <a:rPr lang="en-AU" altLang="el-GR"/>
              <a:t> 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l-GR" altLang="el-GR" sz="2800">
                <a:latin typeface="AGaramond Italic" charset="0"/>
              </a:rPr>
              <a:t>Παράδειγμα</a:t>
            </a:r>
            <a:endParaRPr lang="en-AU" altLang="el-GR" sz="2800">
              <a:latin typeface="AGaramond Italic" charset="0"/>
            </a:endParaRP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381000" y="2286000"/>
            <a:ext cx="8458200" cy="3149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BufferedReader reader = 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new BufferedReader(new InputStreamReader(System.in));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try 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 String inputLine = reader.readLine();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catch(IOException exc)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 // an IO error occurred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762000" y="57912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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l-GR" altLang="el-GR" sz="2800">
                <a:latin typeface="AGaramond Italic" charset="0"/>
              </a:rPr>
              <a:t>Τι σημαίνουν όλα αυτά;</a:t>
            </a:r>
            <a:endParaRPr lang="en-AU" altLang="el-GR" sz="2800">
              <a:latin typeface="AGaramond Italic" charset="0"/>
            </a:endParaRPr>
          </a:p>
        </p:txBody>
      </p:sp>
      <p:graphicFrame>
        <p:nvGraphicFramePr>
          <p:cNvPr id="339974" name="Object 6"/>
          <p:cNvGraphicFramePr>
            <a:graphicFrameLocks noChangeAspect="1"/>
          </p:cNvGraphicFramePr>
          <p:nvPr/>
        </p:nvGraphicFramePr>
        <p:xfrm>
          <a:off x="6931025" y="4419600"/>
          <a:ext cx="171291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25" r:id="rId3" imgW="2540000" imgH="2933700" progId="MS_ClipArt_Gallery">
                  <p:embed/>
                </p:oleObj>
              </mc:Choice>
              <mc:Fallback>
                <p:oleObj r:id="rId3" imgW="2540000" imgH="29337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5" y="4419600"/>
                        <a:ext cx="171291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Απόληξη στοιχείων και επεξεργασία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4800600" y="1828800"/>
            <a:ext cx="3276600" cy="37338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29733" name="Group 5"/>
          <p:cNvGrpSpPr>
            <a:grpSpLocks/>
          </p:cNvGrpSpPr>
          <p:nvPr/>
        </p:nvGrpSpPr>
        <p:grpSpPr bwMode="auto">
          <a:xfrm>
            <a:off x="914400" y="1828800"/>
            <a:ext cx="3276600" cy="3733800"/>
            <a:chOff x="240" y="1344"/>
            <a:chExt cx="2064" cy="2352"/>
          </a:xfrm>
        </p:grpSpPr>
        <p:sp>
          <p:nvSpPr>
            <p:cNvPr id="329734" name="Rectangle 6"/>
            <p:cNvSpPr>
              <a:spLocks noChangeArrowheads="1"/>
            </p:cNvSpPr>
            <p:nvPr/>
          </p:nvSpPr>
          <p:spPr bwMode="auto">
            <a:xfrm>
              <a:off x="912" y="153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35" name="Rectangle 7"/>
            <p:cNvSpPr>
              <a:spLocks noChangeArrowheads="1"/>
            </p:cNvSpPr>
            <p:nvPr/>
          </p:nvSpPr>
          <p:spPr bwMode="auto">
            <a:xfrm>
              <a:off x="1296" y="201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80" y="201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480" y="249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38" name="Rectangle 10"/>
            <p:cNvSpPr>
              <a:spLocks noChangeArrowheads="1"/>
            </p:cNvSpPr>
            <p:nvPr/>
          </p:nvSpPr>
          <p:spPr bwMode="auto">
            <a:xfrm>
              <a:off x="720" y="3120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39" name="Rectangle 11"/>
            <p:cNvSpPr>
              <a:spLocks noChangeArrowheads="1"/>
            </p:cNvSpPr>
            <p:nvPr/>
          </p:nvSpPr>
          <p:spPr bwMode="auto">
            <a:xfrm>
              <a:off x="1536" y="2688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40" name="Line 12"/>
            <p:cNvSpPr>
              <a:spLocks noChangeShapeType="1"/>
            </p:cNvSpPr>
            <p:nvPr/>
          </p:nvSpPr>
          <p:spPr bwMode="auto">
            <a:xfrm flipV="1">
              <a:off x="720" y="1776"/>
              <a:ext cx="384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41" name="Line 13"/>
            <p:cNvSpPr>
              <a:spLocks noChangeShapeType="1"/>
            </p:cNvSpPr>
            <p:nvPr/>
          </p:nvSpPr>
          <p:spPr bwMode="auto">
            <a:xfrm flipH="1" flipV="1">
              <a:off x="1248" y="1776"/>
              <a:ext cx="288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42" name="Line 14"/>
            <p:cNvSpPr>
              <a:spLocks noChangeShapeType="1"/>
            </p:cNvSpPr>
            <p:nvPr/>
          </p:nvSpPr>
          <p:spPr bwMode="auto">
            <a:xfrm flipV="1">
              <a:off x="720" y="2304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43" name="Line 15"/>
            <p:cNvSpPr>
              <a:spLocks noChangeShapeType="1"/>
            </p:cNvSpPr>
            <p:nvPr/>
          </p:nvSpPr>
          <p:spPr bwMode="auto">
            <a:xfrm flipH="1" flipV="1">
              <a:off x="1632" y="2304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44" name="Line 16"/>
            <p:cNvSpPr>
              <a:spLocks noChangeShapeType="1"/>
            </p:cNvSpPr>
            <p:nvPr/>
          </p:nvSpPr>
          <p:spPr bwMode="auto">
            <a:xfrm flipV="1">
              <a:off x="960" y="2304"/>
              <a:ext cx="576" cy="8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240" y="1344"/>
              <a:ext cx="2064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329746" name="Rectangle 18"/>
          <p:cNvSpPr>
            <a:spLocks noChangeArrowheads="1"/>
          </p:cNvSpPr>
          <p:nvPr/>
        </p:nvSpPr>
        <p:spPr bwMode="auto">
          <a:xfrm>
            <a:off x="5867400" y="2133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47" name="Rectangle 19"/>
          <p:cNvSpPr>
            <a:spLocks noChangeArrowheads="1"/>
          </p:cNvSpPr>
          <p:nvPr/>
        </p:nvSpPr>
        <p:spPr bwMode="auto">
          <a:xfrm>
            <a:off x="6477000" y="2895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48" name="Rectangle 20"/>
          <p:cNvSpPr>
            <a:spLocks noChangeArrowheads="1"/>
          </p:cNvSpPr>
          <p:nvPr/>
        </p:nvSpPr>
        <p:spPr bwMode="auto">
          <a:xfrm>
            <a:off x="5181600" y="2895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49" name="Rectangle 21"/>
          <p:cNvSpPr>
            <a:spLocks noChangeArrowheads="1"/>
          </p:cNvSpPr>
          <p:nvPr/>
        </p:nvSpPr>
        <p:spPr bwMode="auto">
          <a:xfrm>
            <a:off x="5181600" y="3657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0" name="Rectangle 22"/>
          <p:cNvSpPr>
            <a:spLocks noChangeArrowheads="1"/>
          </p:cNvSpPr>
          <p:nvPr/>
        </p:nvSpPr>
        <p:spPr bwMode="auto">
          <a:xfrm>
            <a:off x="5562600" y="46482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1" name="Rectangle 23"/>
          <p:cNvSpPr>
            <a:spLocks noChangeArrowheads="1"/>
          </p:cNvSpPr>
          <p:nvPr/>
        </p:nvSpPr>
        <p:spPr bwMode="auto">
          <a:xfrm>
            <a:off x="6858000" y="39624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2" name="Line 24"/>
          <p:cNvSpPr>
            <a:spLocks noChangeShapeType="1"/>
          </p:cNvSpPr>
          <p:nvPr/>
        </p:nvSpPr>
        <p:spPr bwMode="auto">
          <a:xfrm flipV="1">
            <a:off x="5562600" y="2514600"/>
            <a:ext cx="6096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3" name="Line 25"/>
          <p:cNvSpPr>
            <a:spLocks noChangeShapeType="1"/>
          </p:cNvSpPr>
          <p:nvPr/>
        </p:nvSpPr>
        <p:spPr bwMode="auto">
          <a:xfrm flipH="1" flipV="1">
            <a:off x="6400800" y="25146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4" name="Line 26"/>
          <p:cNvSpPr>
            <a:spLocks noChangeShapeType="1"/>
          </p:cNvSpPr>
          <p:nvPr/>
        </p:nvSpPr>
        <p:spPr bwMode="auto">
          <a:xfrm flipV="1">
            <a:off x="5562600" y="33528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5" name="Line 27"/>
          <p:cNvSpPr>
            <a:spLocks noChangeShapeType="1"/>
          </p:cNvSpPr>
          <p:nvPr/>
        </p:nvSpPr>
        <p:spPr bwMode="auto">
          <a:xfrm flipH="1" flipV="1">
            <a:off x="7010400" y="3352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6" name="Line 28"/>
          <p:cNvSpPr>
            <a:spLocks noChangeShapeType="1"/>
          </p:cNvSpPr>
          <p:nvPr/>
        </p:nvSpPr>
        <p:spPr bwMode="auto">
          <a:xfrm flipV="1">
            <a:off x="5943600" y="3352800"/>
            <a:ext cx="9144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59" name="Text Box 31"/>
          <p:cNvSpPr txBox="1">
            <a:spLocks noChangeArrowheads="1"/>
          </p:cNvSpPr>
          <p:nvPr/>
        </p:nvSpPr>
        <p:spPr bwMode="auto">
          <a:xfrm>
            <a:off x="5257800" y="1371600"/>
            <a:ext cx="32067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l"/>
            <a:r>
              <a:rPr lang="el-GR" altLang="el-GR" sz="1800">
                <a:latin typeface="AGaramond Italic" charset="0"/>
              </a:rPr>
              <a:t>Ρεύματα απόληξης στοιχείων</a:t>
            </a:r>
            <a:r>
              <a:rPr lang="en-AU" altLang="el-GR" sz="1800">
                <a:latin typeface="AGaramond Italic" charset="0"/>
              </a:rPr>
              <a:t> </a:t>
            </a:r>
          </a:p>
        </p:txBody>
      </p:sp>
      <p:sp>
        <p:nvSpPr>
          <p:cNvPr id="329760" name="Text Box 32"/>
          <p:cNvSpPr txBox="1">
            <a:spLocks noChangeArrowheads="1"/>
          </p:cNvSpPr>
          <p:nvPr/>
        </p:nvSpPr>
        <p:spPr bwMode="auto">
          <a:xfrm>
            <a:off x="6248400" y="5562600"/>
            <a:ext cx="2530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l-GR" altLang="el-GR" sz="1800">
                <a:latin typeface="AGaramond Italic" charset="0"/>
              </a:rPr>
              <a:t>Ρεύματα επεξεργασίας</a:t>
            </a:r>
            <a:r>
              <a:rPr lang="en-AU" altLang="el-GR">
                <a:latin typeface="AGaramond Italic" charset="0"/>
              </a:rPr>
              <a:t> </a:t>
            </a:r>
          </a:p>
        </p:txBody>
      </p:sp>
      <p:sp>
        <p:nvSpPr>
          <p:cNvPr id="329763" name="AutoShape 35"/>
          <p:cNvSpPr>
            <a:spLocks noChangeArrowheads="1"/>
          </p:cNvSpPr>
          <p:nvPr/>
        </p:nvSpPr>
        <p:spPr bwMode="auto">
          <a:xfrm>
            <a:off x="457200" y="1905000"/>
            <a:ext cx="8001000" cy="1524000"/>
          </a:xfrm>
          <a:prstGeom prst="flowChartAlternateProcess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64" name="AutoShape 36"/>
          <p:cNvSpPr>
            <a:spLocks noChangeArrowheads="1"/>
          </p:cNvSpPr>
          <p:nvPr/>
        </p:nvSpPr>
        <p:spPr bwMode="auto">
          <a:xfrm>
            <a:off x="457200" y="3581400"/>
            <a:ext cx="8001000" cy="1676400"/>
          </a:xfrm>
          <a:prstGeom prst="flowChartAlternateProcess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65" name="Line 37"/>
          <p:cNvSpPr>
            <a:spLocks noChangeShapeType="1"/>
          </p:cNvSpPr>
          <p:nvPr/>
        </p:nvSpPr>
        <p:spPr bwMode="auto">
          <a:xfrm flipH="1">
            <a:off x="7391400" y="1676400"/>
            <a:ext cx="22860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66" name="Line 38"/>
          <p:cNvSpPr>
            <a:spLocks noChangeShapeType="1"/>
          </p:cNvSpPr>
          <p:nvPr/>
        </p:nvSpPr>
        <p:spPr bwMode="auto">
          <a:xfrm>
            <a:off x="7391400" y="5105400"/>
            <a:ext cx="2286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9768" name="Rectangle 40"/>
          <p:cNvSpPr>
            <a:spLocks noChangeArrowheads="1"/>
          </p:cNvSpPr>
          <p:nvPr/>
        </p:nvSpPr>
        <p:spPr bwMode="auto">
          <a:xfrm>
            <a:off x="457200" y="1143000"/>
            <a:ext cx="53340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l-GR" altLang="el-GR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Arial" panose="020B0604020202020204" pitchFamily="34" charset="0"/>
              </a:rPr>
              <a:t>Data Sink vs Processing</a:t>
            </a:r>
            <a:r>
              <a:rPr lang="el-GR" altLang="el-GR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Data Sink vs Processing (2)</a:t>
            </a:r>
          </a:p>
        </p:txBody>
      </p:sp>
      <p:sp>
        <p:nvSpPr>
          <p:cNvPr id="3543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Τα «ρεύματα απόληξης στοιχείων»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data sink streams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n-AU" altLang="el-GR" sz="2400"/>
              <a:t> </a:t>
            </a:r>
            <a:r>
              <a:rPr lang="el-GR" altLang="el-GR" sz="2400"/>
              <a:t>είναι υλοποιήσεις της διαπροσωπείας </a:t>
            </a:r>
            <a:r>
              <a:rPr lang="en-AU" altLang="el-GR" sz="2400"/>
              <a:t> </a:t>
            </a:r>
            <a:r>
              <a:rPr lang="en-US" altLang="el-GR" sz="2400"/>
              <a:t>“</a:t>
            </a:r>
            <a:r>
              <a:rPr lang="en-AU" altLang="el-GR" sz="2400"/>
              <a:t>stream” </a:t>
            </a:r>
            <a:r>
              <a:rPr lang="el-GR" altLang="el-GR" sz="2400"/>
              <a:t>οι οποίες παρέχουν πρόσβαση σε διάφορες πηγές και προορισμούς </a:t>
            </a:r>
            <a:r>
              <a:rPr lang="en-AU" altLang="el-GR" sz="2400"/>
              <a:t> </a:t>
            </a:r>
            <a:r>
              <a:rPr lang="el-GR" altLang="el-GR" sz="2400"/>
              <a:t> στοιχείων </a:t>
            </a:r>
            <a:r>
              <a:rPr lang="en-AU" altLang="el-GR" sz="2400"/>
              <a:t>(</a:t>
            </a:r>
            <a:r>
              <a:rPr lang="el-GR" altLang="el-GR" sz="2400"/>
              <a:t>αλλά δεν προσθέτουν νέες λειτουργίες</a:t>
            </a:r>
            <a:r>
              <a:rPr lang="en-AU" altLang="el-GR" sz="2400"/>
              <a:t>)</a:t>
            </a:r>
            <a:r>
              <a:rPr lang="el-GR" altLang="el-GR" sz="2400"/>
              <a:t>.</a:t>
            </a:r>
          </a:p>
          <a:p>
            <a:pPr>
              <a:buSzTx/>
              <a:buFontTx/>
              <a:buNone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Τα «ρεύματα επεξεργασίας»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processing streams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l-GR" altLang="el-GR" sz="2400"/>
              <a:t> παρέχουν επιπλέον λειτουργίες σε σχέση με υπάρχοντα ρεύματα. </a:t>
            </a:r>
            <a:endParaRPr lang="en-AU" altLang="el-GR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1650"/>
            <a:ext cx="8305800" cy="565150"/>
          </a:xfrm>
        </p:spPr>
        <p:txBody>
          <a:bodyPr/>
          <a:lstStyle/>
          <a:p>
            <a:r>
              <a:rPr lang="el-GR" altLang="el-GR" sz="3200">
                <a:latin typeface="Arial" panose="020B0604020202020204" pitchFamily="34" charset="0"/>
              </a:rPr>
              <a:t>Η ιεραρχία αναγνωστών/εγγραφέων </a:t>
            </a:r>
            <a:r>
              <a:rPr lang="el-GR" altLang="el-GR" sz="2400">
                <a:latin typeface="Arial" panose="020B0604020202020204" pitchFamily="34" charset="0"/>
              </a:rPr>
              <a:t>(ελλιπής)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3168650" y="1524000"/>
            <a:ext cx="1868488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    Reader    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3276600" y="2895600"/>
            <a:ext cx="2286000" cy="466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StringReader</a:t>
            </a: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547688" y="2895600"/>
            <a:ext cx="2347912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BufferedReader</a:t>
            </a:r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685800" y="4343400"/>
            <a:ext cx="2859088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LineNumberReader</a:t>
            </a:r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6477000" y="4343400"/>
            <a:ext cx="1828800" cy="466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FileReader</a:t>
            </a:r>
          </a:p>
        </p:txBody>
      </p:sp>
      <p:sp>
        <p:nvSpPr>
          <p:cNvPr id="338952" name="Rectangle 8"/>
          <p:cNvSpPr>
            <a:spLocks noChangeArrowheads="1"/>
          </p:cNvSpPr>
          <p:nvPr/>
        </p:nvSpPr>
        <p:spPr bwMode="auto">
          <a:xfrm>
            <a:off x="5884863" y="2895600"/>
            <a:ext cx="2855912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InputStreamReader</a:t>
            </a:r>
          </a:p>
        </p:txBody>
      </p:sp>
      <p:sp>
        <p:nvSpPr>
          <p:cNvPr id="338953" name="Line 9"/>
          <p:cNvSpPr>
            <a:spLocks noChangeShapeType="1"/>
          </p:cNvSpPr>
          <p:nvPr/>
        </p:nvSpPr>
        <p:spPr bwMode="auto">
          <a:xfrm flipV="1">
            <a:off x="1676400" y="2057400"/>
            <a:ext cx="15240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 flipH="1" flipV="1">
            <a:off x="4114800" y="2057400"/>
            <a:ext cx="1524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 flipH="1" flipV="1">
            <a:off x="1676400" y="3429000"/>
            <a:ext cx="3810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 flipH="1" flipV="1">
            <a:off x="5105400" y="2057400"/>
            <a:ext cx="22098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 flipV="1">
            <a:off x="7391400" y="34290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5770563" y="1339850"/>
            <a:ext cx="28511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AGaramond Italic" charset="0"/>
              </a:rPr>
              <a:t>(</a:t>
            </a:r>
            <a:r>
              <a:rPr lang="el-GR" altLang="el-GR" sz="1800">
                <a:latin typeface="AGaramond Italic" charset="0"/>
              </a:rPr>
              <a:t>μόνο ανάγνωση</a:t>
            </a:r>
            <a:r>
              <a:rPr lang="en-AU" altLang="el-GR" sz="1800">
                <a:latin typeface="AGaramond Italic" charset="0"/>
              </a:rPr>
              <a:t>, </a:t>
            </a:r>
            <a:r>
              <a:rPr lang="el-GR" altLang="el-GR" sz="1800">
                <a:latin typeface="AGaramond Italic" charset="0"/>
              </a:rPr>
              <a:t>ελλιπής</a:t>
            </a:r>
            <a:r>
              <a:rPr lang="en-AU" altLang="el-GR" sz="1800">
                <a:latin typeface="AGaramond Italic" charset="0"/>
              </a:rPr>
              <a:t>)</a:t>
            </a:r>
          </a:p>
        </p:txBody>
      </p:sp>
      <p:sp>
        <p:nvSpPr>
          <p:cNvPr id="338962" name="Rectangle 18"/>
          <p:cNvSpPr>
            <a:spLocks noChangeArrowheads="1"/>
          </p:cNvSpPr>
          <p:nvPr/>
        </p:nvSpPr>
        <p:spPr bwMode="auto">
          <a:xfrm>
            <a:off x="5562600" y="5867400"/>
            <a:ext cx="36195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  </a:t>
            </a:r>
          </a:p>
        </p:txBody>
      </p:sp>
      <p:sp>
        <p:nvSpPr>
          <p:cNvPr id="338963" name="Rectangle 19"/>
          <p:cNvSpPr>
            <a:spLocks noChangeArrowheads="1"/>
          </p:cNvSpPr>
          <p:nvPr/>
        </p:nvSpPr>
        <p:spPr bwMode="auto">
          <a:xfrm>
            <a:off x="5562600" y="5257800"/>
            <a:ext cx="361950" cy="466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Helvetica" panose="020B0604020202020204" pitchFamily="34" charset="0"/>
              </a:rPr>
              <a:t>  </a:t>
            </a:r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6123781" y="5745162"/>
            <a:ext cx="2057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l-GR" altLang="el-GR" sz="1600" dirty="0">
                <a:latin typeface="Helvetica" panose="020B0604020202020204" pitchFamily="34" charset="0"/>
              </a:rPr>
              <a:t>ρεύματα απόληξης στοιχείων</a:t>
            </a:r>
            <a:endParaRPr lang="en-AU" altLang="el-GR" sz="1600" dirty="0">
              <a:latin typeface="Helvetica" panose="020B0604020202020204" pitchFamily="34" charset="0"/>
            </a:endParaRP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6123781" y="5257800"/>
            <a:ext cx="22113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 sz="1600" dirty="0">
                <a:latin typeface="Helvetica" panose="020B0604020202020204" pitchFamily="34" charset="0"/>
              </a:rPr>
              <a:t>ρεύματα επεξεργασίας</a:t>
            </a:r>
            <a:endParaRPr lang="en-AU" altLang="el-GR" sz="1600" dirty="0">
              <a:latin typeface="Helvetica" panose="020B0604020202020204" pitchFamily="34" charset="0"/>
            </a:endParaRPr>
          </a:p>
        </p:txBody>
      </p:sp>
      <p:sp>
        <p:nvSpPr>
          <p:cNvPr id="338966" name="Rectangle 22"/>
          <p:cNvSpPr>
            <a:spLocks noChangeArrowheads="1"/>
          </p:cNvSpPr>
          <p:nvPr/>
        </p:nvSpPr>
        <p:spPr bwMode="auto">
          <a:xfrm>
            <a:off x="5410200" y="5029200"/>
            <a:ext cx="3124200" cy="1371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InputStream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Αφηρημένη </a:t>
            </a:r>
            <a:r>
              <a:rPr lang="en-US" altLang="el-GR" sz="2400">
                <a:solidFill>
                  <a:srgbClr val="FF33CC"/>
                </a:solidFill>
              </a:rPr>
              <a:t>[abstract]</a:t>
            </a:r>
            <a:r>
              <a:rPr lang="en-US" altLang="el-GR" sz="2400"/>
              <a:t> </a:t>
            </a:r>
            <a:r>
              <a:rPr lang="el-GR" altLang="el-GR" sz="2400"/>
              <a:t>κλάση</a:t>
            </a:r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Διαβάζει </a:t>
            </a:r>
            <a:r>
              <a:rPr lang="en-AU" altLang="el-GR" sz="2400"/>
              <a:t> bytes </a:t>
            </a:r>
            <a:r>
              <a:rPr lang="el-GR" altLang="el-GR" sz="2400"/>
              <a:t>δεδομένων από οποιοδήποτε ρεύμα εισόδου</a:t>
            </a:r>
            <a:endParaRPr lang="en-AU" altLang="el-G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InputStreamReader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Τελική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concrete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l-GR" altLang="el-GR" sz="2400"/>
              <a:t> κλάση</a:t>
            </a:r>
          </a:p>
          <a:p>
            <a:pPr>
              <a:buSzTx/>
              <a:buFontTx/>
              <a:buNone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Συνδέεται με έναν ρεύμα-υπόστρωμα τύπου </a:t>
            </a:r>
            <a:r>
              <a:rPr lang="en-AU" altLang="el-GR" sz="2400"/>
              <a:t>InputStream</a:t>
            </a:r>
            <a:endParaRPr lang="el-GR" altLang="el-GR" sz="2400"/>
          </a:p>
          <a:p>
            <a:pPr>
              <a:buSzTx/>
              <a:buFontTx/>
              <a:buNone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Μετατρέπει </a:t>
            </a:r>
            <a:r>
              <a:rPr lang="en-AU" altLang="el-GR" sz="2400"/>
              <a:t> bytes </a:t>
            </a:r>
            <a:r>
              <a:rPr lang="el-GR" altLang="el-GR" sz="2400"/>
              <a:t>από το </a:t>
            </a:r>
            <a:r>
              <a:rPr lang="en-AU" altLang="el-GR" sz="2400"/>
              <a:t> InputStream </a:t>
            </a:r>
            <a:r>
              <a:rPr lang="el-GR" altLang="el-GR" sz="2400"/>
              <a:t>σε</a:t>
            </a:r>
            <a:r>
              <a:rPr lang="en-AU" altLang="el-GR" sz="2400"/>
              <a:t> </a:t>
            </a:r>
            <a:r>
              <a:rPr lang="el-GR" altLang="el-GR" sz="2400"/>
              <a:t>χαρακτήρες</a:t>
            </a:r>
          </a:p>
          <a:p>
            <a:pPr>
              <a:buSzTx/>
              <a:buFontTx/>
              <a:buNone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Κάθε λειτουργία ανάγνωσης μπορεί να προκαλέσει μία ή περισσότερες λειτουργίες ανάγνωσης του ρεύματος-υπόστρωμα </a:t>
            </a:r>
            <a:r>
              <a:rPr lang="en-AU" altLang="el-GR" sz="2400"/>
              <a:t>InputStream</a:t>
            </a:r>
            <a:endParaRPr lang="el-GR" altLang="el-GR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BufferedReader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Τελική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concrete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l-GR" altLang="el-GR" sz="2400"/>
              <a:t> κλάση</a:t>
            </a:r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Συνδέεται με έναν αναγνώστη-υπόστρωμα </a:t>
            </a:r>
            <a:r>
              <a:rPr lang="en-AU" altLang="el-GR" sz="2400"/>
              <a:t>(</a:t>
            </a:r>
            <a:r>
              <a:rPr lang="el-GR" altLang="el-GR" sz="2400"/>
              <a:t>συνήθως τύπου</a:t>
            </a:r>
            <a:r>
              <a:rPr lang="en-AU" altLang="el-GR" sz="2400"/>
              <a:t> InputStreamReader </a:t>
            </a:r>
            <a:r>
              <a:rPr lang="el-GR" altLang="el-GR" sz="2400"/>
              <a:t>ή</a:t>
            </a:r>
            <a:r>
              <a:rPr lang="en-AU" altLang="el-GR" sz="2400"/>
              <a:t> FileReader)</a:t>
            </a:r>
            <a:endParaRPr lang="el-GR" altLang="el-GR" sz="2400"/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Προσθέτει «προσωρινή μνήμη»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buffering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n-AU" altLang="el-GR" sz="2400"/>
              <a:t> </a:t>
            </a:r>
            <a:r>
              <a:rPr lang="el-GR" altLang="el-GR" sz="2400"/>
              <a:t>για καλύτερες επιδόσεις </a:t>
            </a:r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Αποφεύγει να πραγματοποιεί μια κλήση «ανάγνωσης» για κάθε χαρακτήρα</a:t>
            </a:r>
            <a:endParaRPr lang="en-AU" altLang="el-G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200">
                <a:latin typeface="Helvetica" panose="020B0604020202020204" pitchFamily="34" charset="0"/>
              </a:rPr>
              <a:t>Μηχανισμοί εισόδου/εξόδου</a:t>
            </a:r>
            <a:r>
              <a:rPr lang="el-GR" altLang="el-GR" sz="3600">
                <a:latin typeface="Helvetica" panose="020B0604020202020204" pitchFamily="34" charset="0"/>
              </a:rPr>
              <a:t> </a:t>
            </a:r>
            <a:r>
              <a:rPr lang="el-GR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I/O</a:t>
            </a:r>
            <a:r>
              <a:rPr lang="el-GR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 </a:t>
            </a:r>
            <a:r>
              <a:rPr lang="en-AU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mechanisms</a:t>
            </a:r>
            <a:r>
              <a:rPr lang="el-GR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endParaRPr lang="en-AU" altLang="el-GR" sz="2800">
              <a:solidFill>
                <a:srgbClr val="FF33CC"/>
              </a:solidFill>
              <a:latin typeface="Helvetica" panose="020B0604020202020204" pitchFamily="34" charset="0"/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924800" cy="46482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Όλα τα προγράμματα χρειάζονται είσοδο/έξοδο για να επικοινωνούν με το περιβάλλον τους.</a:t>
            </a:r>
          </a:p>
          <a:p>
            <a:pPr>
              <a:buSzTx/>
              <a:buFontTx/>
              <a:buNone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Η είσοδος/έξοδος γίνεται μέσω  κειμένου, γραφικών, αισθητήρων, εξωτερικών συσκευών, κλπ. </a:t>
            </a:r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Για προσωπικούς υπολογιστές: οθόνη, πληκτρολόγιο, ποντίκι, δίκτυο, σύστημα αρχείων.</a:t>
            </a:r>
          </a:p>
          <a:p>
            <a:pPr>
              <a:buSzTx/>
              <a:buFontTx/>
              <a:buNone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Για εμφυτευμένα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embedded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l-GR" altLang="el-GR" sz="1800"/>
              <a:t> </a:t>
            </a:r>
            <a:r>
              <a:rPr lang="el-GR" altLang="el-GR" sz="2400"/>
              <a:t>υπολογιστικά συστήματα</a:t>
            </a:r>
            <a:r>
              <a:rPr lang="en-AU" altLang="el-GR" sz="2400"/>
              <a:t>: </a:t>
            </a:r>
            <a:r>
              <a:rPr lang="el-GR" altLang="el-GR" sz="2400"/>
              <a:t>αισθητήρες, άλλοι μηχανισμοί.</a:t>
            </a:r>
            <a:endParaRPr lang="en-AU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Ανάγνωση</a:t>
            </a:r>
            <a:r>
              <a:rPr lang="en-AU" altLang="el-GR"/>
              <a:t>: </a:t>
            </a:r>
            <a:r>
              <a:rPr lang="el-GR" altLang="el-GR"/>
              <a:t>παράδειγμα</a:t>
            </a:r>
            <a:endParaRPr lang="en-AU" altLang="el-GR"/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381000" y="1676400"/>
            <a:ext cx="8458200" cy="4368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 dirty="0" err="1">
                <a:latin typeface="Courier New" panose="02070309020205020404" pitchFamily="49" charset="0"/>
              </a:rPr>
              <a:t>BufferedReader</a:t>
            </a:r>
            <a:r>
              <a:rPr lang="en-AU" altLang="el-GR" sz="2000" b="1" dirty="0">
                <a:latin typeface="Courier New" panose="02070309020205020404" pitchFamily="49" charset="0"/>
              </a:rPr>
              <a:t> reader = 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BufferedReader</a:t>
            </a:r>
            <a:r>
              <a:rPr lang="en-AU" altLang="el-GR" sz="2000" b="1" dirty="0">
                <a:latin typeface="Courier New" panose="02070309020205020404" pitchFamily="49" charset="0"/>
              </a:rPr>
              <a:t>(new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InputStreamReader</a:t>
            </a:r>
            <a:r>
              <a:rPr lang="en-AU" altLang="el-GR" sz="2000" b="1" dirty="0">
                <a:latin typeface="Courier New" panose="02070309020205020404" pitchFamily="49" charset="0"/>
              </a:rPr>
              <a:t>(System.in));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try 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while(true) 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   String line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reader.readLine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("the line was: " + line);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catch(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IOException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exc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// an IO error occurred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Week 9: File I/O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l-GR" altLang="el-GR" sz="3200">
                <a:latin typeface="Arial" panose="020B0604020202020204" pitchFamily="34" charset="0"/>
              </a:rPr>
              <a:t>Είσοδος/έξοδος αρχείου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</a:pPr>
            <a:r>
              <a:rPr lang="el-GR" altLang="el-GR" sz="32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3200">
                <a:solidFill>
                  <a:srgbClr val="FF33CC"/>
                </a:solidFill>
                <a:latin typeface="Arial" panose="020B0604020202020204" pitchFamily="34" charset="0"/>
              </a:rPr>
              <a:t>File I/O</a:t>
            </a:r>
            <a:r>
              <a:rPr lang="el-GR" altLang="el-GR" sz="32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 sz="3200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Τεμαχισμός </a:t>
            </a:r>
            <a:r>
              <a:rPr lang="el-GR" altLang="el-GR" sz="32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3200">
                <a:solidFill>
                  <a:srgbClr val="FF33CC"/>
                </a:solidFill>
                <a:latin typeface="Arial" panose="020B0604020202020204" pitchFamily="34" charset="0"/>
              </a:rPr>
              <a:t>tokenising</a:t>
            </a:r>
            <a:r>
              <a:rPr lang="el-GR" altLang="el-GR" sz="32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3600">
                <a:latin typeface="Arial" panose="020B0604020202020204" pitchFamily="34" charset="0"/>
              </a:rPr>
              <a:t> της εισόδου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381000" y="1676400"/>
            <a:ext cx="84582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StringTokenizer tokenizer = new StringTokenizer(line);</a:t>
            </a:r>
          </a:p>
          <a:p>
            <a:pPr algn="l"/>
            <a:endParaRPr lang="en-AU" altLang="el-GR" sz="2000" b="1">
              <a:latin typeface="Courier New" panose="02070309020205020404" pitchFamily="49" charset="0"/>
            </a:endParaRP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while(tokenizer.hasMoreTokens())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System.out.println(tokenizer.nextToken());</a:t>
            </a:r>
          </a:p>
        </p:txBody>
      </p:sp>
      <p:sp>
        <p:nvSpPr>
          <p:cNvPr id="349189" name="Rectangle 5"/>
          <p:cNvSpPr>
            <a:spLocks noChangeArrowheads="1"/>
          </p:cNvSpPr>
          <p:nvPr/>
        </p:nvSpPr>
        <p:spPr bwMode="auto">
          <a:xfrm>
            <a:off x="914400" y="4191000"/>
            <a:ext cx="6477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It's a beautiful day!</a:t>
            </a:r>
          </a:p>
        </p:txBody>
      </p:sp>
      <p:sp>
        <p:nvSpPr>
          <p:cNvPr id="349190" name="Rectangle 6"/>
          <p:cNvSpPr>
            <a:spLocks noChangeArrowheads="1"/>
          </p:cNvSpPr>
          <p:nvPr/>
        </p:nvSpPr>
        <p:spPr bwMode="auto">
          <a:xfrm>
            <a:off x="914400" y="5181600"/>
            <a:ext cx="838200" cy="406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It's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1905000" y="5181600"/>
            <a:ext cx="304800" cy="406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2362200" y="5181600"/>
            <a:ext cx="1600200" cy="406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beautiful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4114800" y="5181600"/>
            <a:ext cx="838200" cy="406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day!</a:t>
            </a:r>
          </a:p>
        </p:txBody>
      </p:sp>
      <p:sp>
        <p:nvSpPr>
          <p:cNvPr id="349194" name="Text Box 10"/>
          <p:cNvSpPr txBox="1">
            <a:spLocks noChangeArrowheads="1"/>
          </p:cNvSpPr>
          <p:nvPr/>
        </p:nvSpPr>
        <p:spPr bwMode="auto">
          <a:xfrm>
            <a:off x="457200" y="3657600"/>
            <a:ext cx="20764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l"/>
            <a:r>
              <a:rPr lang="el-GR" altLang="el-GR" sz="2000">
                <a:latin typeface="Arial" panose="020B0604020202020204" pitchFamily="34" charset="0"/>
              </a:rPr>
              <a:t>Γραμμή εισόδου</a:t>
            </a:r>
            <a:r>
              <a:rPr lang="en-AU" altLang="el-GR" sz="20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49195" name="Text Box 11"/>
          <p:cNvSpPr txBox="1">
            <a:spLocks noChangeArrowheads="1"/>
          </p:cNvSpPr>
          <p:nvPr/>
        </p:nvSpPr>
        <p:spPr bwMode="auto">
          <a:xfrm>
            <a:off x="457200" y="4648200"/>
            <a:ext cx="210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l"/>
            <a:r>
              <a:rPr lang="el-GR" altLang="el-GR" sz="2000">
                <a:latin typeface="AGaramond Italic" charset="0"/>
              </a:rPr>
              <a:t>Τεμάχια [</a:t>
            </a:r>
            <a:r>
              <a:rPr lang="en-AU" altLang="el-GR" sz="2000">
                <a:latin typeface="AGaramond Italic" charset="0"/>
              </a:rPr>
              <a:t>tokens</a:t>
            </a:r>
            <a:r>
              <a:rPr lang="el-GR" altLang="el-GR" sz="2000">
                <a:latin typeface="AGaramond Italic" charset="0"/>
              </a:rPr>
              <a:t>]</a:t>
            </a:r>
            <a:r>
              <a:rPr lang="en-AU" altLang="el-GR" sz="2000">
                <a:latin typeface="AGaramond Italic" charset="0"/>
              </a:rPr>
              <a:t>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Τεμαχισμός της εισόδου</a:t>
            </a:r>
            <a:r>
              <a:rPr lang="en-AU" altLang="el-GR" sz="3600">
                <a:latin typeface="Arial" panose="020B0604020202020204" pitchFamily="34" charset="0"/>
              </a:rPr>
              <a:t>(2)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304800" y="1485900"/>
            <a:ext cx="7191375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l"/>
            <a:r>
              <a:rPr lang="el-GR" altLang="el-GR">
                <a:latin typeface="Arial" panose="020B0604020202020204" pitchFamily="34" charset="0"/>
              </a:rPr>
              <a:t>Παράδειγμα</a:t>
            </a:r>
            <a:r>
              <a:rPr lang="en-AU" altLang="el-GR">
                <a:latin typeface="Arial" panose="020B0604020202020204" pitchFamily="34" charset="0"/>
              </a:rPr>
              <a:t>- </a:t>
            </a:r>
            <a:r>
              <a:rPr lang="el-GR" altLang="el-GR">
                <a:latin typeface="Arial" panose="020B0604020202020204" pitchFamily="34" charset="0"/>
              </a:rPr>
              <a:t>ο κώδικας</a:t>
            </a:r>
            <a:r>
              <a:rPr lang="en-AU" altLang="el-GR">
                <a:latin typeface="Arial" panose="020B0604020202020204" pitchFamily="34" charset="0"/>
              </a:rPr>
              <a:t>: </a:t>
            </a:r>
          </a:p>
          <a:p>
            <a:pPr algn="l"/>
            <a:endParaRPr lang="en-AU" altLang="el-GR">
              <a:latin typeface="Arial" panose="020B0604020202020204" pitchFamily="34" charset="0"/>
            </a:endParaRPr>
          </a:p>
          <a:p>
            <a:pPr algn="l"/>
            <a:r>
              <a:rPr lang="en-AU" altLang="el-GR">
                <a:latin typeface="Courier New" panose="02070309020205020404" pitchFamily="49" charset="0"/>
              </a:rPr>
              <a:t>  </a:t>
            </a:r>
            <a:r>
              <a:rPr lang="en-AU" altLang="el-GR" sz="2000" b="1">
                <a:latin typeface="Courier New" panose="02070309020205020404" pitchFamily="49" charset="0"/>
              </a:rPr>
              <a:t>String s = "this is a test";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StringTokenizer st = new StringTokenizer(s);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while (st.hasMoreTokens()) {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   println(st.nextToken());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}</a:t>
            </a:r>
          </a:p>
          <a:p>
            <a:pPr algn="l"/>
            <a:r>
              <a:rPr lang="en-AU" altLang="el-GR"/>
              <a:t>        </a:t>
            </a:r>
          </a:p>
          <a:p>
            <a:pPr algn="l"/>
            <a:r>
              <a:rPr lang="el-GR" altLang="el-GR">
                <a:latin typeface="Arial" panose="020B0604020202020204" pitchFamily="34" charset="0"/>
              </a:rPr>
              <a:t>Τυπώνει την παρακάτω έξοδο</a:t>
            </a:r>
            <a:r>
              <a:rPr lang="en-AU" altLang="el-GR">
                <a:latin typeface="Arial" panose="020B0604020202020204" pitchFamily="34" charset="0"/>
              </a:rPr>
              <a:t>: </a:t>
            </a:r>
          </a:p>
          <a:p>
            <a:pPr algn="l"/>
            <a:endParaRPr lang="en-AU" altLang="el-GR">
              <a:latin typeface="Arial" panose="020B0604020202020204" pitchFamily="34" charset="0"/>
            </a:endParaRPr>
          </a:p>
          <a:p>
            <a:pPr algn="l"/>
            <a:r>
              <a:rPr lang="en-AU" altLang="el-GR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this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	is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	a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	test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Η διαπροσωπεία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r>
              <a:rPr lang="en-US" altLang="el-GR" sz="3600">
                <a:latin typeface="Arial" panose="020B0604020202020204" pitchFamily="34" charset="0"/>
              </a:rPr>
              <a:t>“</a:t>
            </a:r>
            <a:r>
              <a:rPr lang="en-AU" altLang="el-GR" sz="3600">
                <a:latin typeface="Arial" panose="020B0604020202020204" pitchFamily="34" charset="0"/>
              </a:rPr>
              <a:t>Tokenizer</a:t>
            </a:r>
            <a:r>
              <a:rPr lang="en-US" altLang="el-GR" sz="3600">
                <a:latin typeface="Arial" panose="020B0604020202020204" pitchFamily="34" charset="0"/>
              </a:rPr>
              <a:t>”</a:t>
            </a:r>
            <a:r>
              <a:rPr lang="en-AU" altLang="el-GR"/>
              <a:t> 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1066800" y="2057400"/>
            <a:ext cx="7315200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StringTokenizer(String str)</a:t>
            </a:r>
            <a:r>
              <a:rPr lang="en-AU" altLang="el-GR" sz="2000"/>
              <a:t> </a:t>
            </a:r>
          </a:p>
          <a:p>
            <a:pPr algn="l"/>
            <a:r>
              <a:rPr lang="en-AU" altLang="el-GR" sz="2000"/>
              <a:t>           Constructs a string tokenizer for the specified string.</a:t>
            </a:r>
          </a:p>
          <a:p>
            <a:pPr algn="l"/>
            <a:endParaRPr lang="en-AU" altLang="el-GR" sz="2000"/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StringTokenizer(String str, String delim)</a:t>
            </a:r>
            <a:r>
              <a:rPr lang="en-AU" altLang="el-GR" sz="2000"/>
              <a:t> </a:t>
            </a:r>
          </a:p>
          <a:p>
            <a:pPr algn="l"/>
            <a:r>
              <a:rPr lang="en-AU" altLang="el-GR" sz="2000"/>
              <a:t>	Constructs a string tokenizer for the specified string</a:t>
            </a:r>
          </a:p>
          <a:p>
            <a:pPr algn="l"/>
            <a:r>
              <a:rPr lang="en-AU" altLang="el-GR" sz="2000"/>
              <a:t>	and a given delimiter.</a:t>
            </a:r>
          </a:p>
          <a:p>
            <a:pPr algn="l"/>
            <a:endParaRPr lang="en-AU" altLang="el-GR" sz="2000"/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StringTokenizer(String str, String delim, 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                boolean returnTokens)</a:t>
            </a:r>
            <a:r>
              <a:rPr lang="en-AU" altLang="el-GR" sz="2000"/>
              <a:t> </a:t>
            </a:r>
          </a:p>
          <a:p>
            <a:pPr algn="l"/>
            <a:r>
              <a:rPr lang="en-AU" altLang="el-GR" sz="2000"/>
              <a:t>	Constructs a string tokenizer for the specified string, a</a:t>
            </a:r>
          </a:p>
          <a:p>
            <a:pPr algn="l"/>
            <a:r>
              <a:rPr lang="en-AU" altLang="el-GR" sz="2000"/>
              <a:t>	given delimiter and a flag indicating whether to return</a:t>
            </a:r>
          </a:p>
          <a:p>
            <a:pPr algn="l"/>
            <a:r>
              <a:rPr lang="en-AU" altLang="el-GR" sz="2000"/>
              <a:t>	the delimiter tokens.</a:t>
            </a: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23558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>
                <a:latin typeface="AGaramond Italic" charset="0"/>
              </a:rPr>
              <a:t>Κατασκευαστές</a:t>
            </a:r>
            <a:r>
              <a:rPr lang="en-AU" altLang="el-GR">
                <a:latin typeface="AGaramond Italic" charset="0"/>
              </a:rPr>
              <a:t>:</a:t>
            </a:r>
            <a:endParaRPr lang="en-AU" alt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Η διαπροσωπεία</a:t>
            </a:r>
            <a:r>
              <a:rPr lang="en-AU" altLang="el-GR" sz="3600">
                <a:latin typeface="Arial" panose="020B0604020202020204" pitchFamily="34" charset="0"/>
              </a:rPr>
              <a:t> </a:t>
            </a:r>
            <a:r>
              <a:rPr lang="en-US" altLang="el-GR" sz="3600">
                <a:latin typeface="Arial" panose="020B0604020202020204" pitchFamily="34" charset="0"/>
              </a:rPr>
              <a:t>“</a:t>
            </a:r>
            <a:r>
              <a:rPr lang="en-AU" altLang="el-GR" sz="3600">
                <a:latin typeface="Arial" panose="020B0604020202020204" pitchFamily="34" charset="0"/>
              </a:rPr>
              <a:t>Tokenizer</a:t>
            </a:r>
            <a:r>
              <a:rPr lang="en-US" altLang="el-GR" sz="3600">
                <a:latin typeface="Arial" panose="020B0604020202020204" pitchFamily="34" charset="0"/>
              </a:rPr>
              <a:t>”</a:t>
            </a:r>
            <a:r>
              <a:rPr lang="en-AU" altLang="el-GR" sz="3600">
                <a:latin typeface="Arial" panose="020B0604020202020204" pitchFamily="34" charset="0"/>
              </a:rPr>
              <a:t>(2)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1143000" y="2286000"/>
            <a:ext cx="73914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boolean hasMoreTokens()</a:t>
            </a:r>
            <a:r>
              <a:rPr lang="en-AU" altLang="el-GR" sz="2000"/>
              <a:t> </a:t>
            </a:r>
          </a:p>
          <a:p>
            <a:pPr algn="l"/>
            <a:r>
              <a:rPr lang="en-AU" altLang="el-GR" sz="2000"/>
              <a:t>	Tests if there are more tokens available from this </a:t>
            </a:r>
          </a:p>
          <a:p>
            <a:pPr algn="l"/>
            <a:r>
              <a:rPr lang="en-AU" altLang="el-GR" sz="2000"/>
              <a:t>	tokenizer's string.</a:t>
            </a:r>
          </a:p>
          <a:p>
            <a:pPr algn="l"/>
            <a:endParaRPr lang="en-AU" altLang="el-GR" sz="2000" b="1">
              <a:latin typeface="Courier New" panose="02070309020205020404" pitchFamily="49" charset="0"/>
            </a:endParaRP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String nextToken()</a:t>
            </a:r>
            <a:r>
              <a:rPr lang="en-AU" altLang="el-GR" sz="2000"/>
              <a:t> </a:t>
            </a:r>
          </a:p>
          <a:p>
            <a:pPr algn="l"/>
            <a:r>
              <a:rPr lang="en-AU" altLang="el-GR" sz="2000"/>
              <a:t>	Returns the next token from this string tokenizer.</a:t>
            </a:r>
            <a:r>
              <a:rPr lang="en-AU" altLang="el-GR" sz="2000" b="1">
                <a:latin typeface="Courier New" panose="02070309020205020404" pitchFamily="49" charset="0"/>
              </a:rPr>
              <a:t> </a:t>
            </a:r>
          </a:p>
          <a:p>
            <a:pPr algn="l"/>
            <a:endParaRPr lang="en-AU" altLang="el-GR" sz="2000" b="1">
              <a:latin typeface="Courier New" panose="02070309020205020404" pitchFamily="49" charset="0"/>
            </a:endParaRP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int countTokens()</a:t>
            </a:r>
            <a:r>
              <a:rPr lang="en-AU" altLang="el-GR" sz="2000"/>
              <a:t> </a:t>
            </a:r>
          </a:p>
          <a:p>
            <a:pPr algn="l"/>
            <a:r>
              <a:rPr lang="en-AU" altLang="el-GR" sz="2000"/>
              <a:t>	Calculates the number of times that this tokenizer's</a:t>
            </a:r>
          </a:p>
          <a:p>
            <a:pPr algn="l"/>
            <a:r>
              <a:rPr lang="en-AU" altLang="el-GR" sz="2000"/>
              <a:t>	nextToken method can be called before it generates an</a:t>
            </a:r>
          </a:p>
          <a:p>
            <a:pPr algn="l"/>
            <a:r>
              <a:rPr lang="en-AU" altLang="el-GR" sz="2000"/>
              <a:t>	exception.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403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>
                <a:latin typeface="AGaramond Italic" charset="0"/>
              </a:rPr>
              <a:t>Μέθοδοι</a:t>
            </a:r>
            <a:r>
              <a:rPr lang="en-AU" altLang="el-GR">
                <a:latin typeface="AGaramond Italic" charset="0"/>
              </a:rPr>
              <a:t>:</a:t>
            </a:r>
            <a:endParaRPr lang="en-AU" alt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Η διαπροσωπεία</a:t>
            </a:r>
            <a:r>
              <a:rPr lang="en-AU" altLang="el-GR" sz="3600">
                <a:latin typeface="Arial" panose="020B0604020202020204" pitchFamily="34" charset="0"/>
              </a:rPr>
              <a:t> Reader</a:t>
            </a:r>
          </a:p>
        </p:txBody>
      </p:sp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838200" y="2209800"/>
            <a:ext cx="7475538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AU" altLang="el-GR" b="1">
                <a:latin typeface="Courier New" panose="02070309020205020404" pitchFamily="49" charset="0"/>
              </a:rPr>
              <a:t>Reader()</a:t>
            </a:r>
            <a:r>
              <a:rPr lang="en-AU" altLang="el-GR"/>
              <a:t> </a:t>
            </a:r>
          </a:p>
          <a:p>
            <a:pPr algn="l"/>
            <a:r>
              <a:rPr lang="en-AU" altLang="el-GR"/>
              <a:t>	Create a new character-stream reader whose critical </a:t>
            </a:r>
          </a:p>
          <a:p>
            <a:pPr algn="l"/>
            <a:r>
              <a:rPr lang="en-AU" altLang="el-GR"/>
              <a:t>	sections will synchronize on the reader itself.</a:t>
            </a:r>
          </a:p>
          <a:p>
            <a:pPr algn="l"/>
            <a:endParaRPr lang="en-AU" altLang="el-GR"/>
          </a:p>
          <a:p>
            <a:pPr algn="l"/>
            <a:r>
              <a:rPr lang="en-AU" altLang="el-GR" b="1">
                <a:latin typeface="Courier New" panose="02070309020205020404" pitchFamily="49" charset="0"/>
              </a:rPr>
              <a:t>int read()</a:t>
            </a:r>
            <a:r>
              <a:rPr lang="en-AU" altLang="el-GR"/>
              <a:t> </a:t>
            </a:r>
          </a:p>
          <a:p>
            <a:pPr algn="l"/>
            <a:r>
              <a:rPr lang="en-AU" altLang="el-GR"/>
              <a:t>	Read a single character</a:t>
            </a:r>
          </a:p>
          <a:p>
            <a:pPr algn="l"/>
            <a:endParaRPr lang="en-AU" altLang="el-GR"/>
          </a:p>
          <a:p>
            <a:pPr algn="l"/>
            <a:r>
              <a:rPr lang="en-AU" altLang="el-GR" b="1">
                <a:latin typeface="Courier New" panose="02070309020205020404" pitchFamily="49" charset="0"/>
              </a:rPr>
              <a:t>abstract void close()</a:t>
            </a:r>
            <a:r>
              <a:rPr lang="en-AU" altLang="el-GR"/>
              <a:t> </a:t>
            </a:r>
          </a:p>
          <a:p>
            <a:pPr algn="l"/>
            <a:r>
              <a:rPr lang="en-AU" altLang="el-GR"/>
              <a:t>	Close the stream.</a:t>
            </a:r>
          </a:p>
        </p:txBody>
      </p:sp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38242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>
                <a:latin typeface="AGaramond Italic" charset="0"/>
              </a:rPr>
              <a:t>Αφηρημένη κλάση</a:t>
            </a:r>
            <a:r>
              <a:rPr lang="en-AU" altLang="el-GR">
                <a:latin typeface="AGaramond Italic" charset="0"/>
              </a:rPr>
              <a:t> Reader:</a:t>
            </a:r>
            <a:endParaRPr lang="en-AU" altLang="el-GR"/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5410200" y="3505200"/>
            <a:ext cx="3048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l-GR" altLang="el-GR" sz="2000">
                <a:latin typeface="AGaramond Italic" charset="0"/>
              </a:rPr>
              <a:t>Οι χαρακτήρες επιστρέφονται ως </a:t>
            </a:r>
            <a:r>
              <a:rPr lang="en-AU" altLang="el-GR" sz="2000">
                <a:latin typeface="AGaramond Italic" charset="0"/>
              </a:rPr>
              <a:t>int (-1</a:t>
            </a:r>
            <a:r>
              <a:rPr lang="el-GR" altLang="el-GR" sz="2000">
                <a:latin typeface="AGaramond Italic" charset="0"/>
              </a:rPr>
              <a:t> εάν έχουν εξαντληθεί </a:t>
            </a:r>
            <a:r>
              <a:rPr lang="en-AU" altLang="el-GR" sz="2000">
                <a:latin typeface="AGaramond Italic" charset="0"/>
              </a:rPr>
              <a:t>)</a:t>
            </a:r>
          </a:p>
          <a:p>
            <a:pPr algn="l"/>
            <a:r>
              <a:rPr lang="el-GR" altLang="el-GR" sz="2000">
                <a:latin typeface="AGaramond Italic" charset="0"/>
              </a:rPr>
              <a:t>Πρέπει να μετατραπούν σε χαρακτήρες</a:t>
            </a:r>
            <a:r>
              <a:rPr lang="en-AU" altLang="el-GR" sz="2000">
                <a:latin typeface="AGaramond Italic" charset="0"/>
              </a:rPr>
              <a:t> </a:t>
            </a:r>
            <a:r>
              <a:rPr lang="el-GR" altLang="el-GR" sz="2000">
                <a:latin typeface="AGaramond Italic" charset="0"/>
              </a:rPr>
              <a:t>μέσω εντολής τύπου </a:t>
            </a:r>
            <a:r>
              <a:rPr lang="en-AU" altLang="el-GR" sz="2000">
                <a:latin typeface="AGaramond Italic" charset="0"/>
              </a:rPr>
              <a:t>cast</a:t>
            </a:r>
            <a:endParaRPr lang="en-AU" altLang="el-GR" sz="2000"/>
          </a:p>
        </p:txBody>
      </p:sp>
      <p:sp>
        <p:nvSpPr>
          <p:cNvPr id="365575" name="Line 7"/>
          <p:cNvSpPr>
            <a:spLocks noChangeShapeType="1"/>
          </p:cNvSpPr>
          <p:nvPr/>
        </p:nvSpPr>
        <p:spPr bwMode="auto">
          <a:xfrm flipH="1">
            <a:off x="2895600" y="3810000"/>
            <a:ext cx="24384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Κλάση </a:t>
            </a:r>
            <a:r>
              <a:rPr lang="en-AU" altLang="el-GR" dirty="0" err="1"/>
              <a:t>FileReader</a:t>
            </a:r>
            <a:endParaRPr lang="en-AU" altLang="el-GR" dirty="0"/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1219200" y="2362200"/>
            <a:ext cx="56578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AU" altLang="el-GR" b="1">
                <a:latin typeface="Courier New" panose="02070309020205020404" pitchFamily="49" charset="0"/>
              </a:rPr>
              <a:t>FileReader(File file) </a:t>
            </a:r>
          </a:p>
          <a:p>
            <a:pPr algn="l"/>
            <a:r>
              <a:rPr lang="en-AU" altLang="el-GR" b="1">
                <a:latin typeface="Courier New" panose="02070309020205020404" pitchFamily="49" charset="0"/>
              </a:rPr>
              <a:t>           </a:t>
            </a:r>
          </a:p>
          <a:p>
            <a:pPr algn="l"/>
            <a:r>
              <a:rPr lang="en-AU" altLang="el-GR" b="1">
                <a:latin typeface="Courier New" panose="02070309020205020404" pitchFamily="49" charset="0"/>
              </a:rPr>
              <a:t>FileReader(FileDescriptor fd) </a:t>
            </a:r>
          </a:p>
          <a:p>
            <a:pPr algn="l"/>
            <a:r>
              <a:rPr lang="en-AU" altLang="el-GR" b="1">
                <a:latin typeface="Courier New" panose="02070309020205020404" pitchFamily="49" charset="0"/>
              </a:rPr>
              <a:t>           </a:t>
            </a:r>
          </a:p>
          <a:p>
            <a:pPr algn="l"/>
            <a:r>
              <a:rPr lang="en-AU" altLang="el-GR" b="1">
                <a:latin typeface="Courier New" panose="02070309020205020404" pitchFamily="49" charset="0"/>
              </a:rPr>
              <a:t>FileReader(String fileName) 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670536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AU" altLang="el-GR" dirty="0">
                <a:latin typeface="AGaramond Italic" charset="0"/>
              </a:rPr>
              <a:t>class </a:t>
            </a:r>
            <a:r>
              <a:rPr lang="en-AU" altLang="el-GR" dirty="0" err="1">
                <a:latin typeface="AGaramond Italic" charset="0"/>
              </a:rPr>
              <a:t>FileReader</a:t>
            </a:r>
            <a:r>
              <a:rPr lang="en-AU" altLang="el-GR" dirty="0">
                <a:latin typeface="AGaramond Italic" charset="0"/>
              </a:rPr>
              <a:t> (extends </a:t>
            </a:r>
            <a:r>
              <a:rPr lang="en-US" altLang="el-GR" dirty="0" err="1" smtClean="0">
                <a:latin typeface="AGaramond Italic" charset="0"/>
              </a:rPr>
              <a:t>InputStream</a:t>
            </a:r>
            <a:r>
              <a:rPr lang="en-AU" altLang="el-GR" dirty="0" smtClean="0">
                <a:latin typeface="AGaramond Italic" charset="0"/>
              </a:rPr>
              <a:t>Reader</a:t>
            </a:r>
            <a:r>
              <a:rPr lang="en-AU" altLang="el-GR" dirty="0">
                <a:latin typeface="AGaramond Italic" charset="0"/>
              </a:rPr>
              <a:t>):</a:t>
            </a:r>
            <a:endParaRPr lang="en-AU" altLang="el-GR" dirty="0"/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2957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AU" altLang="el-GR">
                <a:latin typeface="AGaramond Italic" charset="0"/>
              </a:rPr>
              <a:t>(</a:t>
            </a:r>
            <a:r>
              <a:rPr lang="el-GR" altLang="el-GR">
                <a:latin typeface="AGaramond Italic" charset="0"/>
              </a:rPr>
              <a:t>Καμία νέα μέθοδος</a:t>
            </a:r>
            <a:r>
              <a:rPr lang="en-AU" altLang="el-GR">
                <a:latin typeface="AGaramond Italic" charset="0"/>
              </a:rPr>
              <a:t>)</a:t>
            </a:r>
            <a:endParaRPr lang="en-AU" alt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</a:t>
            </a:r>
            <a:r>
              <a:rPr lang="en-AU" altLang="el-GR" sz="3600"/>
              <a:t>: copyFile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457200" y="1447800"/>
            <a:ext cx="8258175" cy="466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public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copyFile</a:t>
            </a:r>
            <a:r>
              <a:rPr lang="en-AU" altLang="el-GR" sz="2000" b="1" dirty="0">
                <a:latin typeface="Courier New" panose="02070309020205020404" pitchFamily="49" charset="0"/>
              </a:rPr>
              <a:t>(String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fromFile</a:t>
            </a:r>
            <a:r>
              <a:rPr lang="en-AU" altLang="el-GR" sz="2000" b="1" dirty="0">
                <a:latin typeface="Courier New" panose="02070309020205020404" pitchFamily="49" charset="0"/>
              </a:rPr>
              <a:t>, 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toFile</a:t>
            </a:r>
            <a:r>
              <a:rPr lang="en-AU" altLang="el-GR" sz="2000" b="1" dirty="0">
                <a:latin typeface="Courier New" panose="02070309020205020404" pitchFamily="49" charset="0"/>
              </a:rPr>
              <a:t>) 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	throws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IOException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File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inputFile</a:t>
            </a:r>
            <a:r>
              <a:rPr lang="en-AU" altLang="el-GR" sz="2000" b="1" dirty="0">
                <a:latin typeface="Courier New" panose="02070309020205020404" pitchFamily="49" charset="0"/>
              </a:rPr>
              <a:t> = new File(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fromFile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File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outputFile</a:t>
            </a:r>
            <a:r>
              <a:rPr lang="en-AU" altLang="el-GR" sz="2000" b="1" dirty="0">
                <a:latin typeface="Courier New" panose="02070309020205020404" pitchFamily="49" charset="0"/>
              </a:rPr>
              <a:t> = new File(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toFile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/>
            <a:endParaRPr lang="en-AU" altLang="el-GR" sz="2000" b="1" dirty="0">
              <a:latin typeface="Courier New" panose="02070309020205020404" pitchFamily="49" charset="0"/>
            </a:endParaRP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FileReader</a:t>
            </a:r>
            <a:r>
              <a:rPr lang="en-AU" altLang="el-GR" sz="2000" b="1" dirty="0">
                <a:latin typeface="Courier New" panose="02070309020205020404" pitchFamily="49" charset="0"/>
              </a:rPr>
              <a:t> in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FileReader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inputFile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FileWriter</a:t>
            </a:r>
            <a:r>
              <a:rPr lang="en-AU" altLang="el-GR" sz="2000" b="1" dirty="0">
                <a:latin typeface="Courier New" panose="02070309020205020404" pitchFamily="49" charset="0"/>
              </a:rPr>
              <a:t> out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FileWriter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outputFile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 algn="l"/>
            <a:endParaRPr lang="en-AU" altLang="el-GR" sz="2000" b="1" dirty="0">
              <a:latin typeface="Courier New" panose="02070309020205020404" pitchFamily="49" charset="0"/>
            </a:endParaRP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while ((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in.read</a:t>
            </a:r>
            <a:r>
              <a:rPr lang="en-AU" altLang="el-GR" sz="2000" b="1" dirty="0">
                <a:latin typeface="Courier New" panose="02070309020205020404" pitchFamily="49" charset="0"/>
              </a:rPr>
              <a:t>()) != -1)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out.write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ch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);</a:t>
            </a:r>
            <a:endParaRPr lang="en-AU" altLang="el-GR" sz="2000" b="1" dirty="0">
              <a:latin typeface="Courier New" panose="02070309020205020404" pitchFamily="49" charset="0"/>
            </a:endParaRP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in.close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out.close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 algn="l"/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Δημιουργία αναγνώστη αρχείου</a:t>
            </a:r>
            <a:endParaRPr lang="en-AU" altLang="el-GR" sz="3600"/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609600" y="1970088"/>
            <a:ext cx="73787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 sz="2000">
                <a:latin typeface="Arial" panose="020B0604020202020204" pitchFamily="34" charset="0"/>
              </a:rPr>
              <a:t>Ο κώδικας με τον οποίο η μέθοδος  </a:t>
            </a:r>
            <a:r>
              <a:rPr lang="en-AU" altLang="el-GR" sz="2000" b="1">
                <a:latin typeface="Courier New" panose="02070309020205020404" pitchFamily="49" charset="0"/>
              </a:rPr>
              <a:t>copy</a:t>
            </a:r>
            <a:r>
              <a:rPr lang="en-US" altLang="el-GR" sz="2000" b="1">
                <a:latin typeface="Courier New" panose="02070309020205020404" pitchFamily="49" charset="0"/>
              </a:rPr>
              <a:t>File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 δημιουργεί έναν</a:t>
            </a:r>
          </a:p>
          <a:p>
            <a:pPr algn="l"/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αναγνώστη αρχείου [</a:t>
            </a:r>
            <a:r>
              <a:rPr lang="en-AU" altLang="el-GR" sz="2000" b="1">
                <a:latin typeface="Courier New" panose="02070309020205020404" pitchFamily="49" charset="0"/>
              </a:rPr>
              <a:t>FileReader</a:t>
            </a:r>
            <a:r>
              <a:rPr lang="el-GR" altLang="el-GR" sz="2000">
                <a:latin typeface="Arial" panose="020B0604020202020204" pitchFamily="34" charset="0"/>
              </a:rPr>
              <a:t>]</a:t>
            </a:r>
            <a:r>
              <a:rPr lang="en-AU" altLang="el-GR" sz="2000">
                <a:latin typeface="Arial" panose="020B0604020202020204" pitchFamily="34" charset="0"/>
              </a:rPr>
              <a:t>:</a:t>
            </a:r>
            <a:r>
              <a:rPr lang="en-AU" altLang="el-GR"/>
              <a:t> 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609600" y="3016250"/>
            <a:ext cx="6594475" cy="711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inputFile = new File(fromFile); </a:t>
            </a:r>
          </a:p>
          <a:p>
            <a:pPr algn="l"/>
            <a:r>
              <a:rPr lang="en-AU" altLang="el-GR" sz="2000" b="1">
                <a:latin typeface="Courier New" panose="02070309020205020404" pitchFamily="49" charset="0"/>
              </a:rPr>
              <a:t>FileReader in = new FileReader(inputFile);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Μηχανισμοί εξόδου</a:t>
            </a:r>
            <a:endParaRPr lang="en-AU" altLang="el-GR" sz="360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Αποτελέσματα μεθόδων </a:t>
            </a:r>
            <a:r>
              <a:rPr lang="en-AU" altLang="el-GR" sz="2400"/>
              <a:t>(BlueJ)</a:t>
            </a:r>
          </a:p>
          <a:p>
            <a:pPr>
              <a:buSzTx/>
              <a:buFontTx/>
              <a:buChar char="•"/>
            </a:pPr>
            <a:r>
              <a:rPr lang="el-GR" altLang="el-GR" sz="2400"/>
              <a:t>Κείμενο σε οθόνη, εκτυπωτή, κλπ. </a:t>
            </a:r>
          </a:p>
          <a:p>
            <a:pPr>
              <a:buSzTx/>
              <a:buFontTx/>
              <a:buChar char="•"/>
            </a:pPr>
            <a:r>
              <a:rPr lang="el-GR" altLang="el-GR" sz="2400"/>
              <a:t>Στοιχεία </a:t>
            </a:r>
            <a:r>
              <a:rPr lang="en-US" altLang="el-GR" sz="2400">
                <a:solidFill>
                  <a:srgbClr val="FF33CC"/>
                </a:solidFill>
              </a:rPr>
              <a:t>[data]</a:t>
            </a:r>
            <a:r>
              <a:rPr lang="el-GR" altLang="el-GR" sz="2400"/>
              <a:t> σε αρχείο </a:t>
            </a: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Στοιχεία προς άλλα προγράμματα, δίκτυο, κλπ. </a:t>
            </a: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Παράθυρα, γραφικά</a:t>
            </a:r>
            <a:r>
              <a:rPr lang="en-AU" altLang="el-GR" sz="2400"/>
              <a:t> (GUI)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200"/>
              <a:t>Η δομή του αναγνώστη αρχείων </a:t>
            </a:r>
            <a:endParaRPr lang="en-AU" altLang="el-GR" sz="3200"/>
          </a:p>
        </p:txBody>
      </p:sp>
      <p:sp>
        <p:nvSpPr>
          <p:cNvPr id="367619" name="AutoShape 3"/>
          <p:cNvSpPr>
            <a:spLocks noChangeArrowheads="1"/>
          </p:cNvSpPr>
          <p:nvPr/>
        </p:nvSpPr>
        <p:spPr bwMode="auto">
          <a:xfrm>
            <a:off x="6248400" y="1752600"/>
            <a:ext cx="1905000" cy="3276600"/>
          </a:xfrm>
          <a:prstGeom prst="flowChartMagneticDisk">
            <a:avLst/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6629400" y="2971800"/>
            <a:ext cx="1358900" cy="11366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/>
              <a:t>Αρχείο</a:t>
            </a:r>
          </a:p>
          <a:p>
            <a:pPr algn="l"/>
            <a:r>
              <a:rPr lang="el-GR" altLang="el-GR"/>
              <a:t>Κειμένου</a:t>
            </a:r>
          </a:p>
          <a:p>
            <a:pPr algn="l"/>
            <a:r>
              <a:rPr lang="en-US" altLang="el-GR" sz="2000">
                <a:solidFill>
                  <a:srgbClr val="FF33CC"/>
                </a:solidFill>
              </a:rPr>
              <a:t>[text file]</a:t>
            </a:r>
            <a:endParaRPr lang="en-AU" altLang="el-GR" sz="2000">
              <a:solidFill>
                <a:srgbClr val="FF33CC"/>
              </a:solidFill>
            </a:endParaRPr>
          </a:p>
        </p:txBody>
      </p:sp>
      <p:sp>
        <p:nvSpPr>
          <p:cNvPr id="367621" name="Oval 5"/>
          <p:cNvSpPr>
            <a:spLocks noChangeArrowheads="1"/>
          </p:cNvSpPr>
          <p:nvPr/>
        </p:nvSpPr>
        <p:spPr bwMode="auto">
          <a:xfrm>
            <a:off x="3810000" y="2590800"/>
            <a:ext cx="1828800" cy="1651000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n-AU" altLang="el-GR"/>
          </a:p>
          <a:p>
            <a:r>
              <a:rPr lang="en-AU" altLang="el-GR"/>
              <a:t>File</a:t>
            </a:r>
          </a:p>
          <a:p>
            <a:endParaRPr lang="en-AU" altLang="el-GR"/>
          </a:p>
        </p:txBody>
      </p:sp>
      <p:sp>
        <p:nvSpPr>
          <p:cNvPr id="367622" name="Oval 6"/>
          <p:cNvSpPr>
            <a:spLocks noChangeArrowheads="1"/>
          </p:cNvSpPr>
          <p:nvPr/>
        </p:nvSpPr>
        <p:spPr bwMode="auto">
          <a:xfrm>
            <a:off x="1143000" y="2650359"/>
            <a:ext cx="2209800" cy="1684283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n-AU" altLang="el-GR" dirty="0"/>
          </a:p>
          <a:p>
            <a:r>
              <a:rPr lang="en-AU" altLang="el-GR" dirty="0" err="1"/>
              <a:t>FileReader</a:t>
            </a:r>
            <a:endParaRPr lang="en-AU" altLang="el-GR" dirty="0"/>
          </a:p>
          <a:p>
            <a:endParaRPr lang="en-AU" altLang="el-GR" dirty="0"/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6248400" y="5105400"/>
            <a:ext cx="236378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 sz="2000">
                <a:latin typeface="AGaramond Italic" charset="0"/>
              </a:rPr>
              <a:t>Σύστημα αρχείων</a:t>
            </a:r>
          </a:p>
          <a:p>
            <a:pPr algn="l"/>
            <a:r>
              <a:rPr lang="en-AU" altLang="el-GR" sz="2000">
                <a:latin typeface="AGaramond Italic" charset="0"/>
              </a:rPr>
              <a:t>file system (</a:t>
            </a:r>
            <a:r>
              <a:rPr lang="el-GR" altLang="el-GR" sz="2000">
                <a:latin typeface="AGaramond Italic" charset="0"/>
              </a:rPr>
              <a:t>δίσκος</a:t>
            </a:r>
            <a:r>
              <a:rPr lang="en-AU" altLang="el-GR" sz="2000">
                <a:latin typeface="AGaramond Italic" charset="0"/>
              </a:rPr>
              <a:t>)</a:t>
            </a:r>
            <a:endParaRPr lang="en-AU" altLang="el-GR" sz="2000"/>
          </a:p>
        </p:txBody>
      </p:sp>
      <p:sp>
        <p:nvSpPr>
          <p:cNvPr id="367624" name="Freeform 8"/>
          <p:cNvSpPr>
            <a:spLocks/>
          </p:cNvSpPr>
          <p:nvPr/>
        </p:nvSpPr>
        <p:spPr bwMode="auto">
          <a:xfrm>
            <a:off x="5638800" y="3200400"/>
            <a:ext cx="990600" cy="152400"/>
          </a:xfrm>
          <a:custGeom>
            <a:avLst/>
            <a:gdLst>
              <a:gd name="T0" fmla="*/ 0 w 624"/>
              <a:gd name="T1" fmla="*/ 96 h 96"/>
              <a:gd name="T2" fmla="*/ 240 w 624"/>
              <a:gd name="T3" fmla="*/ 0 h 96"/>
              <a:gd name="T4" fmla="*/ 624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0" y="96"/>
                </a:moveTo>
                <a:cubicBezTo>
                  <a:pt x="68" y="48"/>
                  <a:pt x="136" y="0"/>
                  <a:pt x="240" y="0"/>
                </a:cubicBezTo>
                <a:cubicBezTo>
                  <a:pt x="344" y="0"/>
                  <a:pt x="484" y="48"/>
                  <a:pt x="624" y="96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7625" name="Freeform 9"/>
          <p:cNvSpPr>
            <a:spLocks/>
          </p:cNvSpPr>
          <p:nvPr/>
        </p:nvSpPr>
        <p:spPr bwMode="auto">
          <a:xfrm>
            <a:off x="3048000" y="2971800"/>
            <a:ext cx="838200" cy="152400"/>
          </a:xfrm>
          <a:custGeom>
            <a:avLst/>
            <a:gdLst>
              <a:gd name="T0" fmla="*/ 0 w 624"/>
              <a:gd name="T1" fmla="*/ 96 h 96"/>
              <a:gd name="T2" fmla="*/ 240 w 624"/>
              <a:gd name="T3" fmla="*/ 0 h 96"/>
              <a:gd name="T4" fmla="*/ 624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0" y="96"/>
                </a:moveTo>
                <a:cubicBezTo>
                  <a:pt x="68" y="48"/>
                  <a:pt x="136" y="0"/>
                  <a:pt x="240" y="0"/>
                </a:cubicBezTo>
                <a:cubicBezTo>
                  <a:pt x="344" y="0"/>
                  <a:pt x="484" y="48"/>
                  <a:pt x="624" y="96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3429000" y="4267200"/>
            <a:ext cx="27432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l-GR" altLang="el-GR" sz="2000">
                <a:latin typeface="AGaramond Italic" charset="0"/>
              </a:rPr>
              <a:t>Δημιουργεί, ανοίγει ένα αρχείο, ελέγχει εάν ένα αρχείο υπάρχει, κλπ. </a:t>
            </a:r>
            <a:endParaRPr lang="en-AU" altLang="el-GR" sz="2000"/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457200" y="1981200"/>
            <a:ext cx="2743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l-GR" altLang="el-GR" sz="2000">
                <a:latin typeface="AGaramond Italic" charset="0"/>
              </a:rPr>
              <a:t>Διαβάζει χαρακτήρες από ένα αρχείο</a:t>
            </a:r>
            <a:endParaRPr lang="en-AU" altLang="el-GR" sz="2000"/>
          </a:p>
        </p:txBody>
      </p:sp>
      <p:sp>
        <p:nvSpPr>
          <p:cNvPr id="367628" name="AutoShape 12"/>
          <p:cNvSpPr>
            <a:spLocks noChangeArrowheads="1"/>
          </p:cNvSpPr>
          <p:nvPr/>
        </p:nvSpPr>
        <p:spPr bwMode="auto">
          <a:xfrm rot="1214603">
            <a:off x="1066800" y="4191000"/>
            <a:ext cx="914400" cy="1447800"/>
          </a:xfrm>
          <a:prstGeom prst="upArrow">
            <a:avLst>
              <a:gd name="adj1" fmla="val 50000"/>
              <a:gd name="adj2" fmla="val 39583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762000" y="5791200"/>
            <a:ext cx="7048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/>
              <a:t>read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1371600" y="5791200"/>
            <a:ext cx="4343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AU" altLang="el-GR" sz="2000">
                <a:latin typeface="AGaramond Italic" charset="0"/>
              </a:rPr>
              <a:t>(</a:t>
            </a:r>
            <a:r>
              <a:rPr lang="el-GR" altLang="el-GR" sz="2000">
                <a:latin typeface="AGaramond Italic" charset="0"/>
              </a:rPr>
              <a:t>επιστρέφει ένα χαρακτήρα ή </a:t>
            </a:r>
            <a:r>
              <a:rPr lang="en-AU" altLang="el-GR" sz="2000">
                <a:latin typeface="AGaramond Italic" charset="0"/>
              </a:rPr>
              <a:t> -1 </a:t>
            </a:r>
            <a:r>
              <a:rPr lang="el-GR" altLang="el-GR" sz="2000">
                <a:latin typeface="AGaramond Italic" charset="0"/>
              </a:rPr>
              <a:t>εάν βρισκόμαστε στο τέλος του αρχείου</a:t>
            </a:r>
            <a:r>
              <a:rPr lang="en-AU" altLang="el-GR" sz="2000">
                <a:latin typeface="AGaramond Italic" charset="0"/>
              </a:rPr>
              <a:t>)</a:t>
            </a:r>
            <a:endParaRPr lang="en-AU" altLang="el-GR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Μετατροπή </a:t>
            </a:r>
            <a:r>
              <a:rPr lang="en-US" altLang="el-GR" sz="2800">
                <a:solidFill>
                  <a:srgbClr val="FF33CC"/>
                </a:solidFill>
              </a:rPr>
              <a:t>[c</a:t>
            </a:r>
            <a:r>
              <a:rPr lang="en-AU" altLang="el-GR" sz="2800">
                <a:solidFill>
                  <a:srgbClr val="FF33CC"/>
                </a:solidFill>
              </a:rPr>
              <a:t>asting]</a:t>
            </a:r>
            <a:r>
              <a:rPr lang="el-GR" altLang="el-GR" sz="3600"/>
              <a:t> σε χαρακτήρες</a:t>
            </a:r>
            <a:endParaRPr lang="en-AU" altLang="el-GR" sz="3600"/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685800" y="1524000"/>
            <a:ext cx="70389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public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processFile</a:t>
            </a:r>
            <a:r>
              <a:rPr lang="en-AU" altLang="el-GR" sz="2000" b="1" dirty="0">
                <a:latin typeface="Courier New" panose="02070309020205020404" pitchFamily="49" charset="0"/>
              </a:rPr>
              <a:t>(String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fileName</a:t>
            </a:r>
            <a:r>
              <a:rPr lang="en-AU" altLang="el-GR" sz="2000" b="1" dirty="0">
                <a:latin typeface="Courier New" panose="02070309020205020404" pitchFamily="49" charset="0"/>
              </a:rPr>
              <a:t>) 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	throws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IOException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File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inputFile</a:t>
            </a:r>
            <a:r>
              <a:rPr lang="en-AU" altLang="el-GR" sz="2000" b="1" dirty="0">
                <a:latin typeface="Courier New" panose="02070309020205020404" pitchFamily="49" charset="0"/>
              </a:rPr>
              <a:t> = new File(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fileName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FileReader</a:t>
            </a:r>
            <a:r>
              <a:rPr lang="en-AU" altLang="el-GR" sz="2000" b="1" dirty="0">
                <a:latin typeface="Courier New" panose="02070309020205020404" pitchFamily="49" charset="0"/>
              </a:rPr>
              <a:t> in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FileReader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inputFile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 algn="l">
              <a:lnSpc>
                <a:spcPct val="90000"/>
              </a:lnSpc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while ((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in.read</a:t>
            </a:r>
            <a:r>
              <a:rPr lang="en-AU" altLang="el-GR" sz="2000" b="1" dirty="0">
                <a:latin typeface="Courier New" panose="02070309020205020404" pitchFamily="49" charset="0"/>
              </a:rPr>
              <a:t>()) != -1)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processCharacter</a:t>
            </a:r>
            <a:r>
              <a:rPr lang="en-AU" altLang="el-GR" sz="2000" b="1" dirty="0">
                <a:latin typeface="Courier New" panose="02070309020205020404" pitchFamily="49" charset="0"/>
              </a:rPr>
              <a:t>((char)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ch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 algn="l">
              <a:lnSpc>
                <a:spcPct val="90000"/>
              </a:lnSpc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in.close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  <a:p>
            <a:pPr algn="l">
              <a:lnSpc>
                <a:spcPct val="90000"/>
              </a:lnSpc>
            </a:pPr>
            <a:endParaRPr lang="en-AU" altLang="el-GR" sz="1200" b="1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public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processCharacter</a:t>
            </a:r>
            <a:r>
              <a:rPr lang="en-AU" altLang="el-GR" sz="2000" b="1" dirty="0">
                <a:latin typeface="Courier New" panose="02070309020205020404" pitchFamily="49" charset="0"/>
              </a:rPr>
              <a:t>(char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aChar</a:t>
            </a:r>
            <a:r>
              <a:rPr lang="en-AU" altLang="el-GR" sz="2000" b="1" dirty="0">
                <a:latin typeface="Courier New" panose="02070309020205020404" pitchFamily="49" charset="0"/>
              </a:rPr>
              <a:t>) 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...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6477000" y="4038600"/>
            <a:ext cx="18018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l-GR" altLang="el-GR">
                <a:latin typeface="AGaramond Italic" charset="0"/>
              </a:rPr>
              <a:t>Αναγκαία </a:t>
            </a:r>
          </a:p>
          <a:p>
            <a:pPr algn="l"/>
            <a:r>
              <a:rPr lang="el-GR" altLang="el-GR">
                <a:latin typeface="AGaramond Italic" charset="0"/>
              </a:rPr>
              <a:t>μετατροπή</a:t>
            </a:r>
            <a:r>
              <a:rPr lang="en-AU" altLang="el-GR">
                <a:latin typeface="AGaramond Italic" charset="0"/>
              </a:rPr>
              <a:t>! </a:t>
            </a:r>
            <a:endParaRPr lang="en-AU" altLang="el-GR"/>
          </a:p>
        </p:txBody>
      </p:sp>
      <p:sp>
        <p:nvSpPr>
          <p:cNvPr id="368645" name="Line 5"/>
          <p:cNvSpPr>
            <a:spLocks noChangeShapeType="1"/>
          </p:cNvSpPr>
          <p:nvPr/>
        </p:nvSpPr>
        <p:spPr bwMode="auto">
          <a:xfrm flipH="1" flipV="1">
            <a:off x="5105400" y="4114800"/>
            <a:ext cx="13716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Ανάγνωση αριθμών</a:t>
            </a:r>
            <a:endParaRPr lang="en-AU" altLang="el-GR"/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838200" y="1447800"/>
            <a:ext cx="5667375" cy="475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int number1;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int number2;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boolean invalidInput = false;</a:t>
            </a:r>
          </a:p>
          <a:p>
            <a:pPr algn="l">
              <a:lnSpc>
                <a:spcPct val="90000"/>
              </a:lnSpc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String line = reader.readLine();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try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number1 = Integer.parseInt(line);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line = reader.readLine();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number2 = Integer.parseInt(line);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catch(NumberFormatException exc)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// input was not a valid number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invalidInput = true;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7010400" y="2209800"/>
            <a:ext cx="990600" cy="925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42</a:t>
            </a:r>
          </a:p>
          <a:p>
            <a:pPr algn="l"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128</a:t>
            </a:r>
          </a:p>
          <a:p>
            <a:pPr algn="l">
              <a:lnSpc>
                <a:spcPct val="90000"/>
              </a:lnSpc>
            </a:pPr>
            <a:endParaRPr lang="en-AU" altLang="el-GR" sz="2000" b="1">
              <a:latin typeface="Courier New" panose="02070309020205020404" pitchFamily="49" charset="0"/>
            </a:endParaRPr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6934200" y="4114800"/>
            <a:ext cx="1420813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l-GR" altLang="el-GR">
                <a:latin typeface="AGaramond Italic" charset="0"/>
              </a:rPr>
              <a:t>Αρχείο κειμένου</a:t>
            </a:r>
          </a:p>
          <a:p>
            <a:pPr algn="l"/>
            <a:endParaRPr lang="en-AU" altLang="el-GR"/>
          </a:p>
        </p:txBody>
      </p:sp>
      <p:sp>
        <p:nvSpPr>
          <p:cNvPr id="378886" name="Line 6"/>
          <p:cNvSpPr>
            <a:spLocks noChangeShapeType="1"/>
          </p:cNvSpPr>
          <p:nvPr/>
        </p:nvSpPr>
        <p:spPr bwMode="auto">
          <a:xfrm flipH="1" flipV="1">
            <a:off x="7467600" y="3276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Helvetica" panose="020B0604020202020204" pitchFamily="34" charset="0"/>
              </a:rPr>
              <a:t>Μηχανισμοί εισόδου</a:t>
            </a:r>
            <a:endParaRPr lang="en-AU" altLang="el-GR" sz="3600">
              <a:latin typeface="Helvetica" panose="020B0604020202020204" pitchFamily="34" charset="0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Παράμετροι μεθόδων</a:t>
            </a:r>
            <a:r>
              <a:rPr lang="en-AU" altLang="el-GR" sz="2400"/>
              <a:t> (BlueJ)</a:t>
            </a:r>
          </a:p>
          <a:p>
            <a:pPr>
              <a:buSzTx/>
              <a:buFontTx/>
              <a:buChar char="•"/>
            </a:pPr>
            <a:r>
              <a:rPr lang="el-GR" altLang="el-GR" sz="2400"/>
              <a:t>Παράμετροι γραμμής εντολών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command line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n-AU" altLang="el-GR" sz="2400"/>
              <a:t> </a:t>
            </a:r>
          </a:p>
          <a:p>
            <a:pPr>
              <a:buSzTx/>
              <a:buFontTx/>
              <a:buChar char="•"/>
            </a:pPr>
            <a:r>
              <a:rPr lang="el-GR" altLang="el-GR" sz="2400"/>
              <a:t>Κείμενο από πληκτρολόγιο</a:t>
            </a: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Στοιχεία </a:t>
            </a:r>
            <a:r>
              <a:rPr lang="en-US" altLang="el-GR" sz="2400">
                <a:solidFill>
                  <a:srgbClr val="FF33CC"/>
                </a:solidFill>
              </a:rPr>
              <a:t>[data]</a:t>
            </a:r>
            <a:r>
              <a:rPr lang="en-US" altLang="el-GR" sz="2400"/>
              <a:t> </a:t>
            </a:r>
            <a:r>
              <a:rPr lang="el-GR" altLang="el-GR" sz="2400"/>
              <a:t>από αρχεία</a:t>
            </a: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Στοιχεία από προγράμματα, το δίκτυο, κλπ. </a:t>
            </a: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Είσοδος από ΓΠΕ [</a:t>
            </a:r>
            <a:r>
              <a:rPr lang="en-AU" altLang="el-GR" sz="2400"/>
              <a:t>GUI</a:t>
            </a:r>
            <a:r>
              <a:rPr lang="el-GR" altLang="el-GR" sz="2400"/>
              <a:t>]</a:t>
            </a:r>
            <a:r>
              <a:rPr lang="en-AU" altLang="el-GR" sz="2400"/>
              <a:t>  (</a:t>
            </a:r>
            <a:r>
              <a:rPr lang="el-GR" altLang="el-GR" sz="2400"/>
              <a:t>δράσεις ποντικιού</a:t>
            </a:r>
            <a:r>
              <a:rPr lang="en-AU" altLang="el-GR" sz="2400"/>
              <a:t> – </a:t>
            </a:r>
            <a:r>
              <a:rPr lang="el-GR" altLang="el-GR" sz="2400"/>
              <a:t>πίεση πλήκτρων, επιλογή μενού, κλπ.</a:t>
            </a:r>
            <a:r>
              <a:rPr lang="en-AU" altLang="el-GR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/>
              <a:t>Μηχανισμοί εισόδου/εξόδου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I/O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r>
              <a:rPr lang="en-AU" altLang="el-GR" sz="3200"/>
              <a:t> </a:t>
            </a:r>
            <a:r>
              <a:rPr lang="el-GR" altLang="el-GR" sz="3200"/>
              <a:t>της </a:t>
            </a:r>
            <a:r>
              <a:rPr lang="en-AU" altLang="el-GR" sz="3200"/>
              <a:t>Java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l-GR" altLang="el-GR" sz="2400"/>
              <a:t>Στην </a:t>
            </a:r>
            <a:r>
              <a:rPr lang="en-AU" altLang="el-GR" sz="2400"/>
              <a:t>Java</a:t>
            </a:r>
            <a:r>
              <a:rPr lang="el-GR" altLang="el-GR" sz="2400"/>
              <a:t> η είσοδος/έξοδος γίνεται μέσω ενός συνόλου κλάσεων</a:t>
            </a:r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Για </a:t>
            </a:r>
            <a:r>
              <a:rPr lang="en-AU" altLang="el-GR" sz="2400"/>
              <a:t> I/O: </a:t>
            </a:r>
            <a:r>
              <a:rPr lang="el-GR" altLang="el-GR" sz="2400"/>
              <a:t>καμία νέα δομή της γλώσσας </a:t>
            </a:r>
            <a:r>
              <a:rPr lang="en-AU" altLang="el-GR" sz="2400"/>
              <a:t>(</a:t>
            </a:r>
            <a:r>
              <a:rPr lang="el-GR" altLang="el-GR" sz="2400"/>
              <a:t>μόνο νέες κλάσεις</a:t>
            </a:r>
            <a:r>
              <a:rPr lang="en-AU" altLang="el-GR" sz="2400"/>
              <a:t>)</a:t>
            </a:r>
            <a:endParaRPr lang="el-GR" altLang="el-GR" sz="2400"/>
          </a:p>
          <a:p>
            <a:pPr>
              <a:buSzTx/>
              <a:buFontTx/>
              <a:buChar char="•"/>
            </a:pPr>
            <a:endParaRPr lang="en-AU" altLang="el-GR" sz="2400"/>
          </a:p>
          <a:p>
            <a:pPr>
              <a:buSzTx/>
              <a:buFontTx/>
              <a:buChar char="•"/>
            </a:pPr>
            <a:r>
              <a:rPr lang="el-GR" altLang="el-GR" sz="2400"/>
              <a:t>Οι κλάσει παρέχουν αρκετές διαπροσωπίες προς </a:t>
            </a:r>
            <a:r>
              <a:rPr lang="el-GR" altLang="el-GR" sz="2400" b="1"/>
              <a:t>ρεύματα</a:t>
            </a:r>
            <a:r>
              <a:rPr lang="el-GR" altLang="el-GR" sz="2400"/>
              <a:t> </a:t>
            </a:r>
            <a:r>
              <a:rPr lang="el-GR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 b="1">
                <a:solidFill>
                  <a:srgbClr val="FF33CC"/>
                </a:solidFill>
                <a:latin typeface="AGaramond Italic" charset="0"/>
              </a:rPr>
              <a:t>streams</a:t>
            </a:r>
            <a:r>
              <a:rPr lang="el-GR" altLang="el-GR" sz="2400">
                <a:solidFill>
                  <a:srgbClr val="FF33CC"/>
                </a:solidFill>
                <a:latin typeface="AGaramond Italic" charset="0"/>
              </a:rPr>
              <a:t>]</a:t>
            </a:r>
            <a:r>
              <a:rPr lang="el-GR" altLang="el-GR" sz="2400"/>
              <a:t> και άλλες «επινοήσεις» εισόδου/εξόδου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IO concepts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l-GR" altLang="el-GR" sz="2400"/>
              <a:t>.</a:t>
            </a:r>
            <a:endParaRPr lang="en-AU" altLang="el-GR" sz="2400"/>
          </a:p>
          <a:p>
            <a:pPr>
              <a:buSzTx/>
              <a:buFontTx/>
              <a:buNone/>
            </a:pPr>
            <a:endParaRPr lang="en-AU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latin typeface="Helvetica" panose="020B0604020202020204" pitchFamily="34" charset="0"/>
              </a:rPr>
              <a:t>Ρεύματα 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Helvetica" panose="020B0604020202020204" pitchFamily="34" charset="0"/>
              </a:rPr>
              <a:t>Streams</a:t>
            </a:r>
            <a:r>
              <a:rPr lang="el-GR" altLang="el-GR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endParaRPr lang="en-AU" altLang="el-GR">
              <a:solidFill>
                <a:srgbClr val="FF33CC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323588" name="Object 4"/>
          <p:cNvGraphicFramePr>
            <a:graphicFrameLocks noChangeAspect="1"/>
          </p:cNvGraphicFramePr>
          <p:nvPr/>
        </p:nvGraphicFramePr>
        <p:xfrm>
          <a:off x="6324600" y="4953000"/>
          <a:ext cx="251460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15" r:id="rId3" imgW="4978400" imgH="2933700" progId="MS_ClipArt_Gallery">
                  <p:embed/>
                </p:oleObj>
              </mc:Choice>
              <mc:Fallback>
                <p:oleObj r:id="rId3" imgW="4978400" imgH="29337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953000"/>
                        <a:ext cx="251460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1" name="AutoShape 7"/>
          <p:cNvSpPr>
            <a:spLocks noChangeArrowheads="1"/>
          </p:cNvSpPr>
          <p:nvPr/>
        </p:nvSpPr>
        <p:spPr bwMode="auto">
          <a:xfrm>
            <a:off x="5943600" y="2057400"/>
            <a:ext cx="2789238" cy="1038225"/>
          </a:xfrm>
          <a:prstGeom prst="cloudCallout">
            <a:avLst>
              <a:gd name="adj1" fmla="val -51593"/>
              <a:gd name="adj2" fmla="val -19111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r>
              <a:rPr lang="el-GR" altLang="el-GR" sz="2000">
                <a:latin typeface="Arial" panose="020B0604020202020204" pitchFamily="34" charset="0"/>
              </a:rPr>
              <a:t>Πηγή </a:t>
            </a:r>
            <a:r>
              <a:rPr lang="en-US" altLang="el-GR" sz="2000">
                <a:latin typeface="Arial" panose="020B0604020202020204" pitchFamily="34" charset="0"/>
              </a:rPr>
              <a:t/>
            </a:r>
            <a:br>
              <a:rPr lang="en-US" altLang="el-GR" sz="2000">
                <a:latin typeface="Arial" panose="020B0604020202020204" pitchFamily="34" charset="0"/>
              </a:rPr>
            </a:br>
            <a:r>
              <a:rPr lang="el-GR" altLang="el-GR" sz="20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33CC"/>
                </a:solidFill>
                <a:latin typeface="Arial" panose="020B0604020202020204" pitchFamily="34" charset="0"/>
              </a:rPr>
              <a:t>source</a:t>
            </a:r>
            <a:r>
              <a:rPr lang="el-GR" altLang="el-GR" sz="20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  <p:sp>
        <p:nvSpPr>
          <p:cNvPr id="323596" name="AutoShape 12"/>
          <p:cNvSpPr>
            <a:spLocks noChangeArrowheads="1"/>
          </p:cNvSpPr>
          <p:nvPr/>
        </p:nvSpPr>
        <p:spPr bwMode="auto">
          <a:xfrm>
            <a:off x="609600" y="2286000"/>
            <a:ext cx="1550988" cy="4318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 sz="2000">
                <a:latin typeface="ZapfHumnst BT" charset="0"/>
              </a:rPr>
              <a:t>Πρόγραμμα</a:t>
            </a:r>
            <a:endParaRPr lang="en-AU" altLang="el-GR" sz="2000">
              <a:latin typeface="ZapfHumnst BT" charset="0"/>
            </a:endParaRPr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2209800" y="251460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3598" name="Text Box 14"/>
          <p:cNvSpPr txBox="1">
            <a:spLocks noChangeArrowheads="1"/>
          </p:cNvSpPr>
          <p:nvPr/>
        </p:nvSpPr>
        <p:spPr bwMode="auto">
          <a:xfrm>
            <a:off x="2286000" y="2057400"/>
            <a:ext cx="12858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>
                <a:latin typeface="Helvetica" panose="020B0604020202020204" pitchFamily="34" charset="0"/>
              </a:rPr>
              <a:t>διαβάζει</a:t>
            </a:r>
            <a:endParaRPr lang="en-AU" altLang="el-GR">
              <a:latin typeface="Helvetica" panose="020B0604020202020204" pitchFamily="34" charset="0"/>
            </a:endParaRPr>
          </a:p>
        </p:txBody>
      </p:sp>
      <p:sp>
        <p:nvSpPr>
          <p:cNvPr id="323599" name="Text Box 15"/>
          <p:cNvSpPr txBox="1">
            <a:spLocks noChangeArrowheads="1"/>
          </p:cNvSpPr>
          <p:nvPr/>
        </p:nvSpPr>
        <p:spPr bwMode="auto">
          <a:xfrm>
            <a:off x="3732213" y="1447800"/>
            <a:ext cx="22240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>
                <a:latin typeface="Arial" panose="020B0604020202020204" pitchFamily="34" charset="0"/>
              </a:rPr>
              <a:t>Ρεύμα </a:t>
            </a:r>
            <a:r>
              <a:rPr lang="el-GR" altLang="el-GR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>
                <a:solidFill>
                  <a:srgbClr val="FF33CC"/>
                </a:solidFill>
                <a:latin typeface="Arial" panose="020B0604020202020204" pitchFamily="34" charset="0"/>
              </a:rPr>
              <a:t>stream</a:t>
            </a:r>
            <a:r>
              <a:rPr lang="el-GR" altLang="el-GR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>
              <a:solidFill>
                <a:srgbClr val="FF33CC"/>
              </a:solidFill>
              <a:latin typeface="Arial" panose="020B0604020202020204" pitchFamily="34" charset="0"/>
            </a:endParaRPr>
          </a:p>
        </p:txBody>
      </p:sp>
      <p:sp>
        <p:nvSpPr>
          <p:cNvPr id="323600" name="Line 16"/>
          <p:cNvSpPr>
            <a:spLocks noChangeShapeType="1"/>
          </p:cNvSpPr>
          <p:nvPr/>
        </p:nvSpPr>
        <p:spPr bwMode="auto">
          <a:xfrm flipH="1">
            <a:off x="4724400" y="1828800"/>
            <a:ext cx="152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3602" name="AutoShape 18"/>
          <p:cNvSpPr>
            <a:spLocks noChangeArrowheads="1"/>
          </p:cNvSpPr>
          <p:nvPr/>
        </p:nvSpPr>
        <p:spPr bwMode="auto">
          <a:xfrm>
            <a:off x="6327775" y="3702050"/>
            <a:ext cx="2541588" cy="1130300"/>
          </a:xfrm>
          <a:prstGeom prst="cloudCallout">
            <a:avLst>
              <a:gd name="adj1" fmla="val -60986"/>
              <a:gd name="adj2" fmla="val -11519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>
                <a:latin typeface="ZapfHumnst BT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Προορισμός </a:t>
            </a:r>
          </a:p>
          <a:p>
            <a:r>
              <a:rPr lang="el-GR" altLang="el-GR" sz="20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33CC"/>
                </a:solidFill>
                <a:latin typeface="Arial" panose="020B0604020202020204" pitchFamily="34" charset="0"/>
              </a:rPr>
              <a:t>destination</a:t>
            </a:r>
            <a:r>
              <a:rPr lang="en-US" altLang="el-GR" sz="20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00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323603" name="AutoShape 19"/>
          <p:cNvSpPr>
            <a:spLocks noChangeArrowheads="1"/>
          </p:cNvSpPr>
          <p:nvPr/>
        </p:nvSpPr>
        <p:spPr bwMode="auto">
          <a:xfrm>
            <a:off x="685800" y="4114800"/>
            <a:ext cx="1554163" cy="431800"/>
          </a:xfrm>
          <a:prstGeom prst="flowChartAlternate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 sz="2000">
                <a:latin typeface="ZapfHumnst BT" charset="0"/>
              </a:rPr>
              <a:t>Πρόγραμμα</a:t>
            </a:r>
            <a:endParaRPr lang="en-AU" altLang="el-GR" sz="2000">
              <a:latin typeface="ZapfHumnst BT" charset="0"/>
            </a:endParaRPr>
          </a:p>
        </p:txBody>
      </p:sp>
      <p:sp>
        <p:nvSpPr>
          <p:cNvPr id="323604" name="Line 20"/>
          <p:cNvSpPr>
            <a:spLocks noChangeShapeType="1"/>
          </p:cNvSpPr>
          <p:nvPr/>
        </p:nvSpPr>
        <p:spPr bwMode="auto">
          <a:xfrm flipV="1">
            <a:off x="2362200" y="4343400"/>
            <a:ext cx="1219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3605" name="Text Box 21"/>
          <p:cNvSpPr txBox="1">
            <a:spLocks noChangeArrowheads="1"/>
          </p:cNvSpPr>
          <p:nvPr/>
        </p:nvSpPr>
        <p:spPr bwMode="auto">
          <a:xfrm>
            <a:off x="2362200" y="3886200"/>
            <a:ext cx="10858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>
                <a:latin typeface="Helvetica" panose="020B0604020202020204" pitchFamily="34" charset="0"/>
              </a:rPr>
              <a:t>γράφει</a:t>
            </a:r>
            <a:endParaRPr lang="en-AU" altLang="el-GR">
              <a:latin typeface="Helvetica" panose="020B0604020202020204" pitchFamily="34" charset="0"/>
            </a:endParaRPr>
          </a:p>
        </p:txBody>
      </p:sp>
      <p:sp>
        <p:nvSpPr>
          <p:cNvPr id="323590" name="Freeform 6"/>
          <p:cNvSpPr>
            <a:spLocks/>
          </p:cNvSpPr>
          <p:nvPr/>
        </p:nvSpPr>
        <p:spPr bwMode="auto">
          <a:xfrm>
            <a:off x="3581400" y="2286000"/>
            <a:ext cx="2209800" cy="304800"/>
          </a:xfrm>
          <a:custGeom>
            <a:avLst/>
            <a:gdLst>
              <a:gd name="T0" fmla="*/ 0 w 1440"/>
              <a:gd name="T1" fmla="*/ 144 h 159"/>
              <a:gd name="T2" fmla="*/ 480 w 1440"/>
              <a:gd name="T3" fmla="*/ 0 h 159"/>
              <a:gd name="T4" fmla="*/ 1008 w 1440"/>
              <a:gd name="T5" fmla="*/ 144 h 159"/>
              <a:gd name="T6" fmla="*/ 1296 w 1440"/>
              <a:gd name="T7" fmla="*/ 96 h 159"/>
              <a:gd name="T8" fmla="*/ 1440 w 1440"/>
              <a:gd name="T9" fmla="*/ 4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0" h="159">
                <a:moveTo>
                  <a:pt x="0" y="144"/>
                </a:moveTo>
                <a:cubicBezTo>
                  <a:pt x="156" y="72"/>
                  <a:pt x="312" y="0"/>
                  <a:pt x="480" y="0"/>
                </a:cubicBezTo>
                <a:cubicBezTo>
                  <a:pt x="648" y="0"/>
                  <a:pt x="872" y="128"/>
                  <a:pt x="1008" y="144"/>
                </a:cubicBezTo>
                <a:cubicBezTo>
                  <a:pt x="1143" y="159"/>
                  <a:pt x="1224" y="112"/>
                  <a:pt x="1296" y="96"/>
                </a:cubicBezTo>
                <a:cubicBezTo>
                  <a:pt x="1368" y="80"/>
                  <a:pt x="1404" y="64"/>
                  <a:pt x="1440" y="48"/>
                </a:cubicBezTo>
              </a:path>
            </a:pathLst>
          </a:custGeom>
          <a:noFill/>
          <a:ln w="139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3601" name="Freeform 17"/>
          <p:cNvSpPr>
            <a:spLocks/>
          </p:cNvSpPr>
          <p:nvPr/>
        </p:nvSpPr>
        <p:spPr bwMode="auto">
          <a:xfrm>
            <a:off x="3657600" y="4114800"/>
            <a:ext cx="2362200" cy="252413"/>
          </a:xfrm>
          <a:custGeom>
            <a:avLst/>
            <a:gdLst>
              <a:gd name="T0" fmla="*/ 0 w 1440"/>
              <a:gd name="T1" fmla="*/ 144 h 159"/>
              <a:gd name="T2" fmla="*/ 480 w 1440"/>
              <a:gd name="T3" fmla="*/ 0 h 159"/>
              <a:gd name="T4" fmla="*/ 1008 w 1440"/>
              <a:gd name="T5" fmla="*/ 144 h 159"/>
              <a:gd name="T6" fmla="*/ 1296 w 1440"/>
              <a:gd name="T7" fmla="*/ 96 h 159"/>
              <a:gd name="T8" fmla="*/ 1440 w 1440"/>
              <a:gd name="T9" fmla="*/ 4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0" h="159">
                <a:moveTo>
                  <a:pt x="0" y="144"/>
                </a:moveTo>
                <a:cubicBezTo>
                  <a:pt x="156" y="72"/>
                  <a:pt x="312" y="0"/>
                  <a:pt x="480" y="0"/>
                </a:cubicBezTo>
                <a:cubicBezTo>
                  <a:pt x="648" y="0"/>
                  <a:pt x="872" y="128"/>
                  <a:pt x="1008" y="144"/>
                </a:cubicBezTo>
                <a:cubicBezTo>
                  <a:pt x="1143" y="159"/>
                  <a:pt x="1224" y="112"/>
                  <a:pt x="1296" y="96"/>
                </a:cubicBezTo>
                <a:cubicBezTo>
                  <a:pt x="1368" y="80"/>
                  <a:pt x="1404" y="64"/>
                  <a:pt x="1440" y="48"/>
                </a:cubicBezTo>
              </a:path>
            </a:pathLst>
          </a:custGeom>
          <a:noFill/>
          <a:ln w="13970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3608" name="Text Box 24"/>
          <p:cNvSpPr txBox="1">
            <a:spLocks noChangeArrowheads="1"/>
          </p:cNvSpPr>
          <p:nvPr/>
        </p:nvSpPr>
        <p:spPr bwMode="auto">
          <a:xfrm>
            <a:off x="2362200" y="2514600"/>
            <a:ext cx="879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 sz="1800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 sz="1800">
                <a:solidFill>
                  <a:srgbClr val="FF33CC"/>
                </a:solidFill>
                <a:latin typeface="Helvetica" panose="020B0604020202020204" pitchFamily="34" charset="0"/>
              </a:rPr>
              <a:t>reads</a:t>
            </a:r>
            <a:r>
              <a:rPr lang="el-GR" altLang="el-GR" sz="1800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endParaRPr lang="en-AU" altLang="el-GR" sz="1800">
              <a:solidFill>
                <a:srgbClr val="FF33CC"/>
              </a:solidFill>
              <a:latin typeface="Helvetica" panose="020B0604020202020204" pitchFamily="34" charset="0"/>
            </a:endParaRPr>
          </a:p>
        </p:txBody>
      </p:sp>
      <p:sp>
        <p:nvSpPr>
          <p:cNvPr id="323609" name="Text Box 25"/>
          <p:cNvSpPr txBox="1">
            <a:spLocks noChangeArrowheads="1"/>
          </p:cNvSpPr>
          <p:nvPr/>
        </p:nvSpPr>
        <p:spPr bwMode="auto">
          <a:xfrm>
            <a:off x="2362200" y="4343400"/>
            <a:ext cx="904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 sz="1800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n-AU" altLang="el-GR" sz="1800">
                <a:solidFill>
                  <a:srgbClr val="FF33CC"/>
                </a:solidFill>
                <a:latin typeface="Helvetica" panose="020B0604020202020204" pitchFamily="34" charset="0"/>
              </a:rPr>
              <a:t>writes</a:t>
            </a:r>
            <a:r>
              <a:rPr lang="el-GR" altLang="el-GR" sz="1800">
                <a:solidFill>
                  <a:srgbClr val="FF33CC"/>
                </a:solidFill>
                <a:latin typeface="Helvetica" panose="020B0604020202020204" pitchFamily="34" charset="0"/>
              </a:rPr>
              <a:t>]</a:t>
            </a:r>
            <a:endParaRPr lang="en-AU" altLang="el-GR" sz="1800">
              <a:solidFill>
                <a:srgbClr val="FF33CC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Helvetica" panose="020B0604020202020204" pitchFamily="34" charset="0"/>
              </a:rPr>
              <a:t>Ιδιωματισμοί  </a:t>
            </a:r>
            <a:r>
              <a:rPr lang="en-AU" altLang="el-GR" sz="3600">
                <a:latin typeface="Helvetica" panose="020B0604020202020204" pitchFamily="34" charset="0"/>
              </a:rPr>
              <a:t>Java </a:t>
            </a:r>
            <a:r>
              <a:rPr lang="el-GR" altLang="el-GR" sz="3600">
                <a:latin typeface="Helvetica" panose="020B0604020202020204" pitchFamily="34" charset="0"/>
              </a:rPr>
              <a:t> </a:t>
            </a:r>
            <a:r>
              <a:rPr lang="en-US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[</a:t>
            </a:r>
            <a:r>
              <a:rPr lang="el-GR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 </a:t>
            </a:r>
            <a:r>
              <a:rPr lang="en-US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java </a:t>
            </a:r>
            <a:r>
              <a:rPr lang="en-AU" altLang="el-GR" sz="2800">
                <a:solidFill>
                  <a:srgbClr val="FF33CC"/>
                </a:solidFill>
                <a:latin typeface="Helvetica" panose="020B0604020202020204" pitchFamily="34" charset="0"/>
              </a:rPr>
              <a:t>idioms]</a:t>
            </a:r>
            <a:r>
              <a:rPr lang="en-AU" altLang="el-GR"/>
              <a:t> 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6705600" cy="6096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l-GR" altLang="el-GR" sz="2400"/>
              <a:t>Εγγραφή </a:t>
            </a:r>
            <a:r>
              <a:rPr lang="en-AU" altLang="el-GR" sz="2400"/>
              <a:t/>
            </a:r>
            <a:br>
              <a:rPr lang="en-AU" altLang="el-GR" sz="2400"/>
            </a:br>
            <a:endParaRPr lang="en-AU" altLang="el-GR" sz="2400"/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685800" y="3810000"/>
            <a:ext cx="6705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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SzTx/>
              <a:buFontTx/>
              <a:buChar char="•"/>
            </a:pPr>
            <a:r>
              <a:rPr lang="el-GR" altLang="el-GR" sz="2400"/>
              <a:t>Ανάγνωση</a:t>
            </a:r>
            <a:r>
              <a:rPr lang="el-GR" altLang="el-GR"/>
              <a:t> </a:t>
            </a:r>
            <a:r>
              <a:rPr lang="en-AU" altLang="el-GR"/>
              <a:t/>
            </a:r>
            <a:br>
              <a:rPr lang="en-AU" altLang="el-GR"/>
            </a:br>
            <a:endParaRPr lang="en-AU" altLang="el-GR"/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1219200" y="2057400"/>
            <a:ext cx="6781800" cy="1381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l-GR" altLang="el-GR" sz="2000" b="1" u="sng">
                <a:latin typeface="Courier New" panose="02070309020205020404" pitchFamily="49" charset="0"/>
              </a:rPr>
              <a:t>Άνοιξε</a:t>
            </a:r>
            <a:r>
              <a:rPr lang="el-GR" altLang="el-GR" sz="2000" b="1">
                <a:latin typeface="Courier New" panose="02070309020205020404" pitchFamily="49" charset="0"/>
              </a:rPr>
              <a:t> το ρεύμα</a:t>
            </a:r>
            <a:r>
              <a:rPr lang="en-US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solidFill>
                  <a:srgbClr val="FF33CC"/>
                </a:solidFill>
                <a:latin typeface="Courier New" panose="02070309020205020404" pitchFamily="49" charset="0"/>
              </a:rPr>
              <a:t>[</a:t>
            </a:r>
            <a:r>
              <a:rPr lang="en-AU" altLang="el-GR" sz="2000" b="1">
                <a:solidFill>
                  <a:srgbClr val="FF33CC"/>
                </a:solidFill>
                <a:latin typeface="Courier New" panose="02070309020205020404" pitchFamily="49" charset="0"/>
              </a:rPr>
              <a:t>stream</a:t>
            </a:r>
            <a:r>
              <a:rPr lang="el-GR" altLang="el-GR" sz="2000" b="1">
                <a:solidFill>
                  <a:srgbClr val="FF33CC"/>
                </a:solidFill>
                <a:latin typeface="Courier New" panose="02070309020205020404" pitchFamily="49" charset="0"/>
              </a:rPr>
              <a:t>]</a:t>
            </a:r>
            <a:r>
              <a:rPr lang="en-AU" altLang="el-GR" sz="2000" b="1">
                <a:latin typeface="Courier New" panose="02070309020205020404" pitchFamily="49" charset="0"/>
              </a:rPr>
              <a:t/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while(</a:t>
            </a:r>
            <a:r>
              <a:rPr lang="el-GR" altLang="el-GR" sz="2000" b="1">
                <a:latin typeface="Courier New" panose="02070309020205020404" pitchFamily="49" charset="0"/>
              </a:rPr>
              <a:t>περισσότερα στοιχεία</a:t>
            </a:r>
            <a:r>
              <a:rPr lang="en-AU" altLang="el-GR" sz="2000" b="1">
                <a:latin typeface="Courier New" panose="02070309020205020404" pitchFamily="49" charset="0"/>
              </a:rPr>
              <a:t>)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	</a:t>
            </a:r>
            <a:r>
              <a:rPr lang="el-GR" altLang="el-GR" sz="2000" b="1" u="sng">
                <a:latin typeface="Courier New" panose="02070309020205020404" pitchFamily="49" charset="0"/>
              </a:rPr>
              <a:t>γράψε</a:t>
            </a:r>
            <a:r>
              <a:rPr lang="el-GR" altLang="el-GR" sz="2000" b="1">
                <a:latin typeface="Courier New" panose="02070309020205020404" pitchFamily="49" charset="0"/>
              </a:rPr>
              <a:t> στοιχεία στο ρεύμα</a:t>
            </a:r>
            <a:r>
              <a:rPr lang="en-AU" altLang="el-GR" sz="2000" b="1">
                <a:latin typeface="Courier New" panose="02070309020205020404" pitchFamily="49" charset="0"/>
              </a:rPr>
              <a:t/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l-GR" altLang="el-GR" sz="2000" b="1" u="sng">
                <a:latin typeface="Courier New" panose="02070309020205020404" pitchFamily="49" charset="0"/>
              </a:rPr>
              <a:t>Κλείσε</a:t>
            </a:r>
            <a:r>
              <a:rPr lang="el-GR" altLang="el-GR" sz="2000" b="1">
                <a:latin typeface="Courier New" panose="02070309020205020404" pitchFamily="49" charset="0"/>
              </a:rPr>
              <a:t> το ρεύμα</a:t>
            </a:r>
            <a:r>
              <a:rPr lang="el-GR" altLang="el-GR" b="1">
                <a:latin typeface="Courier New" panose="02070309020205020404" pitchFamily="49" charset="0"/>
              </a:rPr>
              <a:t> </a:t>
            </a:r>
            <a:endParaRPr lang="en-AU" altLang="el-GR" b="1">
              <a:latin typeface="Courier New" panose="02070309020205020404" pitchFamily="49" charset="0"/>
            </a:endParaRPr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1219200" y="4470400"/>
            <a:ext cx="6781800" cy="17462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l-GR" altLang="el-GR" sz="2000" b="1" u="sng">
                <a:latin typeface="Courier New" panose="02070309020205020404" pitchFamily="49" charset="0"/>
              </a:rPr>
              <a:t>Άνοιξε</a:t>
            </a:r>
            <a:r>
              <a:rPr lang="el-GR" altLang="el-GR" sz="2000" b="1">
                <a:latin typeface="Courier New" panose="02070309020205020404" pitchFamily="49" charset="0"/>
              </a:rPr>
              <a:t> το ρεύμα</a:t>
            </a:r>
            <a:r>
              <a:rPr lang="en-US" altLang="el-GR" sz="2000" b="1">
                <a:latin typeface="Courier New" panose="02070309020205020404" pitchFamily="49" charset="0"/>
              </a:rPr>
              <a:t> </a:t>
            </a:r>
            <a:r>
              <a:rPr lang="el-GR" altLang="el-GR" sz="2000" b="1">
                <a:solidFill>
                  <a:srgbClr val="FF33CC"/>
                </a:solidFill>
                <a:latin typeface="Courier New" panose="02070309020205020404" pitchFamily="49" charset="0"/>
              </a:rPr>
              <a:t>[</a:t>
            </a:r>
            <a:r>
              <a:rPr lang="en-AU" altLang="el-GR" sz="2000" b="1">
                <a:solidFill>
                  <a:srgbClr val="FF33CC"/>
                </a:solidFill>
                <a:latin typeface="Courier New" panose="02070309020205020404" pitchFamily="49" charset="0"/>
              </a:rPr>
              <a:t>stream</a:t>
            </a:r>
            <a:r>
              <a:rPr lang="el-GR" altLang="el-GR" sz="2000" b="1">
                <a:solidFill>
                  <a:srgbClr val="FF33CC"/>
                </a:solidFill>
                <a:latin typeface="Courier New" panose="02070309020205020404" pitchFamily="49" charset="0"/>
              </a:rPr>
              <a:t>]</a:t>
            </a:r>
            <a:r>
              <a:rPr lang="en-AU" altLang="el-GR" sz="2000" b="1">
                <a:latin typeface="Courier New" panose="02070309020205020404" pitchFamily="49" charset="0"/>
              </a:rPr>
              <a:t/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while(</a:t>
            </a:r>
            <a:r>
              <a:rPr lang="el-GR" altLang="el-GR" sz="2000" b="1">
                <a:latin typeface="Courier New" panose="02070309020205020404" pitchFamily="49" charset="0"/>
              </a:rPr>
              <a:t>περισσότερα στοιχεία</a:t>
            </a:r>
            <a:r>
              <a:rPr lang="en-AU" altLang="el-GR" sz="2000" b="1">
                <a:latin typeface="Courier New" panose="02070309020205020404" pitchFamily="49" charset="0"/>
              </a:rPr>
              <a:t>)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	</a:t>
            </a:r>
            <a:r>
              <a:rPr lang="el-GR" altLang="el-GR" sz="2000" b="1" u="sng">
                <a:latin typeface="Courier New" panose="02070309020205020404" pitchFamily="49" charset="0"/>
              </a:rPr>
              <a:t>διάβασε</a:t>
            </a:r>
            <a:r>
              <a:rPr lang="el-GR" altLang="el-GR" sz="2000" b="1">
                <a:latin typeface="Courier New" panose="02070309020205020404" pitchFamily="49" charset="0"/>
              </a:rPr>
              <a:t> στοιχεία από το ρεύμα</a:t>
            </a:r>
            <a:r>
              <a:rPr lang="en-AU" altLang="el-GR" sz="2000" b="1">
                <a:latin typeface="Courier New" panose="02070309020205020404" pitchFamily="49" charset="0"/>
              </a:rPr>
              <a:t/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l-GR" altLang="el-GR" sz="2000" b="1" u="sng">
                <a:latin typeface="Courier New" panose="02070309020205020404" pitchFamily="49" charset="0"/>
              </a:rPr>
              <a:t>Κλείσε</a:t>
            </a:r>
            <a:r>
              <a:rPr lang="el-GR" altLang="el-GR" sz="2000" b="1">
                <a:latin typeface="Courier New" panose="02070309020205020404" pitchFamily="49" charset="0"/>
              </a:rPr>
              <a:t> το ρεύμα</a:t>
            </a:r>
            <a:r>
              <a:rPr lang="el-GR" altLang="el-GR" b="1">
                <a:latin typeface="Courier New" panose="02070309020205020404" pitchFamily="49" charset="0"/>
              </a:rPr>
              <a:t> </a:t>
            </a:r>
            <a:endParaRPr lang="en-AU" altLang="el-GR" b="1">
              <a:latin typeface="Courier New" panose="02070309020205020404" pitchFamily="49" charset="0"/>
            </a:endParaRPr>
          </a:p>
          <a:p>
            <a:pPr algn="l"/>
            <a:endParaRPr lang="en-AU" altLang="el-GR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1" name="Rectangle 31"/>
          <p:cNvSpPr>
            <a:spLocks noChangeArrowheads="1"/>
          </p:cNvSpPr>
          <p:nvPr/>
        </p:nvSpPr>
        <p:spPr bwMode="auto">
          <a:xfrm>
            <a:off x="4800600" y="1828800"/>
            <a:ext cx="3276600" cy="37338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Χαρακτήρες και </a:t>
            </a:r>
            <a:r>
              <a:rPr lang="en-AU" altLang="el-GR" sz="3600"/>
              <a:t>Bytes</a:t>
            </a:r>
          </a:p>
        </p:txBody>
      </p:sp>
      <p:grpSp>
        <p:nvGrpSpPr>
          <p:cNvPr id="327698" name="Group 18"/>
          <p:cNvGrpSpPr>
            <a:grpSpLocks/>
          </p:cNvGrpSpPr>
          <p:nvPr/>
        </p:nvGrpSpPr>
        <p:grpSpPr bwMode="auto">
          <a:xfrm>
            <a:off x="914400" y="1828800"/>
            <a:ext cx="3276600" cy="3733800"/>
            <a:chOff x="240" y="1344"/>
            <a:chExt cx="2064" cy="2352"/>
          </a:xfrm>
        </p:grpSpPr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912" y="153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85" name="Rectangle 5"/>
            <p:cNvSpPr>
              <a:spLocks noChangeArrowheads="1"/>
            </p:cNvSpPr>
            <p:nvPr/>
          </p:nvSpPr>
          <p:spPr bwMode="auto">
            <a:xfrm>
              <a:off x="1296" y="201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86" name="Rectangle 6"/>
            <p:cNvSpPr>
              <a:spLocks noChangeArrowheads="1"/>
            </p:cNvSpPr>
            <p:nvPr/>
          </p:nvSpPr>
          <p:spPr bwMode="auto">
            <a:xfrm>
              <a:off x="480" y="201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87" name="Rectangle 7"/>
            <p:cNvSpPr>
              <a:spLocks noChangeArrowheads="1"/>
            </p:cNvSpPr>
            <p:nvPr/>
          </p:nvSpPr>
          <p:spPr bwMode="auto">
            <a:xfrm>
              <a:off x="480" y="2496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88" name="Rectangle 8"/>
            <p:cNvSpPr>
              <a:spLocks noChangeArrowheads="1"/>
            </p:cNvSpPr>
            <p:nvPr/>
          </p:nvSpPr>
          <p:spPr bwMode="auto">
            <a:xfrm>
              <a:off x="720" y="3120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89" name="Rectangle 9"/>
            <p:cNvSpPr>
              <a:spLocks noChangeArrowheads="1"/>
            </p:cNvSpPr>
            <p:nvPr/>
          </p:nvSpPr>
          <p:spPr bwMode="auto">
            <a:xfrm>
              <a:off x="1536" y="2688"/>
              <a:ext cx="528" cy="24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90" name="Line 10"/>
            <p:cNvSpPr>
              <a:spLocks noChangeShapeType="1"/>
            </p:cNvSpPr>
            <p:nvPr/>
          </p:nvSpPr>
          <p:spPr bwMode="auto">
            <a:xfrm flipV="1">
              <a:off x="720" y="1776"/>
              <a:ext cx="384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91" name="Line 11"/>
            <p:cNvSpPr>
              <a:spLocks noChangeShapeType="1"/>
            </p:cNvSpPr>
            <p:nvPr/>
          </p:nvSpPr>
          <p:spPr bwMode="auto">
            <a:xfrm flipH="1" flipV="1">
              <a:off x="1248" y="1776"/>
              <a:ext cx="288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92" name="Line 12"/>
            <p:cNvSpPr>
              <a:spLocks noChangeShapeType="1"/>
            </p:cNvSpPr>
            <p:nvPr/>
          </p:nvSpPr>
          <p:spPr bwMode="auto">
            <a:xfrm flipV="1">
              <a:off x="720" y="2304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93" name="Line 13"/>
            <p:cNvSpPr>
              <a:spLocks noChangeShapeType="1"/>
            </p:cNvSpPr>
            <p:nvPr/>
          </p:nvSpPr>
          <p:spPr bwMode="auto">
            <a:xfrm flipH="1" flipV="1">
              <a:off x="1632" y="2304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94" name="Line 14"/>
            <p:cNvSpPr>
              <a:spLocks noChangeShapeType="1"/>
            </p:cNvSpPr>
            <p:nvPr/>
          </p:nvSpPr>
          <p:spPr bwMode="auto">
            <a:xfrm flipV="1">
              <a:off x="960" y="2304"/>
              <a:ext cx="576" cy="8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27696" name="Rectangle 16"/>
            <p:cNvSpPr>
              <a:spLocks noChangeArrowheads="1"/>
            </p:cNvSpPr>
            <p:nvPr/>
          </p:nvSpPr>
          <p:spPr bwMode="auto">
            <a:xfrm>
              <a:off x="240" y="1344"/>
              <a:ext cx="2064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327700" name="Rectangle 20"/>
          <p:cNvSpPr>
            <a:spLocks noChangeArrowheads="1"/>
          </p:cNvSpPr>
          <p:nvPr/>
        </p:nvSpPr>
        <p:spPr bwMode="auto">
          <a:xfrm>
            <a:off x="5867400" y="2133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1" name="Rectangle 21"/>
          <p:cNvSpPr>
            <a:spLocks noChangeArrowheads="1"/>
          </p:cNvSpPr>
          <p:nvPr/>
        </p:nvSpPr>
        <p:spPr bwMode="auto">
          <a:xfrm>
            <a:off x="6477000" y="2895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2" name="Rectangle 22"/>
          <p:cNvSpPr>
            <a:spLocks noChangeArrowheads="1"/>
          </p:cNvSpPr>
          <p:nvPr/>
        </p:nvSpPr>
        <p:spPr bwMode="auto">
          <a:xfrm>
            <a:off x="5181600" y="2895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3" name="Rectangle 23"/>
          <p:cNvSpPr>
            <a:spLocks noChangeArrowheads="1"/>
          </p:cNvSpPr>
          <p:nvPr/>
        </p:nvSpPr>
        <p:spPr bwMode="auto">
          <a:xfrm>
            <a:off x="5181600" y="36576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4" name="Rectangle 24"/>
          <p:cNvSpPr>
            <a:spLocks noChangeArrowheads="1"/>
          </p:cNvSpPr>
          <p:nvPr/>
        </p:nvSpPr>
        <p:spPr bwMode="auto">
          <a:xfrm>
            <a:off x="5562600" y="46482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5" name="Rectangle 25"/>
          <p:cNvSpPr>
            <a:spLocks noChangeArrowheads="1"/>
          </p:cNvSpPr>
          <p:nvPr/>
        </p:nvSpPr>
        <p:spPr bwMode="auto">
          <a:xfrm>
            <a:off x="6858000" y="3962400"/>
            <a:ext cx="838200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6" name="Line 26"/>
          <p:cNvSpPr>
            <a:spLocks noChangeShapeType="1"/>
          </p:cNvSpPr>
          <p:nvPr/>
        </p:nvSpPr>
        <p:spPr bwMode="auto">
          <a:xfrm flipV="1">
            <a:off x="5562600" y="2514600"/>
            <a:ext cx="6096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7" name="Line 27"/>
          <p:cNvSpPr>
            <a:spLocks noChangeShapeType="1"/>
          </p:cNvSpPr>
          <p:nvPr/>
        </p:nvSpPr>
        <p:spPr bwMode="auto">
          <a:xfrm flipH="1" flipV="1">
            <a:off x="6400800" y="25146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8" name="Line 28"/>
          <p:cNvSpPr>
            <a:spLocks noChangeShapeType="1"/>
          </p:cNvSpPr>
          <p:nvPr/>
        </p:nvSpPr>
        <p:spPr bwMode="auto">
          <a:xfrm flipV="1">
            <a:off x="5562600" y="33528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09" name="Line 29"/>
          <p:cNvSpPr>
            <a:spLocks noChangeShapeType="1"/>
          </p:cNvSpPr>
          <p:nvPr/>
        </p:nvSpPr>
        <p:spPr bwMode="auto">
          <a:xfrm flipH="1" flipV="1">
            <a:off x="7010400" y="3352800"/>
            <a:ext cx="3048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10" name="Line 30"/>
          <p:cNvSpPr>
            <a:spLocks noChangeShapeType="1"/>
          </p:cNvSpPr>
          <p:nvPr/>
        </p:nvSpPr>
        <p:spPr bwMode="auto">
          <a:xfrm flipV="1">
            <a:off x="5943600" y="3352800"/>
            <a:ext cx="9144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27712" name="Text Box 32"/>
          <p:cNvSpPr txBox="1">
            <a:spLocks noChangeArrowheads="1"/>
          </p:cNvSpPr>
          <p:nvPr/>
        </p:nvSpPr>
        <p:spPr bwMode="auto">
          <a:xfrm>
            <a:off x="914400" y="1295400"/>
            <a:ext cx="2900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>
                <a:latin typeface="Helvetica" panose="020B0604020202020204" pitchFamily="34" charset="0"/>
              </a:rPr>
              <a:t>Ρεύμα χαρακτήρων </a:t>
            </a:r>
            <a:endParaRPr lang="en-AU" altLang="el-GR">
              <a:latin typeface="Helvetica" panose="020B0604020202020204" pitchFamily="34" charset="0"/>
            </a:endParaRPr>
          </a:p>
        </p:txBody>
      </p:sp>
      <p:sp>
        <p:nvSpPr>
          <p:cNvPr id="327713" name="Text Box 33"/>
          <p:cNvSpPr txBox="1">
            <a:spLocks noChangeArrowheads="1"/>
          </p:cNvSpPr>
          <p:nvPr/>
        </p:nvSpPr>
        <p:spPr bwMode="auto">
          <a:xfrm>
            <a:off x="4875213" y="1295400"/>
            <a:ext cx="178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l-GR" altLang="el-GR">
                <a:latin typeface="Helvetica" panose="020B0604020202020204" pitchFamily="34" charset="0"/>
              </a:rPr>
              <a:t>Ρεύμα </a:t>
            </a:r>
            <a:r>
              <a:rPr lang="en-AU" altLang="el-GR">
                <a:latin typeface="Helvetica" panose="020B0604020202020204" pitchFamily="34" charset="0"/>
              </a:rPr>
              <a:t>byte </a:t>
            </a:r>
          </a:p>
        </p:txBody>
      </p:sp>
      <p:sp>
        <p:nvSpPr>
          <p:cNvPr id="327714" name="Text Box 34"/>
          <p:cNvSpPr txBox="1">
            <a:spLocks noChangeArrowheads="1"/>
          </p:cNvSpPr>
          <p:nvPr/>
        </p:nvSpPr>
        <p:spPr bwMode="auto">
          <a:xfrm>
            <a:off x="914400" y="5632450"/>
            <a:ext cx="3429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l-GR" altLang="el-GR" sz="2000">
                <a:latin typeface="Arial" panose="020B0604020202020204" pitchFamily="34" charset="0"/>
              </a:rPr>
              <a:t>Εγγραφή και ανάγνωση κειμένου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327715" name="Text Box 35"/>
          <p:cNvSpPr txBox="1">
            <a:spLocks noChangeArrowheads="1"/>
          </p:cNvSpPr>
          <p:nvPr/>
        </p:nvSpPr>
        <p:spPr bwMode="auto">
          <a:xfrm>
            <a:off x="4724400" y="5486400"/>
            <a:ext cx="41148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l"/>
            <a:r>
              <a:rPr lang="el-GR" altLang="el-GR" sz="2000">
                <a:latin typeface="Arial" panose="020B0604020202020204" pitchFamily="34" charset="0"/>
              </a:rPr>
              <a:t>Εγγραφή και ανάγνωση δυαδικών στοιχείων </a:t>
            </a:r>
            <a:r>
              <a:rPr lang="el-GR" altLang="el-GR" sz="180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800">
                <a:solidFill>
                  <a:srgbClr val="FF33CC"/>
                </a:solidFill>
                <a:latin typeface="Arial" panose="020B0604020202020204" pitchFamily="34" charset="0"/>
              </a:rPr>
              <a:t>binary data</a:t>
            </a:r>
            <a:r>
              <a:rPr lang="el-GR" altLang="el-GR" sz="180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000">
                <a:latin typeface="Arial" panose="020B0604020202020204" pitchFamily="34" charset="0"/>
              </a:rPr>
              <a:t> </a:t>
            </a:r>
            <a:r>
              <a:rPr lang="en-AU" altLang="el-GR" sz="2000">
                <a:latin typeface="Arial" panose="020B0604020202020204" pitchFamily="34" charset="0"/>
              </a:rPr>
              <a:t>(</a:t>
            </a:r>
            <a:r>
              <a:rPr lang="el-GR" altLang="el-GR" sz="2000">
                <a:latin typeface="Arial" panose="020B0604020202020204" pitchFamily="34" charset="0"/>
              </a:rPr>
              <a:t>αριθμοί, εικόνες, ήχος,… 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327717" name="Text Box 37"/>
          <p:cNvSpPr txBox="1">
            <a:spLocks noChangeArrowheads="1"/>
          </p:cNvSpPr>
          <p:nvPr/>
        </p:nvSpPr>
        <p:spPr bwMode="auto">
          <a:xfrm>
            <a:off x="2143125" y="5199063"/>
            <a:ext cx="20478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...Reader, ...Writer</a:t>
            </a:r>
          </a:p>
        </p:txBody>
      </p:sp>
      <p:sp>
        <p:nvSpPr>
          <p:cNvPr id="327718" name="Text Box 38"/>
          <p:cNvSpPr txBox="1">
            <a:spLocks noChangeArrowheads="1"/>
          </p:cNvSpPr>
          <p:nvPr/>
        </p:nvSpPr>
        <p:spPr bwMode="auto">
          <a:xfrm>
            <a:off x="6969125" y="5199063"/>
            <a:ext cx="1108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...Stream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Ρεύματα και αναγνώστες/εγγραφείς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l-GR" altLang="el-GR" sz="2400" dirty="0">
                <a:latin typeface="Arial" panose="020B0604020202020204" pitchFamily="34" charset="0"/>
              </a:rPr>
              <a:t>Ρεύματα </a:t>
            </a:r>
            <a:r>
              <a:rPr lang="el-GR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streams</a:t>
            </a:r>
            <a:r>
              <a:rPr lang="el-GR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000" dirty="0"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Διαβάζουν/γράφουν </a:t>
            </a:r>
            <a:r>
              <a:rPr lang="en-AU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bytes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Μπορεί να χρησιμοποιηθούν για οποιοδήποτε τύπο δεδομένων</a:t>
            </a: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Χρησιμοποιούνται για αποθήκευση στοιχείων σε σειριακή μορφή </a:t>
            </a:r>
            <a:r>
              <a:rPr lang="el-GR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"serialisation"</a:t>
            </a:r>
            <a:r>
              <a:rPr lang="el-GR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endParaRPr lang="en-AU" altLang="el-GR" sz="2000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l-GR" altLang="el-GR" sz="2400" dirty="0">
                <a:latin typeface="Arial" panose="020B0604020202020204" pitchFamily="34" charset="0"/>
              </a:rPr>
              <a:t>Αναγνώστης/εγγραφέας </a:t>
            </a:r>
            <a:r>
              <a:rPr lang="el-GR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reader/writer</a:t>
            </a:r>
            <a:r>
              <a:rPr lang="el-GR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000" dirty="0">
                <a:solidFill>
                  <a:srgbClr val="FF33CC"/>
                </a:solidFill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Διαβάζει/γράφει χαρακτήρες</a:t>
            </a: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Χρησιμοποιούνται για είσοδο/έξοδο κειμένου </a:t>
            </a: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l-GR" altLang="el-GR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Προτιμούνται</a:t>
            </a:r>
            <a:r>
              <a:rPr lang="el-GR" altLang="el-GR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>για είσοδο/έξοδο κειμένου</a:t>
            </a:r>
            <a:endParaRPr lang="en-AU" altLang="el-GR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ZapfHumnst BT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8325</TotalTime>
  <Pages>43</Pages>
  <Words>1190</Words>
  <Application>Microsoft Office PowerPoint</Application>
  <PresentationFormat>On-screen Show (4:3)</PresentationFormat>
  <Paragraphs>329</Paragraphs>
  <Slides>32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AGaramond Italic</vt:lpstr>
      <vt:lpstr>Arial</vt:lpstr>
      <vt:lpstr>Courier New</vt:lpstr>
      <vt:lpstr>Helvetica</vt:lpstr>
      <vt:lpstr>Monotype Sorts</vt:lpstr>
      <vt:lpstr>Times</vt:lpstr>
      <vt:lpstr>ZapfHumnst BT</vt:lpstr>
      <vt:lpstr>untitled 2</vt:lpstr>
      <vt:lpstr>MS_ClipArt_Gallery</vt:lpstr>
      <vt:lpstr>Week 9: Input / Output</vt:lpstr>
      <vt:lpstr>Μηχανισμοί εισόδου/εξόδου [I/O mechanisms]</vt:lpstr>
      <vt:lpstr>Μηχανισμοί εξόδου</vt:lpstr>
      <vt:lpstr>Μηχανισμοί εισόδου</vt:lpstr>
      <vt:lpstr>Μηχανισμοί εισόδου/εξόδου [I/O] της Java</vt:lpstr>
      <vt:lpstr>Ρεύματα [Streams]</vt:lpstr>
      <vt:lpstr>Ιδιωματισμοί  Java  [ java idioms] </vt:lpstr>
      <vt:lpstr>Χαρακτήρες και Bytes</vt:lpstr>
      <vt:lpstr>Ρεύματα και αναγνώστες/εγγραφείς</vt:lpstr>
      <vt:lpstr>Η ιεραρχία Stream (ελλιπής) </vt:lpstr>
      <vt:lpstr>System.in  και  System.out</vt:lpstr>
      <vt:lpstr>Μεθοδοι της PrintStream</vt:lpstr>
      <vt:lpstr>Ανάγνωση </vt:lpstr>
      <vt:lpstr>Απόληξη στοιχείων και επεξεργασία</vt:lpstr>
      <vt:lpstr>Data Sink vs Processing (2)</vt:lpstr>
      <vt:lpstr>Η ιεραρχία αναγνωστών/εγγραφέων (ελλιπής)</vt:lpstr>
      <vt:lpstr>InputStream</vt:lpstr>
      <vt:lpstr>InputStreamReader</vt:lpstr>
      <vt:lpstr>BufferedReader</vt:lpstr>
      <vt:lpstr>Ανάγνωση: παράδειγμα</vt:lpstr>
      <vt:lpstr>Week 9: File I/O</vt:lpstr>
      <vt:lpstr>Τεμαχισμός [tokenising] της εισόδου</vt:lpstr>
      <vt:lpstr>Τεμαχισμός της εισόδου(2)</vt:lpstr>
      <vt:lpstr>Η διαπροσωπεία “Tokenizer” </vt:lpstr>
      <vt:lpstr>Η διαπροσωπεία “Tokenizer”(2)</vt:lpstr>
      <vt:lpstr>Η διαπροσωπεία Reader</vt:lpstr>
      <vt:lpstr>Κλάση FileReader</vt:lpstr>
      <vt:lpstr>Παράδειγμα: copyFile</vt:lpstr>
      <vt:lpstr>Δημιουργία αναγνώστη αρχείου</vt:lpstr>
      <vt:lpstr>Η δομή του αναγνώστη αρχείων </vt:lpstr>
      <vt:lpstr>Μετατροπή [casting] σε χαρακτήρες</vt:lpstr>
      <vt:lpstr>Ανάγνωση αριθμών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ASymv</cp:lastModifiedBy>
  <cp:revision>288</cp:revision>
  <cp:lastPrinted>2018-12-19T20:17:37Z</cp:lastPrinted>
  <dcterms:created xsi:type="dcterms:W3CDTF">1996-04-15T15:18:02Z</dcterms:created>
  <dcterms:modified xsi:type="dcterms:W3CDTF">2018-12-19T20:17:52Z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