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16" r:id="rId2"/>
    <p:sldId id="295" r:id="rId3"/>
    <p:sldId id="309" r:id="rId4"/>
    <p:sldId id="310" r:id="rId5"/>
    <p:sldId id="313" r:id="rId6"/>
    <p:sldId id="323" r:id="rId7"/>
    <p:sldId id="314" r:id="rId8"/>
    <p:sldId id="324" r:id="rId9"/>
    <p:sldId id="315" r:id="rId10"/>
    <p:sldId id="311" r:id="rId11"/>
    <p:sldId id="312" r:id="rId12"/>
    <p:sldId id="325" r:id="rId13"/>
    <p:sldId id="318" r:id="rId14"/>
    <p:sldId id="319" r:id="rId15"/>
    <p:sldId id="320" r:id="rId16"/>
    <p:sldId id="326" r:id="rId17"/>
    <p:sldId id="321" r:id="rId18"/>
    <p:sldId id="327" r:id="rId19"/>
    <p:sldId id="322" r:id="rId20"/>
  </p:sldIdLst>
  <p:sldSz cx="9144000" cy="6858000" type="screen4x3"/>
  <p:notesSz cx="7099300" cy="102346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19191"/>
    <a:srgbClr val="CECECE"/>
    <a:srgbClr val="B3B3B3"/>
    <a:srgbClr val="333333"/>
    <a:srgbClr val="232323"/>
    <a:srgbClr val="474747"/>
    <a:srgbClr val="FFFF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47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396" y="-7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42875" y="509588"/>
            <a:ext cx="6862763" cy="3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342" tIns="46344" rIns="94342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Εισαγωγή στον </a:t>
            </a:r>
            <a:r>
              <a:rPr lang="el-GR" altLang="el-GR" sz="1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Αντικειμενοστρεφή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Προγραμματισμό </a:t>
            </a:r>
            <a:r>
              <a:rPr lang="en-AU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Διάλεξη #14</a:t>
            </a:r>
            <a:endParaRPr lang="en-AU" altLang="el-GR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485754" y="9509794"/>
            <a:ext cx="2229546" cy="247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4342" tIns="46344" rIns="94342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l-GR" altLang="el-GR" sz="1000" dirty="0">
                <a:solidFill>
                  <a:srgbClr val="000000"/>
                </a:solidFill>
                <a:latin typeface="Arial" panose="020B0604020202020204" pitchFamily="34" charset="0"/>
              </a:rPr>
              <a:t>Αντώνιος </a:t>
            </a:r>
            <a:r>
              <a:rPr lang="el-GR" altLang="el-GR" sz="1000" dirty="0" err="1">
                <a:solidFill>
                  <a:srgbClr val="000000"/>
                </a:solidFill>
                <a:latin typeface="Arial" panose="020B0604020202020204" pitchFamily="34" charset="0"/>
              </a:rPr>
              <a:t>Συμβώνης</a:t>
            </a:r>
            <a:r>
              <a:rPr lang="en-AU" altLang="el-GR" sz="1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l-GR" altLang="el-GR" sz="1000" dirty="0">
                <a:solidFill>
                  <a:srgbClr val="000000"/>
                </a:solidFill>
                <a:latin typeface="Arial" panose="020B0604020202020204" pitchFamily="34" charset="0"/>
              </a:rPr>
              <a:t>ΣΕΜΦΕ, </a:t>
            </a:r>
            <a:r>
              <a:rPr lang="el-GR" altLang="el-GR" sz="1000" dirty="0" smtClean="0">
                <a:solidFill>
                  <a:srgbClr val="000000"/>
                </a:solidFill>
                <a:latin typeface="Arial" panose="020B0604020202020204" pitchFamily="34" charset="0"/>
              </a:rPr>
              <a:t>ΕΜΠ</a:t>
            </a:r>
            <a:endParaRPr lang="en-AU" altLang="el-GR" sz="1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4100"/>
            <a:ext cx="5207000" cy="431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2" tIns="46344" rIns="94342" bIns="46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notes styles</a:t>
            </a:r>
          </a:p>
          <a:p>
            <a:pPr lvl="1"/>
            <a:r>
              <a:rPr lang="en-AU" altLang="el-GR" smtClean="0"/>
              <a:t>Second Level</a:t>
            </a:r>
          </a:p>
          <a:p>
            <a:pPr lvl="2"/>
            <a:r>
              <a:rPr lang="en-AU" altLang="el-GR" smtClean="0"/>
              <a:t>Third Level</a:t>
            </a:r>
          </a:p>
          <a:p>
            <a:pPr lvl="3"/>
            <a:r>
              <a:rPr lang="en-AU" altLang="el-GR" smtClean="0"/>
              <a:t>Fourth Level</a:t>
            </a:r>
          </a:p>
          <a:p>
            <a:pPr lvl="4"/>
            <a:r>
              <a:rPr lang="en-AU" altLang="el-GR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5700" y="890588"/>
            <a:ext cx="4789488" cy="3592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AU" altLang="el-GR" b="1">
                <a:solidFill>
                  <a:srgbClr val="000000"/>
                </a:solidFill>
              </a:rPr>
              <a:t>Week 4</a:t>
            </a:r>
            <a:r>
              <a:rPr lang="en-AU" altLang="el-GR">
                <a:solidFill>
                  <a:srgbClr val="000000"/>
                </a:solidFill>
              </a:rPr>
              <a:t>: Exceptions</a:t>
            </a:r>
          </a:p>
          <a:p>
            <a:pPr>
              <a:spcBef>
                <a:spcPct val="0"/>
              </a:spcBef>
            </a:pPr>
            <a:r>
              <a:rPr lang="en-AU" altLang="el-GR">
                <a:solidFill>
                  <a:srgbClr val="000000"/>
                </a:solidFill>
              </a:rPr>
              <a:t>time: 2 x one hour</a:t>
            </a:r>
          </a:p>
          <a:p>
            <a:pPr>
              <a:spcBef>
                <a:spcPct val="0"/>
              </a:spcBef>
            </a:pPr>
            <a:endParaRPr lang="en-AU" altLang="el-GR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AU" altLang="el-GR">
                <a:solidFill>
                  <a:srgbClr val="000000"/>
                </a:solidFill>
              </a:rPr>
              <a:t>this lecture is done with live demo run in parallel</a:t>
            </a:r>
          </a:p>
          <a:p>
            <a:pPr>
              <a:spcBef>
                <a:spcPct val="0"/>
              </a:spcBef>
            </a:pPr>
            <a:endParaRPr lang="en-AU" altLang="el-GR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AU" altLang="el-GR">
                <a:solidFill>
                  <a:srgbClr val="000000"/>
                </a:solidFill>
              </a:rPr>
              <a:t>topics:</a:t>
            </a:r>
          </a:p>
          <a:p>
            <a:pPr>
              <a:spcBef>
                <a:spcPct val="0"/>
              </a:spcBef>
            </a:pPr>
            <a:r>
              <a:rPr lang="en-AU" altLang="el-GR">
                <a:solidFill>
                  <a:srgbClr val="000000"/>
                </a:solidFill>
              </a:rPr>
              <a:t>• </a:t>
            </a:r>
          </a:p>
          <a:p>
            <a:pPr>
              <a:spcBef>
                <a:spcPct val="0"/>
              </a:spcBef>
            </a:pPr>
            <a:endParaRPr lang="en-AU" altLang="el-GR">
              <a:solidFill>
                <a:srgbClr val="000000"/>
              </a:solidFill>
            </a:endParaRPr>
          </a:p>
          <a:p>
            <a:endParaRPr lang="en-AU" alt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891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1922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1650"/>
            <a:ext cx="1943100" cy="5594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1650"/>
            <a:ext cx="5676900" cy="55943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0310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1582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498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50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4483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2022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247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393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5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80000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80000"/>
                <a:invGamma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34950" y="234950"/>
            <a:ext cx="8674100" cy="62357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1650"/>
            <a:ext cx="77724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title style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57200" y="1143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/>
              </a:gs>
              <a:gs pos="100000">
                <a:srgbClr val="474747">
                  <a:gamma/>
                  <a:tint val="3019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sample</a:t>
            </a: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2559599" y="6453188"/>
            <a:ext cx="6476451" cy="27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kumimoji="0" lang="el-GR" altLang="el-G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" panose="02020603060405020304" pitchFamily="18" charset="0"/>
                <a:ea typeface="+mn-ea"/>
                <a:cs typeface="+mn-cs"/>
              </a:rPr>
              <a:t>Εισαγωγή στον </a:t>
            </a:r>
            <a:r>
              <a:rPr kumimoji="0" lang="el-GR" altLang="el-G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" panose="02020603060405020304" pitchFamily="18" charset="0"/>
                <a:ea typeface="+mn-ea"/>
                <a:cs typeface="+mn-cs"/>
              </a:rPr>
              <a:t>Αντικειμενοστρεφή</a:t>
            </a:r>
            <a:r>
              <a:rPr kumimoji="0" lang="el-GR" altLang="el-G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" panose="02020603060405020304" pitchFamily="18" charset="0"/>
                <a:ea typeface="+mn-ea"/>
                <a:cs typeface="+mn-cs"/>
              </a:rPr>
              <a:t> Προγραμματισμό</a:t>
            </a:r>
            <a:r>
              <a:rPr kumimoji="0" lang="en-AU" altLang="el-G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" panose="02020603060405020304" pitchFamily="18" charset="0"/>
                <a:ea typeface="+mn-ea"/>
                <a:cs typeface="+mn-cs"/>
              </a:rPr>
              <a:t>, </a:t>
            </a:r>
            <a:r>
              <a:rPr kumimoji="0" lang="el-GR" altLang="el-G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" panose="02020603060405020304" pitchFamily="18" charset="0"/>
                <a:ea typeface="+mn-ea"/>
                <a:cs typeface="+mn-cs"/>
              </a:rPr>
              <a:t>Αντώνιος </a:t>
            </a:r>
            <a:r>
              <a:rPr kumimoji="0" lang="el-GR" altLang="el-G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" panose="02020603060405020304" pitchFamily="18" charset="0"/>
                <a:ea typeface="+mn-ea"/>
                <a:cs typeface="+mn-cs"/>
              </a:rPr>
              <a:t>Συμβώνης</a:t>
            </a:r>
            <a:r>
              <a:rPr kumimoji="0" lang="en-AU" altLang="el-G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" panose="02020603060405020304" pitchFamily="18" charset="0"/>
                <a:ea typeface="+mn-ea"/>
                <a:cs typeface="+mn-cs"/>
              </a:rPr>
              <a:t>, </a:t>
            </a:r>
            <a:r>
              <a:rPr kumimoji="0" lang="el-GR" altLang="el-G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" panose="02020603060405020304" pitchFamily="18" charset="0"/>
                <a:ea typeface="+mn-ea"/>
                <a:cs typeface="+mn-cs"/>
              </a:rPr>
              <a:t>ΣΕΜΦΕ, ΕΜΠ</a:t>
            </a:r>
            <a:r>
              <a:rPr kumimoji="0" lang="el-GR" altLang="el-GR" sz="1200" b="0" i="0" u="none" strike="noStrike" kern="120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" panose="02020603060405020304" pitchFamily="18" charset="0"/>
                <a:ea typeface="+mn-ea"/>
                <a:cs typeface="+mn-cs"/>
              </a:rPr>
              <a:t>,</a:t>
            </a:r>
            <a:r>
              <a:rPr kumimoji="0" lang="en-AU" altLang="el-GR" sz="1200" b="0" i="0" u="none" strike="noStrike" kern="120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" panose="02020603060405020304" pitchFamily="18" charset="0"/>
                <a:ea typeface="+mn-ea"/>
                <a:cs typeface="+mn-cs"/>
              </a:rPr>
              <a:t> </a:t>
            </a:r>
            <a:r>
              <a:rPr kumimoji="0" lang="en-AU" altLang="el-GR" sz="1200" b="0" i="0" u="none" strike="noStrike" kern="1200" cap="none" spc="0" normalizeH="0" baseline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" panose="02020603060405020304" pitchFamily="18" charset="0"/>
                <a:ea typeface="+mn-ea"/>
                <a:cs typeface="+mn-cs"/>
              </a:rPr>
              <a:t>Slide </a:t>
            </a:r>
            <a:fld id="{68808D8C-AB8A-4CE5-8C54-2458E9E2CD8B}" type="slidenum">
              <a:rPr kumimoji="0" lang="en-AU" altLang="el-GR" sz="1200" b="0" i="0" u="none" strike="noStrike" kern="1200" cap="none" spc="0" normalizeH="0" baseline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" panose="02020603060405020304" pitchFamily="18" charset="0"/>
                <a:ea typeface="+mn-ea"/>
                <a:cs typeface="+mn-cs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kumimoji="0" lang="en-AU" altLang="el-GR" sz="12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imes" panose="0202060306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>
                <a:solidFill>
                  <a:srgbClr val="FFFFFF"/>
                </a:solidFill>
              </a:rPr>
              <a:t>Week 4: Exceptions</a:t>
            </a:r>
          </a:p>
        </p:txBody>
      </p:sp>
      <p:sp>
        <p:nvSpPr>
          <p:cNvPr id="269315" name="Rectangle 3"/>
          <p:cNvSpPr>
            <a:spLocks noChangeArrowheads="1"/>
          </p:cNvSpPr>
          <p:nvPr/>
        </p:nvSpPr>
        <p:spPr bwMode="auto">
          <a:xfrm>
            <a:off x="1219200" y="1905000"/>
            <a:ext cx="6705600" cy="304800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676767">
                  <a:gamma/>
                  <a:tint val="0"/>
                  <a:invGamma/>
                </a:srgbClr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altLang="el-GR" sz="3600" dirty="0" smtClean="0">
                <a:latin typeface="Arial" panose="020B0604020202020204" pitchFamily="34" charset="0"/>
              </a:rPr>
              <a:t>Διάλεξη #14</a:t>
            </a:r>
            <a:r>
              <a:rPr lang="en-AU" altLang="el-GR" sz="3600" dirty="0" smtClean="0">
                <a:latin typeface="Arial" panose="020B0604020202020204" pitchFamily="34" charset="0"/>
              </a:rPr>
              <a:t>:</a:t>
            </a:r>
            <a:endParaRPr lang="en-AU" altLang="el-GR" sz="3600" dirty="0">
              <a:latin typeface="Arial" panose="020B0604020202020204" pitchFamily="34" charset="0"/>
            </a:endParaRPr>
          </a:p>
          <a:p>
            <a:pPr algn="ctr"/>
            <a:r>
              <a:rPr lang="el-GR" altLang="el-GR" sz="3600" dirty="0">
                <a:latin typeface="Arial" panose="020B0604020202020204" pitchFamily="34" charset="0"/>
              </a:rPr>
              <a:t>Εξαιρέσεις </a:t>
            </a:r>
            <a:r>
              <a:rPr lang="el-GR" altLang="el-GR" sz="3200" dirty="0">
                <a:solidFill>
                  <a:srgbClr val="FF33CC"/>
                </a:solidFill>
                <a:latin typeface="Arial" panose="020B0604020202020204" pitchFamily="34" charset="0"/>
              </a:rPr>
              <a:t>[</a:t>
            </a:r>
            <a:r>
              <a:rPr lang="en-AU" altLang="el-GR" sz="3200" dirty="0">
                <a:solidFill>
                  <a:srgbClr val="FF33CC"/>
                </a:solidFill>
                <a:latin typeface="Arial" panose="020B0604020202020204" pitchFamily="34" charset="0"/>
              </a:rPr>
              <a:t>Exceptions</a:t>
            </a:r>
            <a:r>
              <a:rPr lang="el-GR" altLang="el-GR" sz="3200" dirty="0">
                <a:solidFill>
                  <a:srgbClr val="FF33CC"/>
                </a:solidFill>
                <a:latin typeface="Arial" panose="020B0604020202020204" pitchFamily="34" charset="0"/>
              </a:rPr>
              <a:t>]</a:t>
            </a:r>
            <a:endParaRPr lang="en-AU" altLang="el-GR" sz="3200" dirty="0">
              <a:solidFill>
                <a:srgbClr val="FF33CC"/>
              </a:solidFill>
              <a:latin typeface="Arial" panose="020B0604020202020204" pitchFamily="34" charset="0"/>
            </a:endParaRPr>
          </a:p>
        </p:txBody>
      </p:sp>
      <p:sp>
        <p:nvSpPr>
          <p:cNvPr id="269316" name="Rectangle 4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>
                  <a:gamma/>
                  <a:tint val="30196"/>
                  <a:invGamma/>
                </a:srgbClr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Παροχή περισσοτέρων πληροφοριών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1524000"/>
          </a:xfrm>
        </p:spPr>
        <p:txBody>
          <a:bodyPr/>
          <a:lstStyle/>
          <a:p>
            <a:r>
              <a:rPr lang="el-GR" altLang="el-GR" sz="2400"/>
              <a:t>Συνήθως, θέλουμε να δώσουμε περισσότερες πληροφορίες σχετικά με το λάθος που προέκυψε</a:t>
            </a:r>
            <a:endParaRPr lang="en-AU" altLang="el-GR" sz="2400"/>
          </a:p>
        </p:txBody>
      </p:sp>
      <p:sp>
        <p:nvSpPr>
          <p:cNvPr id="264196" name="Text Box 4"/>
          <p:cNvSpPr txBox="1">
            <a:spLocks noChangeArrowheads="1"/>
          </p:cNvSpPr>
          <p:nvPr/>
        </p:nvSpPr>
        <p:spPr bwMode="auto">
          <a:xfrm>
            <a:off x="533400" y="3505200"/>
            <a:ext cx="8153400" cy="25177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public void remove(int elementNumber)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throws Exception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if(elementNumber &lt; 0 || elementNumber &gt; count)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	</a:t>
            </a:r>
            <a:r>
              <a:rPr lang="en-AU" altLang="el-GR" sz="1800" b="1">
                <a:latin typeface="Courier New" panose="02070309020205020404" pitchFamily="49" charset="0"/>
              </a:rPr>
              <a:t>throw new Exception("element number out of range</a:t>
            </a:r>
            <a:r>
              <a:rPr lang="en-AU" altLang="el-GR" sz="1600" b="1">
                <a:latin typeface="Courier New" panose="02070309020205020404" pitchFamily="49" charset="0"/>
              </a:rPr>
              <a:t>");</a:t>
            </a:r>
            <a:endParaRPr lang="en-AU" altLang="el-GR" sz="180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...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z="3200">
                <a:solidFill>
                  <a:schemeClr val="tx2"/>
                </a:solidFill>
              </a:rPr>
              <a:t>Η δημιουργία των «δικών μας» εξαιρέσεων</a:t>
            </a:r>
            <a:endParaRPr lang="en-AU" altLang="el-GR" sz="3200">
              <a:solidFill>
                <a:schemeClr val="tx2"/>
              </a:solidFill>
            </a:endParaRPr>
          </a:p>
        </p:txBody>
      </p:sp>
      <p:sp>
        <p:nvSpPr>
          <p:cNvPr id="265220" name="Text Box 4"/>
          <p:cNvSpPr txBox="1">
            <a:spLocks noChangeArrowheads="1"/>
          </p:cNvSpPr>
          <p:nvPr/>
        </p:nvSpPr>
        <p:spPr bwMode="auto">
          <a:xfrm>
            <a:off x="533400" y="3276600"/>
            <a:ext cx="8077200" cy="30670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AU" altLang="el-GR" sz="1800" b="1">
                <a:latin typeface="Courier New" panose="02070309020205020404" pitchFamily="49" charset="0"/>
              </a:rPr>
              <a:t>class NumberOutOfRangeException extends Exception</a:t>
            </a:r>
          </a:p>
          <a:p>
            <a:pPr>
              <a:lnSpc>
                <a:spcPct val="80000"/>
              </a:lnSpc>
            </a:pPr>
            <a:r>
              <a:rPr lang="en-AU" altLang="el-GR" sz="18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AU" altLang="el-GR" sz="1800" b="1">
                <a:latin typeface="Courier New" panose="02070309020205020404" pitchFamily="49" charset="0"/>
              </a:rPr>
              <a:t>   /**</a:t>
            </a:r>
          </a:p>
          <a:p>
            <a:pPr>
              <a:lnSpc>
                <a:spcPct val="80000"/>
              </a:lnSpc>
            </a:pPr>
            <a:r>
              <a:rPr lang="en-AU" altLang="el-GR" sz="1800" b="1">
                <a:latin typeface="Courier New" panose="02070309020205020404" pitchFamily="49" charset="0"/>
              </a:rPr>
              <a:t>    * Create a new exception with the illegal number</a:t>
            </a:r>
          </a:p>
          <a:p>
            <a:pPr>
              <a:lnSpc>
                <a:spcPct val="80000"/>
              </a:lnSpc>
            </a:pPr>
            <a:r>
              <a:rPr lang="en-AU" altLang="el-GR" sz="1800" b="1">
                <a:latin typeface="Courier New" panose="02070309020205020404" pitchFamily="49" charset="0"/>
              </a:rPr>
              <a:t>    * as an argument.</a:t>
            </a:r>
          </a:p>
          <a:p>
            <a:pPr>
              <a:lnSpc>
                <a:spcPct val="80000"/>
              </a:lnSpc>
            </a:pPr>
            <a:r>
              <a:rPr lang="en-AU" altLang="el-GR" sz="1800" b="1">
                <a:latin typeface="Courier New" panose="02070309020205020404" pitchFamily="49" charset="0"/>
              </a:rPr>
              <a:t>    */</a:t>
            </a:r>
          </a:p>
          <a:p>
            <a:pPr>
              <a:lnSpc>
                <a:spcPct val="80000"/>
              </a:lnSpc>
            </a:pPr>
            <a:r>
              <a:rPr lang="en-AU" altLang="el-GR" sz="1800" b="1">
                <a:latin typeface="Courier New" panose="02070309020205020404" pitchFamily="49" charset="0"/>
              </a:rPr>
              <a:t>   NumberOutOfRangeException(int number)</a:t>
            </a:r>
          </a:p>
          <a:p>
            <a:pPr>
              <a:lnSpc>
                <a:spcPct val="80000"/>
              </a:lnSpc>
            </a:pPr>
            <a:r>
              <a:rPr lang="en-AU" altLang="el-GR" sz="1800" b="1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</a:pPr>
            <a:r>
              <a:rPr lang="en-AU" altLang="el-GR" sz="1800" b="1">
                <a:latin typeface="Courier New" panose="02070309020205020404" pitchFamily="49" charset="0"/>
              </a:rPr>
              <a:t>      super("The number " + number + " is out of range");</a:t>
            </a:r>
          </a:p>
          <a:p>
            <a:pPr>
              <a:lnSpc>
                <a:spcPct val="80000"/>
              </a:lnSpc>
            </a:pPr>
            <a:r>
              <a:rPr lang="en-AU" altLang="el-GR" sz="1800" b="1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</a:pPr>
            <a:r>
              <a:rPr lang="en-AU" altLang="el-GR" sz="1800" b="1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65221" name="AutoShape 5"/>
          <p:cNvSpPr>
            <a:spLocks noChangeArrowheads="1"/>
          </p:cNvSpPr>
          <p:nvPr/>
        </p:nvSpPr>
        <p:spPr bwMode="auto">
          <a:xfrm>
            <a:off x="3278188" y="1524000"/>
            <a:ext cx="5559425" cy="1397000"/>
          </a:xfrm>
          <a:prstGeom prst="wedgeEllipseCallout">
            <a:avLst>
              <a:gd name="adj1" fmla="val -65097"/>
              <a:gd name="adj2" fmla="val -46023"/>
            </a:avLst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 anchor="ctr">
            <a:spAutoFit/>
          </a:bodyPr>
          <a:lstStyle/>
          <a:p>
            <a:pPr algn="ctr"/>
            <a:r>
              <a:rPr lang="el-GR" altLang="el-GR" sz="2000">
                <a:latin typeface="Times" panose="02020603050405020304" pitchFamily="18" charset="0"/>
              </a:rPr>
              <a:t>Οι «δικές μας» εξαιρέσεις </a:t>
            </a:r>
            <a:r>
              <a:rPr lang="el-GR" altLang="el-GR" sz="2000">
                <a:solidFill>
                  <a:srgbClr val="FF33CC"/>
                </a:solidFill>
                <a:latin typeface="Times" panose="02020603050405020304" pitchFamily="18" charset="0"/>
              </a:rPr>
              <a:t>[</a:t>
            </a:r>
            <a:r>
              <a:rPr lang="en-AU" altLang="el-GR" sz="2000">
                <a:solidFill>
                  <a:srgbClr val="FF33CC"/>
                </a:solidFill>
                <a:latin typeface="Times" panose="02020603050405020304" pitchFamily="18" charset="0"/>
              </a:rPr>
              <a:t>custom</a:t>
            </a:r>
            <a:r>
              <a:rPr lang="el-GR" altLang="el-GR" sz="2000">
                <a:solidFill>
                  <a:srgbClr val="FF33CC"/>
                </a:solidFill>
                <a:latin typeface="Times" panose="02020603050405020304" pitchFamily="18" charset="0"/>
              </a:rPr>
              <a:t> </a:t>
            </a:r>
            <a:r>
              <a:rPr lang="en-AU" altLang="el-GR" sz="2000">
                <a:solidFill>
                  <a:srgbClr val="FF33CC"/>
                </a:solidFill>
                <a:latin typeface="Times" panose="02020603050405020304" pitchFamily="18" charset="0"/>
              </a:rPr>
              <a:t>exceptions</a:t>
            </a:r>
            <a:r>
              <a:rPr lang="el-GR" altLang="el-GR" sz="2000">
                <a:solidFill>
                  <a:srgbClr val="FF33CC"/>
                </a:solidFill>
                <a:latin typeface="Times" panose="02020603050405020304" pitchFamily="18" charset="0"/>
              </a:rPr>
              <a:t>]</a:t>
            </a:r>
            <a:r>
              <a:rPr lang="el-GR" altLang="el-GR" sz="2000">
                <a:solidFill>
                  <a:srgbClr val="FF0066"/>
                </a:solidFill>
                <a:latin typeface="Times" panose="02020603050405020304" pitchFamily="18" charset="0"/>
              </a:rPr>
              <a:t> </a:t>
            </a:r>
            <a:r>
              <a:rPr lang="el-GR" altLang="el-GR" sz="2000">
                <a:latin typeface="Times" panose="02020603050405020304" pitchFamily="18" charset="0"/>
              </a:rPr>
              <a:t>δηλώνονται ως υποκλάσεις της κλάση</a:t>
            </a:r>
            <a:r>
              <a:rPr lang="en-AU" altLang="el-GR" sz="2000">
                <a:latin typeface="Times" panose="02020603050405020304" pitchFamily="18" charset="0"/>
              </a:rPr>
              <a:t> </a:t>
            </a:r>
            <a:r>
              <a:rPr lang="en-AU" altLang="el-GR" sz="2000" b="1">
                <a:latin typeface="Courier New" panose="02070309020205020404" pitchFamily="49" charset="0"/>
              </a:rPr>
              <a:t>Exception</a:t>
            </a:r>
          </a:p>
        </p:txBody>
      </p:sp>
      <p:graphicFrame>
        <p:nvGraphicFramePr>
          <p:cNvPr id="265223" name="Object 7"/>
          <p:cNvGraphicFramePr>
            <a:graphicFrameLocks noChangeAspect="1"/>
          </p:cNvGraphicFramePr>
          <p:nvPr/>
        </p:nvGraphicFramePr>
        <p:xfrm>
          <a:off x="1600200" y="1143000"/>
          <a:ext cx="1462088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180" r:id="rId4" imgW="2717800" imgH="4038600" progId="MS_ClipArt_Gallery">
                  <p:embed/>
                </p:oleObj>
              </mc:Choice>
              <mc:Fallback>
                <p:oleObj r:id="rId4" imgW="2717800" imgH="4038600" progId="MS_ClipArt_Gallery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143000"/>
                        <a:ext cx="1462088" cy="217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501650"/>
            <a:ext cx="7924800" cy="565150"/>
          </a:xfrm>
        </p:spPr>
        <p:txBody>
          <a:bodyPr/>
          <a:lstStyle/>
          <a:p>
            <a:r>
              <a:rPr lang="el-GR" altLang="el-GR" sz="3200">
                <a:solidFill>
                  <a:schemeClr val="tx2"/>
                </a:solidFill>
              </a:rPr>
              <a:t>Η δημιουργία των «δικών μας» εξαιρέσεων</a:t>
            </a:r>
            <a:endParaRPr lang="en-AU" altLang="el-GR" sz="3200">
              <a:solidFill>
                <a:schemeClr val="tx2"/>
              </a:solidFill>
            </a:endParaRPr>
          </a:p>
        </p:txBody>
      </p:sp>
      <p:sp>
        <p:nvSpPr>
          <p:cNvPr id="281603" name="Text Box 1027"/>
          <p:cNvSpPr txBox="1">
            <a:spLocks noChangeArrowheads="1"/>
          </p:cNvSpPr>
          <p:nvPr/>
        </p:nvSpPr>
        <p:spPr bwMode="auto">
          <a:xfrm>
            <a:off x="609600" y="1600200"/>
            <a:ext cx="8153400" cy="25177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public void remove(int elementNumber)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throws Exception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if(elementNumber &lt; 0 || elementNumber &gt; count)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	</a:t>
            </a:r>
            <a:r>
              <a:rPr lang="en-AU" altLang="el-GR" sz="1800" b="1">
                <a:latin typeface="Courier New" panose="02070309020205020404" pitchFamily="49" charset="0"/>
              </a:rPr>
              <a:t>throw new NumberOutOfRangeException(elementNumber);</a:t>
            </a:r>
            <a:endParaRPr lang="en-AU" altLang="el-GR" sz="180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...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81604" name="Text Box 1028"/>
          <p:cNvSpPr txBox="1">
            <a:spLocks noChangeArrowheads="1"/>
          </p:cNvSpPr>
          <p:nvPr/>
        </p:nvSpPr>
        <p:spPr bwMode="auto">
          <a:xfrm>
            <a:off x="762000" y="4343400"/>
            <a:ext cx="794385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/>
              <a:t>Οι «δικές μας» εξαιρέσεις μπορεί</a:t>
            </a:r>
            <a:endParaRPr lang="en-AU" altLang="el-GR"/>
          </a:p>
          <a:p>
            <a:r>
              <a:rPr lang="en-AU" altLang="el-GR"/>
              <a:t>  • </a:t>
            </a:r>
            <a:r>
              <a:rPr lang="el-GR" altLang="el-GR"/>
              <a:t>να αποθηκεύουν επιπρόσθετες πληροφορίες</a:t>
            </a:r>
            <a:endParaRPr lang="en-AU" altLang="el-GR"/>
          </a:p>
          <a:p>
            <a:r>
              <a:rPr lang="en-AU" altLang="el-GR"/>
              <a:t>  • </a:t>
            </a:r>
            <a:r>
              <a:rPr lang="el-GR" altLang="el-GR"/>
              <a:t>να χρησιμοποιηθούν στον χειρισμό άλλων εξαιρέσεων </a:t>
            </a:r>
          </a:p>
          <a:p>
            <a:r>
              <a:rPr lang="el-GR" altLang="el-GR"/>
              <a:t>   </a:t>
            </a:r>
            <a:r>
              <a:rPr lang="en-AU" altLang="el-GR"/>
              <a:t>(</a:t>
            </a:r>
            <a:r>
              <a:rPr lang="el-GR" altLang="el-GR"/>
              <a:t>λεπτομέρειες αργότερα…</a:t>
            </a:r>
            <a:r>
              <a:rPr lang="en-AU" altLang="el-GR"/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Το πρόβλημα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74435" name="Text Box 3"/>
          <p:cNvSpPr txBox="1">
            <a:spLocks noChangeArrowheads="1"/>
          </p:cNvSpPr>
          <p:nvPr/>
        </p:nvSpPr>
        <p:spPr bwMode="auto">
          <a:xfrm>
            <a:off x="1143000" y="2362200"/>
            <a:ext cx="7239000" cy="200025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Τις περισσότερες φορές δεν θέλουμε μόνο να αναφέρουμε τα προβλήματα. Επιθυμούμε να τα αποκαταστήσουμε! 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Το πρόγραμμα, ως οντότητα, δεν πρέπει να σταματήσει τη λειτουργία του.</a:t>
            </a:r>
            <a:endParaRPr lang="en-AU" altLang="el-GR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229600" cy="565150"/>
          </a:xfrm>
        </p:spPr>
        <p:txBody>
          <a:bodyPr/>
          <a:lstStyle/>
          <a:p>
            <a:r>
              <a:rPr lang="el-GR" altLang="el-GR" sz="3200">
                <a:solidFill>
                  <a:schemeClr val="tx2"/>
                </a:solidFill>
              </a:rPr>
              <a:t>Η «σύλληψη» των εξαιρέσεων </a:t>
            </a:r>
            <a:r>
              <a:rPr lang="el-GR" altLang="el-GR" sz="2000">
                <a:solidFill>
                  <a:srgbClr val="FF33CC"/>
                </a:solidFill>
              </a:rPr>
              <a:t>[</a:t>
            </a:r>
            <a:r>
              <a:rPr lang="en-AU" altLang="el-GR" sz="2000">
                <a:solidFill>
                  <a:srgbClr val="FF33CC"/>
                </a:solidFill>
              </a:rPr>
              <a:t>Catching exceptions</a:t>
            </a:r>
            <a:r>
              <a:rPr lang="el-GR" altLang="el-GR" sz="2000">
                <a:solidFill>
                  <a:srgbClr val="FF33CC"/>
                </a:solidFill>
              </a:rPr>
              <a:t>]</a:t>
            </a:r>
            <a:endParaRPr lang="en-AU" altLang="el-GR" sz="2000">
              <a:solidFill>
                <a:srgbClr val="FF33CC"/>
              </a:solidFill>
            </a:endParaRPr>
          </a:p>
        </p:txBody>
      </p:sp>
      <p:sp>
        <p:nvSpPr>
          <p:cNvPr id="275459" name="Rectangle 3"/>
          <p:cNvSpPr>
            <a:spLocks noChangeArrowheads="1"/>
          </p:cNvSpPr>
          <p:nvPr/>
        </p:nvSpPr>
        <p:spPr bwMode="auto">
          <a:xfrm>
            <a:off x="685800" y="14478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buClr>
                <a:schemeClr val="tx2"/>
              </a:buClr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l-GR" altLang="el-GR" sz="2400"/>
              <a:t>Οι εξαιρέσεις μπορεί να συλληφθούν.</a:t>
            </a:r>
            <a:endParaRPr lang="en-AU" altLang="el-GR" sz="2400"/>
          </a:p>
        </p:txBody>
      </p:sp>
      <p:sp>
        <p:nvSpPr>
          <p:cNvPr id="275461" name="Text Box 5"/>
          <p:cNvSpPr txBox="1">
            <a:spLocks noChangeArrowheads="1"/>
          </p:cNvSpPr>
          <p:nvPr/>
        </p:nvSpPr>
        <p:spPr bwMode="auto">
          <a:xfrm>
            <a:off x="762000" y="2667000"/>
            <a:ext cx="3227388" cy="17811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/>
              <a:t>method1:</a:t>
            </a:r>
          </a:p>
          <a:p>
            <a:r>
              <a:rPr lang="en-AU" altLang="el-GR"/>
              <a:t>	call method2</a:t>
            </a:r>
          </a:p>
          <a:p>
            <a:r>
              <a:rPr lang="en-AU" altLang="el-GR"/>
              <a:t>	catch exception</a:t>
            </a:r>
          </a:p>
          <a:p>
            <a:r>
              <a:rPr lang="en-AU" altLang="el-GR"/>
              <a:t>	handle it</a:t>
            </a:r>
          </a:p>
        </p:txBody>
      </p:sp>
      <p:sp>
        <p:nvSpPr>
          <p:cNvPr id="275462" name="Text Box 6"/>
          <p:cNvSpPr txBox="1">
            <a:spLocks noChangeArrowheads="1"/>
          </p:cNvSpPr>
          <p:nvPr/>
        </p:nvSpPr>
        <p:spPr bwMode="auto">
          <a:xfrm>
            <a:off x="5105400" y="3886200"/>
            <a:ext cx="3397250" cy="13430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/>
              <a:t>method2:</a:t>
            </a:r>
          </a:p>
          <a:p>
            <a:r>
              <a:rPr lang="en-AU" altLang="el-GR"/>
              <a:t>	detects error</a:t>
            </a:r>
          </a:p>
          <a:p>
            <a:r>
              <a:rPr lang="en-AU" altLang="el-GR"/>
              <a:t>	throws exception</a:t>
            </a:r>
          </a:p>
        </p:txBody>
      </p:sp>
      <p:sp>
        <p:nvSpPr>
          <p:cNvPr id="275463" name="AutoShape 7"/>
          <p:cNvSpPr>
            <a:spLocks noChangeArrowheads="1"/>
          </p:cNvSpPr>
          <p:nvPr/>
        </p:nvSpPr>
        <p:spPr bwMode="auto">
          <a:xfrm rot="1524977">
            <a:off x="3733800" y="4267200"/>
            <a:ext cx="2254250" cy="458788"/>
          </a:xfrm>
          <a:prstGeom prst="leftArrow">
            <a:avLst>
              <a:gd name="adj1" fmla="val 45241"/>
              <a:gd name="adj2" fmla="val 189829"/>
            </a:avLst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75464" name="AutoShape 8"/>
          <p:cNvSpPr>
            <a:spLocks noChangeArrowheads="1"/>
          </p:cNvSpPr>
          <p:nvPr/>
        </p:nvSpPr>
        <p:spPr bwMode="auto">
          <a:xfrm rot="-9649832">
            <a:off x="3962400" y="3352800"/>
            <a:ext cx="1187450" cy="609600"/>
          </a:xfrm>
          <a:prstGeom prst="leftArrow">
            <a:avLst>
              <a:gd name="adj1" fmla="val 45241"/>
              <a:gd name="adj2" fmla="val 75256"/>
            </a:avLst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3600">
                <a:solidFill>
                  <a:schemeClr val="tx2"/>
                </a:solidFill>
              </a:rPr>
              <a:t>“</a:t>
            </a:r>
            <a:r>
              <a:rPr lang="en-AU" altLang="el-GR" sz="3600" b="1">
                <a:solidFill>
                  <a:schemeClr val="tx2"/>
                </a:solidFill>
                <a:latin typeface="Courier New" panose="02070309020205020404" pitchFamily="49" charset="0"/>
              </a:rPr>
              <a:t>try</a:t>
            </a:r>
            <a:r>
              <a:rPr lang="en-AU" altLang="el-GR" sz="3600">
                <a:solidFill>
                  <a:schemeClr val="tx2"/>
                </a:solidFill>
              </a:rPr>
              <a:t>” </a:t>
            </a:r>
            <a:r>
              <a:rPr lang="el-GR" altLang="el-GR" sz="3600">
                <a:solidFill>
                  <a:schemeClr val="tx2"/>
                </a:solidFill>
              </a:rPr>
              <a:t>και</a:t>
            </a:r>
            <a:r>
              <a:rPr lang="en-AU" altLang="el-GR" sz="3600">
                <a:solidFill>
                  <a:schemeClr val="tx2"/>
                </a:solidFill>
              </a:rPr>
              <a:t> “</a:t>
            </a:r>
            <a:r>
              <a:rPr lang="en-AU" altLang="el-GR" sz="3600" b="1">
                <a:solidFill>
                  <a:schemeClr val="tx2"/>
                </a:solidFill>
                <a:latin typeface="Courier New" panose="02070309020205020404" pitchFamily="49" charset="0"/>
              </a:rPr>
              <a:t>catch</a:t>
            </a:r>
            <a:r>
              <a:rPr lang="en-AU" altLang="el-GR" sz="3600">
                <a:solidFill>
                  <a:schemeClr val="tx2"/>
                </a:solidFill>
              </a:rPr>
              <a:t>”</a:t>
            </a:r>
          </a:p>
        </p:txBody>
      </p:sp>
      <p:sp>
        <p:nvSpPr>
          <p:cNvPr id="276483" name="Text Box 3"/>
          <p:cNvSpPr txBox="1">
            <a:spLocks noChangeArrowheads="1"/>
          </p:cNvSpPr>
          <p:nvPr/>
        </p:nvSpPr>
        <p:spPr bwMode="auto">
          <a:xfrm>
            <a:off x="533400" y="1981200"/>
            <a:ext cx="8001000" cy="33940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...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int itemNumber = getInputFromUser();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try</a:t>
            </a:r>
            <a:r>
              <a:rPr lang="en-AU" altLang="el-GR" sz="200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{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database.remove(itemNumber);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}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catch</a:t>
            </a:r>
            <a:r>
              <a:rPr lang="en-AU" altLang="el-GR" sz="2000">
                <a:latin typeface="Courier New" panose="02070309020205020404" pitchFamily="49" charset="0"/>
              </a:rPr>
              <a:t> (Exception exc)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{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System.out.println("an error occurred: " + exc);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}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...</a:t>
            </a:r>
          </a:p>
        </p:txBody>
      </p:sp>
      <p:graphicFrame>
        <p:nvGraphicFramePr>
          <p:cNvPr id="276484" name="Object 4"/>
          <p:cNvGraphicFramePr>
            <a:graphicFrameLocks noChangeAspect="1"/>
          </p:cNvGraphicFramePr>
          <p:nvPr/>
        </p:nvGraphicFramePr>
        <p:xfrm>
          <a:off x="6781800" y="990600"/>
          <a:ext cx="12954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04" r:id="rId4" imgW="2273300" imgH="3949700" progId="MS_ClipArt_Gallery">
                  <p:embed/>
                </p:oleObj>
              </mc:Choice>
              <mc:Fallback>
                <p:oleObj r:id="rId4" imgW="2273300" imgH="3949700" progId="MS_ClipArt_Gallery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990600"/>
                        <a:ext cx="12954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z="3200">
                <a:solidFill>
                  <a:schemeClr val="tx2"/>
                </a:solidFill>
              </a:rPr>
              <a:t>Χειρισμός διαφόρων τύπων εξαιρέσεων</a:t>
            </a:r>
            <a:endParaRPr lang="en-AU" altLang="el-GR" sz="3200">
              <a:solidFill>
                <a:schemeClr val="tx2"/>
              </a:solidFill>
            </a:endParaRPr>
          </a:p>
        </p:txBody>
      </p:sp>
      <p:sp>
        <p:nvSpPr>
          <p:cNvPr id="282627" name="Text Box 3"/>
          <p:cNvSpPr txBox="1">
            <a:spLocks noChangeArrowheads="1"/>
          </p:cNvSpPr>
          <p:nvPr/>
        </p:nvSpPr>
        <p:spPr bwMode="auto">
          <a:xfrm>
            <a:off x="533400" y="1981200"/>
            <a:ext cx="8001000" cy="33940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...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int itemNumber = getInputFromUser();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try</a:t>
            </a:r>
            <a:r>
              <a:rPr lang="en-AU" altLang="el-GR" sz="200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{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database.remove(itemNumber);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}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catch</a:t>
            </a:r>
            <a:r>
              <a:rPr lang="en-AU" altLang="el-GR" sz="2000">
                <a:latin typeface="Courier New" panose="02070309020205020404" pitchFamily="49" charset="0"/>
              </a:rPr>
              <a:t> (</a:t>
            </a:r>
            <a:r>
              <a:rPr lang="en-AU" altLang="el-GR" sz="1800" b="1">
                <a:latin typeface="Courier New" panose="02070309020205020404" pitchFamily="49" charset="0"/>
              </a:rPr>
              <a:t>NumberOutOfRangeException</a:t>
            </a:r>
            <a:r>
              <a:rPr lang="en-AU" altLang="el-GR" sz="2000">
                <a:latin typeface="Courier New" panose="02070309020205020404" pitchFamily="49" charset="0"/>
              </a:rPr>
              <a:t> exc)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{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System.out.println("an error occurred: " + exc);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}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...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3600">
                <a:solidFill>
                  <a:schemeClr val="tx2"/>
                </a:solidFill>
              </a:rPr>
              <a:t>“</a:t>
            </a:r>
            <a:r>
              <a:rPr lang="en-AU" altLang="el-GR" sz="3600" b="1">
                <a:solidFill>
                  <a:schemeClr val="tx2"/>
                </a:solidFill>
                <a:latin typeface="Courier New" panose="02070309020205020404" pitchFamily="49" charset="0"/>
              </a:rPr>
              <a:t>try</a:t>
            </a:r>
            <a:r>
              <a:rPr lang="en-AU" altLang="el-GR" sz="3600">
                <a:solidFill>
                  <a:schemeClr val="tx2"/>
                </a:solidFill>
              </a:rPr>
              <a:t>” </a:t>
            </a:r>
            <a:r>
              <a:rPr lang="el-GR" altLang="el-GR" sz="3600">
                <a:solidFill>
                  <a:schemeClr val="tx2"/>
                </a:solidFill>
              </a:rPr>
              <a:t>και </a:t>
            </a:r>
            <a:r>
              <a:rPr lang="en-AU" altLang="el-GR" sz="3600">
                <a:solidFill>
                  <a:schemeClr val="tx2"/>
                </a:solidFill>
              </a:rPr>
              <a:t> “</a:t>
            </a:r>
            <a:r>
              <a:rPr lang="en-AU" altLang="el-GR" sz="3600" b="1">
                <a:solidFill>
                  <a:schemeClr val="tx2"/>
                </a:solidFill>
                <a:latin typeface="Courier New" panose="02070309020205020404" pitchFamily="49" charset="0"/>
              </a:rPr>
              <a:t>finally</a:t>
            </a:r>
            <a:r>
              <a:rPr lang="en-AU" altLang="el-GR" sz="3600">
                <a:solidFill>
                  <a:schemeClr val="tx2"/>
                </a:solidFill>
              </a:rPr>
              <a:t>”</a:t>
            </a:r>
          </a:p>
        </p:txBody>
      </p:sp>
      <p:sp>
        <p:nvSpPr>
          <p:cNvPr id="277507" name="Text Box 3"/>
          <p:cNvSpPr txBox="1">
            <a:spLocks noChangeArrowheads="1"/>
          </p:cNvSpPr>
          <p:nvPr/>
        </p:nvSpPr>
        <p:spPr bwMode="auto">
          <a:xfrm>
            <a:off x="762000" y="1524000"/>
            <a:ext cx="7543800" cy="46132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public void someMethod()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....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....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try</a:t>
            </a:r>
            <a:r>
              <a:rPr lang="en-AU" altLang="el-GR" sz="200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   </a:t>
            </a:r>
            <a:r>
              <a:rPr lang="en-AU" altLang="el-GR" sz="2000" i="1">
                <a:latin typeface="Courier New" panose="02070309020205020404" pitchFamily="49" charset="0"/>
              </a:rPr>
              <a:t>// some code</a:t>
            </a:r>
            <a:endParaRPr lang="en-AU" altLang="el-GR" sz="200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finally</a:t>
            </a:r>
            <a:endParaRPr lang="en-AU" altLang="el-GR" sz="200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   </a:t>
            </a:r>
            <a:r>
              <a:rPr lang="en-AU" altLang="el-GR" sz="2000" i="1">
                <a:latin typeface="Courier New" panose="02070309020205020404" pitchFamily="49" charset="0"/>
              </a:rPr>
              <a:t>// clean up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....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....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77508" name="Text Box 4"/>
          <p:cNvSpPr txBox="1">
            <a:spLocks noChangeArrowheads="1"/>
          </p:cNvSpPr>
          <p:nvPr/>
        </p:nvSpPr>
        <p:spPr bwMode="auto">
          <a:xfrm>
            <a:off x="5334000" y="3352800"/>
            <a:ext cx="28194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l-GR" altLang="el-GR">
                <a:latin typeface="Arial" panose="020B0604020202020204" pitchFamily="34" charset="0"/>
              </a:rPr>
              <a:t>Εκτελείται πάντοτε</a:t>
            </a:r>
            <a:r>
              <a:rPr lang="en-AU" altLang="el-GR">
                <a:latin typeface="Arial" panose="020B0604020202020204" pitchFamily="34" charset="0"/>
              </a:rPr>
              <a:t>!</a:t>
            </a:r>
          </a:p>
        </p:txBody>
      </p:sp>
      <p:sp>
        <p:nvSpPr>
          <p:cNvPr id="277509" name="Line 5"/>
          <p:cNvSpPr>
            <a:spLocks noChangeShapeType="1"/>
          </p:cNvSpPr>
          <p:nvPr/>
        </p:nvSpPr>
        <p:spPr bwMode="auto">
          <a:xfrm flipH="1">
            <a:off x="3733800" y="3886200"/>
            <a:ext cx="2438400" cy="609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Παράδειγμα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83651" name="Text Box 3"/>
          <p:cNvSpPr txBox="1">
            <a:spLocks noChangeArrowheads="1"/>
          </p:cNvSpPr>
          <p:nvPr/>
        </p:nvSpPr>
        <p:spPr bwMode="auto">
          <a:xfrm>
            <a:off x="609600" y="1371600"/>
            <a:ext cx="8001000" cy="49895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public boolean searchFor(String file, String word)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throws StreamException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Stream input = null;</a:t>
            </a:r>
          </a:p>
          <a:p>
            <a:pPr>
              <a:lnSpc>
                <a:spcPct val="80000"/>
              </a:lnSpc>
            </a:pPr>
            <a:r>
              <a:rPr lang="en-AU" altLang="el-GR" sz="1800" b="1">
                <a:latin typeface="Courier New" panose="02070309020205020404" pitchFamily="49" charset="0"/>
              </a:rPr>
              <a:t>   try</a:t>
            </a:r>
            <a:r>
              <a:rPr lang="en-AU" altLang="el-GR" sz="180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   input = new Stream(file);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   while(!input.eof())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      if(input.next() == word)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         return true;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   return false;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</a:pPr>
            <a:r>
              <a:rPr lang="en-AU" altLang="el-GR" sz="1800" b="1">
                <a:latin typeface="Courier New" panose="02070309020205020404" pitchFamily="49" charset="0"/>
              </a:rPr>
              <a:t>   finally</a:t>
            </a:r>
            <a:endParaRPr lang="en-AU" altLang="el-GR" sz="180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   if(input != null)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      input.close();</a:t>
            </a:r>
            <a:endParaRPr lang="en-AU" altLang="el-GR" sz="1800" i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</a:pPr>
            <a:r>
              <a:rPr lang="en-AU" altLang="el-GR" sz="18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83652" name="Text Box 4"/>
          <p:cNvSpPr txBox="1">
            <a:spLocks noChangeArrowheads="1"/>
          </p:cNvSpPr>
          <p:nvPr/>
        </p:nvSpPr>
        <p:spPr bwMode="auto">
          <a:xfrm>
            <a:off x="6629400" y="2057400"/>
            <a:ext cx="1981200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l-GR" altLang="el-GR" sz="2000">
                <a:latin typeface="Times" panose="02020603050405020304" pitchFamily="18" charset="0"/>
              </a:rPr>
              <a:t>Μπορεί να δημιουργήσουν εξαιρεση</a:t>
            </a:r>
            <a:endParaRPr lang="en-AU" altLang="el-GR" sz="2000">
              <a:latin typeface="Times" panose="02020603050405020304" pitchFamily="18" charset="0"/>
            </a:endParaRPr>
          </a:p>
        </p:txBody>
      </p:sp>
      <p:sp>
        <p:nvSpPr>
          <p:cNvPr id="283653" name="Line 5"/>
          <p:cNvSpPr>
            <a:spLocks noChangeShapeType="1"/>
          </p:cNvSpPr>
          <p:nvPr/>
        </p:nvSpPr>
        <p:spPr bwMode="auto">
          <a:xfrm flipH="1">
            <a:off x="4953000" y="2362200"/>
            <a:ext cx="167640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83654" name="Line 6"/>
          <p:cNvSpPr>
            <a:spLocks noChangeShapeType="1"/>
          </p:cNvSpPr>
          <p:nvPr/>
        </p:nvSpPr>
        <p:spPr bwMode="auto">
          <a:xfrm flipH="1">
            <a:off x="4572000" y="2514600"/>
            <a:ext cx="1981200" cy="914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83655" name="Line 7"/>
          <p:cNvSpPr>
            <a:spLocks noChangeShapeType="1"/>
          </p:cNvSpPr>
          <p:nvPr/>
        </p:nvSpPr>
        <p:spPr bwMode="auto">
          <a:xfrm flipH="1">
            <a:off x="4648200" y="2590800"/>
            <a:ext cx="1905000" cy="990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3600">
                <a:solidFill>
                  <a:schemeClr val="tx2"/>
                </a:solidFill>
              </a:rPr>
              <a:t>“</a:t>
            </a:r>
            <a:r>
              <a:rPr lang="en-AU" altLang="el-GR" sz="3600" b="1">
                <a:solidFill>
                  <a:schemeClr val="tx2"/>
                </a:solidFill>
                <a:latin typeface="Courier New" panose="02070309020205020404" pitchFamily="49" charset="0"/>
              </a:rPr>
              <a:t>finally</a:t>
            </a:r>
            <a:r>
              <a:rPr lang="en-AU" altLang="el-GR" sz="3600">
                <a:solidFill>
                  <a:schemeClr val="tx2"/>
                </a:solidFill>
              </a:rPr>
              <a:t>”</a:t>
            </a:r>
          </a:p>
        </p:txBody>
      </p:sp>
      <p:sp>
        <p:nvSpPr>
          <p:cNvPr id="278531" name="Text Box 3"/>
          <p:cNvSpPr txBox="1">
            <a:spLocks noChangeArrowheads="1"/>
          </p:cNvSpPr>
          <p:nvPr/>
        </p:nvSpPr>
        <p:spPr bwMode="auto">
          <a:xfrm>
            <a:off x="914400" y="2209800"/>
            <a:ext cx="7177088" cy="273050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Το </a:t>
            </a:r>
            <a:r>
              <a:rPr lang="en-AU" altLang="el-GR" b="1">
                <a:solidFill>
                  <a:srgbClr val="000000"/>
                </a:solidFill>
                <a:latin typeface="Courier New" panose="02070309020205020404" pitchFamily="49" charset="0"/>
              </a:rPr>
              <a:t>finally</a:t>
            </a:r>
            <a:r>
              <a:rPr lang="el-GR" altLang="el-GR" b="1">
                <a:solidFill>
                  <a:srgbClr val="000000"/>
                </a:solidFill>
                <a:latin typeface="Courier New" panose="02070309020205020404" pitchFamily="49" charset="0"/>
              </a:rPr>
              <a:t>-</a:t>
            </a: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τμήμα πάντοτε εκτελείται μετά το </a:t>
            </a:r>
            <a:r>
              <a:rPr lang="en-AU" altLang="el-GR" b="1">
                <a:solidFill>
                  <a:srgbClr val="000000"/>
                </a:solidFill>
                <a:latin typeface="Courier New" panose="02070309020205020404" pitchFamily="49" charset="0"/>
              </a:rPr>
              <a:t>try</a:t>
            </a: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-τμήμα</a:t>
            </a:r>
            <a:r>
              <a:rPr lang="en-AU" altLang="el-GR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ανεξάρτητα από τον τρόπο με τον οποίο το </a:t>
            </a:r>
            <a:r>
              <a:rPr lang="en-AU" altLang="el-GR" b="1">
                <a:solidFill>
                  <a:srgbClr val="000000"/>
                </a:solidFill>
                <a:latin typeface="Courier New" panose="02070309020205020404" pitchFamily="49" charset="0"/>
              </a:rPr>
              <a:t>try</a:t>
            </a: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-τμήμα τερματίστηκε</a:t>
            </a:r>
            <a:r>
              <a:rPr lang="en-AU" altLang="el-GR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Το </a:t>
            </a:r>
            <a:r>
              <a:rPr lang="en-AU" altLang="el-GR" b="1">
                <a:solidFill>
                  <a:srgbClr val="000000"/>
                </a:solidFill>
                <a:latin typeface="Courier New" panose="02070309020205020404" pitchFamily="49" charset="0"/>
              </a:rPr>
              <a:t>finally</a:t>
            </a: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-τμήμα μπορεί να χρησιμοποιηθεί για να εγγυηθεί τον ομαλό τερματισμό μιας σύνθετης λειτουργίας </a:t>
            </a:r>
            <a:r>
              <a:rPr lang="el-GR" altLang="el-GR">
                <a:solidFill>
                  <a:srgbClr val="FF33CC"/>
                </a:solidFill>
                <a:latin typeface="Helvetica" panose="020B0604020202020204" pitchFamily="34" charset="0"/>
              </a:rPr>
              <a:t>[</a:t>
            </a:r>
            <a:r>
              <a:rPr lang="en-AU" altLang="el-GR">
                <a:solidFill>
                  <a:srgbClr val="FF33CC"/>
                </a:solidFill>
                <a:latin typeface="Helvetica" panose="020B0604020202020204" pitchFamily="34" charset="0"/>
              </a:rPr>
              <a:t>to clean up after an operation</a:t>
            </a:r>
            <a:r>
              <a:rPr lang="el-GR" altLang="el-GR">
                <a:solidFill>
                  <a:srgbClr val="FF33CC"/>
                </a:solidFill>
                <a:latin typeface="Helvetica" panose="020B0604020202020204" pitchFamily="34" charset="0"/>
              </a:rPr>
              <a:t>]</a:t>
            </a:r>
            <a:endParaRPr lang="en-AU" altLang="el-GR">
              <a:solidFill>
                <a:srgbClr val="FF33CC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Το πρόβλημα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2209800"/>
          </a:xfrm>
        </p:spPr>
        <p:txBody>
          <a:bodyPr/>
          <a:lstStyle/>
          <a:p>
            <a:r>
              <a:rPr lang="el-GR" altLang="el-GR" sz="2400"/>
              <a:t>Τα προγράμματα συχνά περιέχουν λάθη </a:t>
            </a:r>
          </a:p>
          <a:p>
            <a:r>
              <a:rPr lang="el-GR" altLang="el-GR" sz="2400"/>
              <a:t>Τα λάθη πρέπει να αντιμετωπιστούν </a:t>
            </a:r>
          </a:p>
          <a:p>
            <a:r>
              <a:rPr lang="el-GR" altLang="el-GR" sz="2400"/>
              <a:t>Ο χειρισμός (αντιμετώπιση) λαθών είναι δύσκολος</a:t>
            </a:r>
            <a:endParaRPr lang="en-AU" altLang="el-GR" sz="2400"/>
          </a:p>
        </p:txBody>
      </p:sp>
      <p:graphicFrame>
        <p:nvGraphicFramePr>
          <p:cNvPr id="226312" name="Object 8"/>
          <p:cNvGraphicFramePr>
            <a:graphicFrameLocks noChangeAspect="1"/>
          </p:cNvGraphicFramePr>
          <p:nvPr/>
        </p:nvGraphicFramePr>
        <p:xfrm>
          <a:off x="6673850" y="3429000"/>
          <a:ext cx="2470150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18" r:id="rId4" imgW="4025900" imgH="3962400" progId="MS_ClipArt_Gallery">
                  <p:embed/>
                </p:oleObj>
              </mc:Choice>
              <mc:Fallback>
                <p:oleObj r:id="rId4" imgW="4025900" imgH="3962400" progId="MS_ClipArt_Gallery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3850" y="3429000"/>
                        <a:ext cx="2470150" cy="243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6313" name="Text Box 9"/>
          <p:cNvSpPr txBox="1">
            <a:spLocks noChangeArrowheads="1"/>
          </p:cNvSpPr>
          <p:nvPr/>
        </p:nvSpPr>
        <p:spPr bwMode="auto">
          <a:xfrm>
            <a:off x="747713" y="4475163"/>
            <a:ext cx="4738687" cy="170815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/>
          <a:p>
            <a:r>
              <a:rPr lang="el-GR" altLang="el-GR"/>
              <a:t>Παράδειγμα</a:t>
            </a:r>
            <a:r>
              <a:rPr lang="en-AU" altLang="el-GR"/>
              <a:t>:</a:t>
            </a:r>
          </a:p>
          <a:p>
            <a:r>
              <a:rPr lang="el-GR" altLang="el-GR"/>
              <a:t>	</a:t>
            </a:r>
            <a:r>
              <a:rPr lang="en-AU" altLang="el-GR"/>
              <a:t>- </a:t>
            </a:r>
            <a:r>
              <a:rPr lang="el-GR" altLang="el-GR"/>
              <a:t>Διαίρεση με το μηδέν</a:t>
            </a:r>
            <a:endParaRPr lang="en-AU" altLang="el-GR"/>
          </a:p>
          <a:p>
            <a:r>
              <a:rPr lang="en-AU" altLang="el-GR"/>
              <a:t>	- </a:t>
            </a:r>
            <a:r>
              <a:rPr lang="el-GR" altLang="el-GR"/>
              <a:t>δείκτες διανυσμάτων 	  εκτός ορίων</a:t>
            </a:r>
            <a:endParaRPr lang="en-AU" alt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z="3200">
                <a:solidFill>
                  <a:schemeClr val="tx2"/>
                </a:solidFill>
              </a:rPr>
              <a:t>Εξαιρέσεις χρόνου-εκτέλεσης</a:t>
            </a:r>
            <a:r>
              <a:rPr lang="el-GR" altLang="el-GR" sz="3600"/>
              <a:t> </a:t>
            </a:r>
            <a:r>
              <a:rPr lang="el-GR" altLang="el-GR" sz="2000">
                <a:solidFill>
                  <a:srgbClr val="FF0066"/>
                </a:solidFill>
              </a:rPr>
              <a:t>[</a:t>
            </a:r>
            <a:r>
              <a:rPr lang="en-US" altLang="el-GR" sz="2000">
                <a:solidFill>
                  <a:srgbClr val="FF0066"/>
                </a:solidFill>
              </a:rPr>
              <a:t>r</a:t>
            </a:r>
            <a:r>
              <a:rPr lang="en-AU" altLang="el-GR" sz="2000">
                <a:solidFill>
                  <a:srgbClr val="FF0066"/>
                </a:solidFill>
              </a:rPr>
              <a:t>untime exceptions</a:t>
            </a:r>
            <a:r>
              <a:rPr lang="el-GR" altLang="el-GR" sz="2000">
                <a:solidFill>
                  <a:srgbClr val="FF0066"/>
                </a:solidFill>
              </a:rPr>
              <a:t>]</a:t>
            </a:r>
            <a:endParaRPr lang="en-AU" altLang="el-GR" sz="2000">
              <a:solidFill>
                <a:srgbClr val="FF0066"/>
              </a:solidFill>
            </a:endParaRP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458200" cy="4572000"/>
          </a:xfrm>
        </p:spPr>
        <p:txBody>
          <a:bodyPr/>
          <a:lstStyle/>
          <a:p>
            <a:r>
              <a:rPr lang="el-GR" altLang="el-GR" sz="2400"/>
              <a:t>Μερικές εντολές μπορεί να μην εκτελεστούν επιτυχώς</a:t>
            </a:r>
            <a:endParaRPr lang="en-AU" altLang="el-GR" sz="2400"/>
          </a:p>
          <a:p>
            <a:r>
              <a:rPr lang="el-GR" altLang="el-GR" sz="2400"/>
              <a:t>Εάν δεν είναι επιτυχείς, τότε</a:t>
            </a:r>
            <a:r>
              <a:rPr lang="en-AU" altLang="el-GR" sz="2400"/>
              <a:t/>
            </a:r>
            <a:br>
              <a:rPr lang="en-AU" altLang="el-GR" sz="2400"/>
            </a:br>
            <a:r>
              <a:rPr lang="en-AU" altLang="el-GR" sz="2400"/>
              <a:t>	</a:t>
            </a:r>
            <a:r>
              <a:rPr lang="el-GR" altLang="el-GR" sz="2400" b="1"/>
              <a:t>«δημιουργούν μία εξαίρεση»</a:t>
            </a:r>
            <a:r>
              <a:rPr lang="el-GR" altLang="el-GR" sz="2400"/>
              <a:t>  </a:t>
            </a:r>
            <a:r>
              <a:rPr lang="el-GR" altLang="el-GR" sz="2000">
                <a:solidFill>
                  <a:srgbClr val="FF0066"/>
                </a:solidFill>
              </a:rPr>
              <a:t>[</a:t>
            </a:r>
            <a:r>
              <a:rPr lang="en-AU" altLang="el-GR" sz="2000">
                <a:solidFill>
                  <a:srgbClr val="FF0066"/>
                </a:solidFill>
                <a:latin typeface="Times" panose="02020603050405020304" pitchFamily="18" charset="0"/>
              </a:rPr>
              <a:t>throw an exception</a:t>
            </a:r>
            <a:r>
              <a:rPr lang="el-GR" altLang="el-GR" sz="2000">
                <a:solidFill>
                  <a:srgbClr val="FF0066"/>
                </a:solidFill>
                <a:latin typeface="Times" panose="02020603050405020304" pitchFamily="18" charset="0"/>
              </a:rPr>
              <a:t>]</a:t>
            </a:r>
            <a:endParaRPr lang="en-AU" altLang="el-GR" sz="2000" i="1">
              <a:solidFill>
                <a:srgbClr val="FF0066"/>
              </a:solidFill>
            </a:endParaRPr>
          </a:p>
          <a:p>
            <a:r>
              <a:rPr lang="el-GR" altLang="el-GR" sz="2400"/>
              <a:t>Οι εξαιρέσεις μπορεί να παραχθούν σε οποιαδήποτε χρονική στιγμή </a:t>
            </a:r>
          </a:p>
          <a:p>
            <a:r>
              <a:rPr lang="el-GR" altLang="el-GR" sz="2400"/>
              <a:t>Οι εξαιρέσεις διακόπτουν την ροή  εκτέλεσης του προγράμματος </a:t>
            </a:r>
          </a:p>
          <a:p>
            <a:r>
              <a:rPr lang="el-GR" altLang="el-GR" sz="2400"/>
              <a:t>Οι εξαιρέσεις χρησιμοποιούνται για την αναφορά λαθών</a:t>
            </a:r>
            <a:endParaRPr lang="en-AU" altLang="el-GR" sz="2400"/>
          </a:p>
          <a:p>
            <a:r>
              <a:rPr lang="el-GR" altLang="el-GR" sz="2400"/>
              <a:t>Οι εξαιρέσεις  μπορεί να γίνουν αντιληπτές («να συλληφθούν»)</a:t>
            </a:r>
            <a:r>
              <a:rPr lang="en-AU" altLang="el-GR" sz="2400"/>
              <a:t> </a:t>
            </a:r>
            <a:r>
              <a:rPr lang="el-GR" altLang="el-GR" sz="2000">
                <a:solidFill>
                  <a:srgbClr val="FF0066"/>
                </a:solidFill>
              </a:rPr>
              <a:t>[</a:t>
            </a:r>
            <a:r>
              <a:rPr lang="en-AU" altLang="el-GR" sz="2000">
                <a:solidFill>
                  <a:srgbClr val="FF0066"/>
                </a:solidFill>
              </a:rPr>
              <a:t>can be caught</a:t>
            </a:r>
            <a:r>
              <a:rPr lang="el-GR" altLang="el-GR" sz="2000">
                <a:solidFill>
                  <a:srgbClr val="FF0066"/>
                </a:solidFill>
              </a:rPr>
              <a:t>]</a:t>
            </a:r>
            <a:endParaRPr lang="en-AU" altLang="el-GR" sz="200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>
                <a:solidFill>
                  <a:schemeClr val="tx2"/>
                </a:solidFill>
              </a:rPr>
              <a:t>Δημιουργία εξαιρέσεων</a:t>
            </a:r>
            <a:r>
              <a:rPr lang="el-GR" altLang="el-GR" sz="3600"/>
              <a:t> </a:t>
            </a:r>
            <a:r>
              <a:rPr lang="en-US" altLang="el-GR" sz="2400">
                <a:solidFill>
                  <a:srgbClr val="FF33CC"/>
                </a:solidFill>
              </a:rPr>
              <a:t>[</a:t>
            </a:r>
            <a:r>
              <a:rPr lang="en-AU" altLang="el-GR" sz="2400">
                <a:solidFill>
                  <a:srgbClr val="FF33CC"/>
                </a:solidFill>
              </a:rPr>
              <a:t>throwing exceptions]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162800" cy="1295400"/>
          </a:xfrm>
        </p:spPr>
        <p:txBody>
          <a:bodyPr/>
          <a:lstStyle/>
          <a:p>
            <a:r>
              <a:rPr lang="el-GR" altLang="el-GR" sz="2400"/>
              <a:t>Τα προγράμματα μπορεί να δημιουργήσουν τις δικές τους εξαιρέσεις με σκοπό να αναφέρουν προβλήματα</a:t>
            </a:r>
            <a:endParaRPr lang="en-AU" altLang="el-GR" sz="2400"/>
          </a:p>
        </p:txBody>
      </p:sp>
      <p:sp>
        <p:nvSpPr>
          <p:cNvPr id="263172" name="Text Box 4"/>
          <p:cNvSpPr txBox="1">
            <a:spLocks noChangeArrowheads="1"/>
          </p:cNvSpPr>
          <p:nvPr/>
        </p:nvSpPr>
        <p:spPr bwMode="auto">
          <a:xfrm>
            <a:off x="533400" y="3124200"/>
            <a:ext cx="7924800" cy="27844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public void remove(int elementNumber)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throws Exception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if(elementNumber &lt; 0 || elementNumber &gt; count)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	throw new Exception();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...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263173" name="Object 5"/>
          <p:cNvGraphicFramePr>
            <a:graphicFrameLocks noChangeAspect="1"/>
          </p:cNvGraphicFramePr>
          <p:nvPr/>
        </p:nvGraphicFramePr>
        <p:xfrm>
          <a:off x="7696200" y="1143000"/>
          <a:ext cx="1220788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8" r:id="rId4" imgW="1854200" imgH="3937000" progId="MS_ClipArt_Gallery">
                  <p:embed/>
                </p:oleObj>
              </mc:Choice>
              <mc:Fallback>
                <p:oleObj r:id="rId4" imgW="1854200" imgH="3937000" progId="MS_ClipArt_Gallery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1143000"/>
                        <a:ext cx="1220788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Ο όρος </a:t>
            </a:r>
            <a:r>
              <a:rPr lang="en-AU" altLang="el-GR" sz="3600">
                <a:solidFill>
                  <a:schemeClr val="tx2"/>
                </a:solidFill>
              </a:rPr>
              <a:t>“throws”</a:t>
            </a:r>
            <a:r>
              <a:rPr lang="en-AU" altLang="el-GR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66243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400"/>
              <a:t>Οι μέθοδοι που δημιουργούν εξαιρέσεις πρέπει να δηλώσουν τις εξαιρέσεις αυτές στην «υπογραφή» τους</a:t>
            </a:r>
            <a:r>
              <a:rPr lang="el-GR" altLang="el-GR" sz="2800"/>
              <a:t> </a:t>
            </a:r>
            <a:r>
              <a:rPr lang="el-GR" altLang="el-GR" sz="2000">
                <a:solidFill>
                  <a:srgbClr val="FF33CC"/>
                </a:solidFill>
              </a:rPr>
              <a:t>[</a:t>
            </a:r>
            <a:r>
              <a:rPr lang="en-AU" altLang="el-GR" sz="2000">
                <a:solidFill>
                  <a:srgbClr val="FF33CC"/>
                </a:solidFill>
              </a:rPr>
              <a:t>signature</a:t>
            </a:r>
            <a:r>
              <a:rPr lang="el-GR" altLang="el-GR" sz="2000">
                <a:solidFill>
                  <a:srgbClr val="FF33CC"/>
                </a:solidFill>
              </a:rPr>
              <a:t>]</a:t>
            </a:r>
            <a:endParaRPr lang="en-AU" altLang="el-GR" sz="2000">
              <a:solidFill>
                <a:srgbClr val="FF33CC"/>
              </a:solidFill>
            </a:endParaRPr>
          </a:p>
        </p:txBody>
      </p:sp>
      <p:sp>
        <p:nvSpPr>
          <p:cNvPr id="266244" name="Text Box 3076"/>
          <p:cNvSpPr txBox="1">
            <a:spLocks noChangeArrowheads="1"/>
          </p:cNvSpPr>
          <p:nvPr/>
        </p:nvSpPr>
        <p:spPr bwMode="auto">
          <a:xfrm>
            <a:off x="609600" y="3124200"/>
            <a:ext cx="8001000" cy="27844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public void remove(int elementNumber)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</a:t>
            </a:r>
            <a:r>
              <a:rPr lang="en-AU" altLang="el-GR" sz="2000" b="1">
                <a:latin typeface="Courier New" panose="02070309020205020404" pitchFamily="49" charset="0"/>
              </a:rPr>
              <a:t>throws Exception</a:t>
            </a:r>
            <a:endParaRPr lang="en-AU" altLang="el-GR" sz="200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if(elementNumber &lt; 0 || elementNumber &gt; count)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	throw new Exception();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   ...</a:t>
            </a: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66246" name="Line 3078"/>
          <p:cNvSpPr>
            <a:spLocks noChangeShapeType="1"/>
          </p:cNvSpPr>
          <p:nvPr/>
        </p:nvSpPr>
        <p:spPr bwMode="auto">
          <a:xfrm flipH="1">
            <a:off x="2438400" y="2438400"/>
            <a:ext cx="304800" cy="990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Η κλάση </a:t>
            </a:r>
            <a:r>
              <a:rPr lang="en-AU" altLang="el-GR" sz="3600">
                <a:solidFill>
                  <a:schemeClr val="tx2"/>
                </a:solidFill>
              </a:rPr>
              <a:t> Exception</a:t>
            </a:r>
          </a:p>
        </p:txBody>
      </p:sp>
      <p:sp>
        <p:nvSpPr>
          <p:cNvPr id="27955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1143000"/>
          </a:xfrm>
        </p:spPr>
        <p:txBody>
          <a:bodyPr/>
          <a:lstStyle/>
          <a:p>
            <a:r>
              <a:rPr lang="el-GR" altLang="el-GR" sz="2400"/>
              <a:t>Οι εξαιρέσεις είναι αντικείμενα </a:t>
            </a:r>
            <a:r>
              <a:rPr lang="en-AU" altLang="el-GR" sz="2400"/>
              <a:t>(</a:t>
            </a:r>
            <a:r>
              <a:rPr lang="el-GR" altLang="el-GR" sz="2400"/>
              <a:t>στιγμιότυπα της κλάσης </a:t>
            </a:r>
            <a:r>
              <a:rPr lang="en-AU" altLang="el-GR" sz="2400" b="1">
                <a:latin typeface="Courier New" panose="02070309020205020404" pitchFamily="49" charset="0"/>
              </a:rPr>
              <a:t>Exception</a:t>
            </a:r>
            <a:r>
              <a:rPr lang="en-AU" altLang="el-GR" sz="2400"/>
              <a:t> </a:t>
            </a:r>
            <a:r>
              <a:rPr lang="el-GR" altLang="el-GR" sz="2400"/>
              <a:t>ή των υποκλάσεων της</a:t>
            </a:r>
            <a:r>
              <a:rPr lang="en-AU" altLang="el-GR" sz="2400"/>
              <a:t>)</a:t>
            </a:r>
          </a:p>
        </p:txBody>
      </p:sp>
      <p:sp>
        <p:nvSpPr>
          <p:cNvPr id="279556" name="Text Box 2052"/>
          <p:cNvSpPr txBox="1">
            <a:spLocks noChangeArrowheads="1"/>
          </p:cNvSpPr>
          <p:nvPr/>
        </p:nvSpPr>
        <p:spPr bwMode="auto">
          <a:xfrm>
            <a:off x="609600" y="3048000"/>
            <a:ext cx="7878763" cy="29622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b="1">
                <a:latin typeface="Courier New" panose="02070309020205020404" pitchFamily="49" charset="0"/>
              </a:rPr>
              <a:t>public Exception()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000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>
                <a:latin typeface="Times" panose="02020603050405020304" pitchFamily="18" charset="0"/>
              </a:rPr>
              <a:t>       Constructs an Exception with no specified detail message.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b="1">
                <a:latin typeface="Courier New" panose="02070309020205020404" pitchFamily="49" charset="0"/>
              </a:rPr>
              <a:t>public Exception(String s)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00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>
                <a:latin typeface="Times" panose="02020603050405020304" pitchFamily="18" charset="0"/>
              </a:rPr>
              <a:t>       Constructs an Exception with the specified detail message.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>
                <a:latin typeface="Times" panose="02020603050405020304" pitchFamily="18" charset="0"/>
              </a:rPr>
              <a:t>       Parameters: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>
                <a:latin typeface="Times" panose="02020603050405020304" pitchFamily="18" charset="0"/>
              </a:rPr>
              <a:t>              </a:t>
            </a:r>
            <a:r>
              <a:rPr lang="en-AU" altLang="el-GR" b="1">
                <a:latin typeface="Times" panose="02020603050405020304" pitchFamily="18" charset="0"/>
              </a:rPr>
              <a:t>s</a:t>
            </a:r>
            <a:r>
              <a:rPr lang="en-AU" altLang="el-GR">
                <a:latin typeface="Times" panose="02020603050405020304" pitchFamily="18" charset="0"/>
              </a:rPr>
              <a:t> - the detail message.</a:t>
            </a:r>
          </a:p>
        </p:txBody>
      </p:sp>
      <p:sp>
        <p:nvSpPr>
          <p:cNvPr id="279557" name="Text Box 2053"/>
          <p:cNvSpPr txBox="1">
            <a:spLocks noChangeArrowheads="1"/>
          </p:cNvSpPr>
          <p:nvPr/>
        </p:nvSpPr>
        <p:spPr bwMode="auto">
          <a:xfrm>
            <a:off x="533400" y="2667000"/>
            <a:ext cx="36830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2000">
                <a:latin typeface="Times" panose="02020603050405020304" pitchFamily="18" charset="0"/>
              </a:rPr>
              <a:t>Από τις ιστοσελίδες τεκμηρίωσης</a:t>
            </a:r>
            <a:r>
              <a:rPr lang="en-AU" altLang="el-GR" sz="2000">
                <a:latin typeface="Times" panose="02020603050405020304" pitchFamily="18" charset="0"/>
              </a:rPr>
              <a:t>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Η ιεραρχία των εξαιρέσεων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67268" name="Text Box 4"/>
          <p:cNvSpPr txBox="1">
            <a:spLocks noChangeArrowheads="1"/>
          </p:cNvSpPr>
          <p:nvPr/>
        </p:nvSpPr>
        <p:spPr bwMode="auto">
          <a:xfrm>
            <a:off x="1981200" y="2286000"/>
            <a:ext cx="1981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Throwable</a:t>
            </a:r>
          </a:p>
        </p:txBody>
      </p:sp>
      <p:sp>
        <p:nvSpPr>
          <p:cNvPr id="267269" name="Text Box 5"/>
          <p:cNvSpPr txBox="1">
            <a:spLocks noChangeArrowheads="1"/>
          </p:cNvSpPr>
          <p:nvPr/>
        </p:nvSpPr>
        <p:spPr bwMode="auto">
          <a:xfrm>
            <a:off x="1066800" y="3657600"/>
            <a:ext cx="1524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Error</a:t>
            </a:r>
          </a:p>
        </p:txBody>
      </p:sp>
      <p:sp>
        <p:nvSpPr>
          <p:cNvPr id="267270" name="Text Box 6"/>
          <p:cNvSpPr txBox="1">
            <a:spLocks noChangeArrowheads="1"/>
          </p:cNvSpPr>
          <p:nvPr/>
        </p:nvSpPr>
        <p:spPr bwMode="auto">
          <a:xfrm>
            <a:off x="4419600" y="5029200"/>
            <a:ext cx="3124200" cy="5318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RuntimeException</a:t>
            </a:r>
          </a:p>
        </p:txBody>
      </p:sp>
      <p:sp>
        <p:nvSpPr>
          <p:cNvPr id="267271" name="Text Box 7"/>
          <p:cNvSpPr txBox="1">
            <a:spLocks noChangeArrowheads="1"/>
          </p:cNvSpPr>
          <p:nvPr/>
        </p:nvSpPr>
        <p:spPr bwMode="auto">
          <a:xfrm>
            <a:off x="3505200" y="3657600"/>
            <a:ext cx="1828800" cy="5318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Exception</a:t>
            </a:r>
          </a:p>
        </p:txBody>
      </p:sp>
      <p:sp>
        <p:nvSpPr>
          <p:cNvPr id="267272" name="Line 8"/>
          <p:cNvSpPr>
            <a:spLocks noChangeShapeType="1"/>
          </p:cNvSpPr>
          <p:nvPr/>
        </p:nvSpPr>
        <p:spPr bwMode="auto">
          <a:xfrm flipV="1">
            <a:off x="1828800" y="2895600"/>
            <a:ext cx="838200" cy="762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67273" name="Line 9"/>
          <p:cNvSpPr>
            <a:spLocks noChangeShapeType="1"/>
          </p:cNvSpPr>
          <p:nvPr/>
        </p:nvSpPr>
        <p:spPr bwMode="auto">
          <a:xfrm flipH="1" flipV="1">
            <a:off x="4724400" y="4343400"/>
            <a:ext cx="762000" cy="685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67274" name="Line 10"/>
          <p:cNvSpPr>
            <a:spLocks noChangeShapeType="1"/>
          </p:cNvSpPr>
          <p:nvPr/>
        </p:nvSpPr>
        <p:spPr bwMode="auto">
          <a:xfrm flipH="1" flipV="1">
            <a:off x="3429000" y="2895600"/>
            <a:ext cx="762000" cy="762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67275" name="Text Box 11"/>
          <p:cNvSpPr txBox="1">
            <a:spLocks noChangeArrowheads="1"/>
          </p:cNvSpPr>
          <p:nvPr/>
        </p:nvSpPr>
        <p:spPr bwMode="auto">
          <a:xfrm>
            <a:off x="1600200" y="5029200"/>
            <a:ext cx="2438400" cy="5461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MyException</a:t>
            </a:r>
          </a:p>
        </p:txBody>
      </p:sp>
      <p:sp>
        <p:nvSpPr>
          <p:cNvPr id="267276" name="Line 12"/>
          <p:cNvSpPr>
            <a:spLocks noChangeShapeType="1"/>
          </p:cNvSpPr>
          <p:nvPr/>
        </p:nvSpPr>
        <p:spPr bwMode="auto">
          <a:xfrm flipV="1">
            <a:off x="3276600" y="4267200"/>
            <a:ext cx="609600" cy="762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graphicFrame>
        <p:nvGraphicFramePr>
          <p:cNvPr id="267277" name="Object 13"/>
          <p:cNvGraphicFramePr>
            <a:graphicFrameLocks noChangeAspect="1"/>
          </p:cNvGraphicFramePr>
          <p:nvPr/>
        </p:nvGraphicFramePr>
        <p:xfrm>
          <a:off x="5562600" y="1447800"/>
          <a:ext cx="3124200" cy="266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156" r:id="rId4" imgW="4191000" imgH="3581400" progId="MS_ClipArt_Gallery">
                  <p:embed/>
                </p:oleObj>
              </mc:Choice>
              <mc:Fallback>
                <p:oleObj r:id="rId4" imgW="4191000" imgH="3581400" progId="MS_ClipArt_Gallery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447800"/>
                        <a:ext cx="3124200" cy="2668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501650"/>
            <a:ext cx="8077200" cy="565150"/>
          </a:xfrm>
        </p:spPr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Η ιεραρχία των εξαιρέσεων </a:t>
            </a:r>
            <a:r>
              <a:rPr lang="el-GR" altLang="el-GR" sz="2800">
                <a:solidFill>
                  <a:schemeClr val="tx2"/>
                </a:solidFill>
              </a:rPr>
              <a:t>(συνέχεια)</a:t>
            </a:r>
            <a:r>
              <a:rPr lang="el-GR" altLang="el-GR" sz="3600">
                <a:solidFill>
                  <a:schemeClr val="tx2"/>
                </a:solidFill>
              </a:rPr>
              <a:t> </a:t>
            </a:r>
            <a:endParaRPr lang="en-AU" altLang="el-GR"/>
          </a:p>
        </p:txBody>
      </p:sp>
      <p:sp>
        <p:nvSpPr>
          <p:cNvPr id="2805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/>
              <a:t>Η κλάση </a:t>
            </a:r>
            <a:r>
              <a:rPr lang="en-AU" altLang="el-GR" sz="2400" b="1">
                <a:latin typeface="Courier New" panose="02070309020205020404" pitchFamily="49" charset="0"/>
              </a:rPr>
              <a:t>Throwable</a:t>
            </a:r>
            <a:r>
              <a:rPr lang="en-AU" altLang="el-GR" sz="2400"/>
              <a:t> </a:t>
            </a:r>
            <a:r>
              <a:rPr lang="el-GR" altLang="el-GR" sz="2400"/>
              <a:t>περιλαμβάνει τα λάθη </a:t>
            </a:r>
            <a:r>
              <a:rPr lang="el-GR" altLang="el-GR" sz="2400">
                <a:solidFill>
                  <a:srgbClr val="FF33CC"/>
                </a:solidFill>
              </a:rPr>
              <a:t>[</a:t>
            </a:r>
            <a:r>
              <a:rPr lang="en-AU" altLang="el-GR" sz="2400">
                <a:solidFill>
                  <a:srgbClr val="FF33CC"/>
                </a:solidFill>
              </a:rPr>
              <a:t>errors</a:t>
            </a:r>
            <a:r>
              <a:rPr lang="el-GR" altLang="el-GR" sz="2400">
                <a:solidFill>
                  <a:srgbClr val="FF33CC"/>
                </a:solidFill>
              </a:rPr>
              <a:t>]</a:t>
            </a:r>
            <a:r>
              <a:rPr lang="en-AU" altLang="el-GR" sz="2400"/>
              <a:t> </a:t>
            </a:r>
            <a:r>
              <a:rPr lang="el-GR" altLang="el-GR" sz="2400"/>
              <a:t>και τις εξαιρέσεις</a:t>
            </a:r>
            <a:r>
              <a:rPr lang="en-AU" altLang="el-GR" sz="2400"/>
              <a:t> </a:t>
            </a:r>
            <a:r>
              <a:rPr lang="el-GR" altLang="el-GR" sz="2400">
                <a:solidFill>
                  <a:srgbClr val="FF33CC"/>
                </a:solidFill>
              </a:rPr>
              <a:t>[</a:t>
            </a:r>
            <a:r>
              <a:rPr lang="en-AU" altLang="el-GR" sz="2400">
                <a:solidFill>
                  <a:srgbClr val="FF33CC"/>
                </a:solidFill>
              </a:rPr>
              <a:t>exceptions</a:t>
            </a:r>
            <a:r>
              <a:rPr lang="el-GR" altLang="el-GR" sz="2400">
                <a:solidFill>
                  <a:srgbClr val="FF33CC"/>
                </a:solidFill>
              </a:rPr>
              <a:t>]</a:t>
            </a:r>
            <a:endParaRPr lang="en-AU" altLang="el-GR" sz="2400">
              <a:solidFill>
                <a:srgbClr val="FF33CC"/>
              </a:solidFill>
            </a:endParaRPr>
          </a:p>
          <a:p>
            <a:r>
              <a:rPr lang="el-GR" altLang="el-GR" sz="2400"/>
              <a:t>Σε αντίθεση με τις εξαιρέσεις, τα λάθη «δεν μπορεί ποτέ να γίνουν αντιληπτά»</a:t>
            </a:r>
            <a:endParaRPr lang="en-AU" altLang="el-GR" sz="2400"/>
          </a:p>
          <a:p>
            <a:r>
              <a:rPr lang="el-GR" altLang="el-GR" sz="2400"/>
              <a:t>Οι εξαιρέσεις που ανήκουν στην κλάση </a:t>
            </a:r>
            <a:r>
              <a:rPr lang="en-AU" altLang="el-GR" sz="2400" b="1">
                <a:latin typeface="Courier New" panose="02070309020205020404" pitchFamily="49" charset="0"/>
              </a:rPr>
              <a:t>RuntimeException</a:t>
            </a:r>
            <a:r>
              <a:rPr lang="en-AU" altLang="el-GR" sz="2400"/>
              <a:t> (</a:t>
            </a:r>
            <a:r>
              <a:rPr lang="el-GR" altLang="el-GR" sz="2400"/>
              <a:t>και τις υποκλάσεις της</a:t>
            </a:r>
            <a:r>
              <a:rPr lang="en-AU" altLang="el-GR" sz="2400"/>
              <a:t>) </a:t>
            </a:r>
            <a:r>
              <a:rPr lang="el-GR" altLang="el-GR" sz="2400"/>
              <a:t>δεν χρειάζεται να δηλωθούν σε τμήμα  «</a:t>
            </a:r>
            <a:r>
              <a:rPr lang="en-AU" altLang="el-GR" sz="2400" b="1">
                <a:latin typeface="Courier New" panose="02070309020205020404" pitchFamily="49" charset="0"/>
              </a:rPr>
              <a:t>throws</a:t>
            </a:r>
            <a:r>
              <a:rPr lang="el-GR" altLang="el-GR" sz="2400">
                <a:latin typeface="Times" panose="02020603050405020304" pitchFamily="18" charset="0"/>
              </a:rPr>
              <a:t>»</a:t>
            </a:r>
            <a:r>
              <a:rPr lang="en-AU" altLang="el-GR" sz="2400"/>
              <a:t>  (</a:t>
            </a:r>
            <a:r>
              <a:rPr lang="el-GR" altLang="el-GR" sz="2400"/>
              <a:t>επόμενο </a:t>
            </a:r>
            <a:r>
              <a:rPr lang="en-US" altLang="el-GR" sz="2400"/>
              <a:t>slide</a:t>
            </a:r>
            <a:r>
              <a:rPr lang="en-AU" altLang="el-GR" sz="2400"/>
              <a:t>)</a:t>
            </a:r>
          </a:p>
          <a:p>
            <a:r>
              <a:rPr lang="el-GR" altLang="el-GR" sz="2400"/>
              <a:t>Οι εξαιρέσεις που δηλώνονται από τους χρήστες, πρέπει να κληρονομούν από την κλάση </a:t>
            </a:r>
            <a:r>
              <a:rPr lang="en-AU" altLang="el-GR" sz="2400" b="1">
                <a:latin typeface="Courier New" panose="02070309020205020404" pitchFamily="49" charset="0"/>
              </a:rPr>
              <a:t>Exception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001000" cy="565150"/>
          </a:xfrm>
        </p:spPr>
        <p:txBody>
          <a:bodyPr/>
          <a:lstStyle/>
          <a:p>
            <a:r>
              <a:rPr lang="el-GR" altLang="el-GR" sz="3200">
                <a:solidFill>
                  <a:schemeClr val="tx2"/>
                </a:solidFill>
              </a:rPr>
              <a:t>Ελεγχόμενες και μη ελεγχόμενες εξαιρέσεις</a:t>
            </a:r>
            <a:endParaRPr lang="en-AU" altLang="el-GR" sz="3200">
              <a:solidFill>
                <a:schemeClr val="tx2"/>
              </a:solidFill>
            </a:endParaRPr>
          </a:p>
        </p:txBody>
      </p:sp>
      <p:sp>
        <p:nvSpPr>
          <p:cNvPr id="268292" name="Text Box 1028"/>
          <p:cNvSpPr txBox="1">
            <a:spLocks noChangeArrowheads="1"/>
          </p:cNvSpPr>
          <p:nvPr/>
        </p:nvSpPr>
        <p:spPr bwMode="auto">
          <a:xfrm>
            <a:off x="762000" y="1905000"/>
            <a:ext cx="22860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l-GR" altLang="el-GR" sz="2000">
                <a:latin typeface="Arial" panose="020B0604020202020204" pitchFamily="34" charset="0"/>
              </a:rPr>
              <a:t>Ορολογία</a:t>
            </a:r>
            <a:r>
              <a:rPr lang="en-AU" altLang="el-GR" sz="200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268294" name="Text Box 1030"/>
          <p:cNvSpPr txBox="1">
            <a:spLocks noChangeArrowheads="1"/>
          </p:cNvSpPr>
          <p:nvPr/>
        </p:nvSpPr>
        <p:spPr bwMode="auto">
          <a:xfrm>
            <a:off x="762000" y="2286000"/>
            <a:ext cx="7634288" cy="39719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Οι περισσότερες εξαιρέσεις είναι </a:t>
            </a:r>
            <a:r>
              <a:rPr lang="el-GR" altLang="el-GR" b="1">
                <a:solidFill>
                  <a:srgbClr val="000000"/>
                </a:solidFill>
                <a:latin typeface="Helvetica" panose="020B0604020202020204" pitchFamily="34" charset="0"/>
              </a:rPr>
              <a:t>ελεγχόμενες</a:t>
            </a: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 εξαιρέσεις και πρέπει να δηλώνονται σε ένα τμήμα </a:t>
            </a:r>
            <a:r>
              <a:rPr lang="en-AU" altLang="el-GR" b="1">
                <a:solidFill>
                  <a:srgbClr val="000000"/>
                </a:solidFill>
                <a:latin typeface="Courier New" panose="02070309020205020404" pitchFamily="49" charset="0"/>
              </a:rPr>
              <a:t>throws</a:t>
            </a:r>
            <a:r>
              <a:rPr lang="en-AU" altLang="el-GR">
                <a:solidFill>
                  <a:srgbClr val="000000"/>
                </a:solidFill>
                <a:latin typeface="Helvetica" panose="020B0604020202020204" pitchFamily="34" charset="0"/>
              </a:rPr>
              <a:t>. </a:t>
            </a:r>
            <a:endParaRPr lang="el-GR" altLang="el-GR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l-GR" altLang="el-GR" b="1">
                <a:solidFill>
                  <a:srgbClr val="000000"/>
                </a:solidFill>
                <a:latin typeface="Helvetica" panose="020B0604020202020204" pitchFamily="34" charset="0"/>
              </a:rPr>
              <a:t>Μη ελεγχόμενες</a:t>
            </a: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 εξαιρέσεις μπορεί να δημιουργηθούν οποιαδήποτε στιγμή και δεν χρειάζεται να έχουν δηλωθεί. 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Οι μη ελεγχόμενες εξαιρέσεις υλοποιούνται στην </a:t>
            </a:r>
            <a:r>
              <a:rPr lang="en-AU" altLang="el-GR">
                <a:solidFill>
                  <a:srgbClr val="000000"/>
                </a:solidFill>
                <a:latin typeface="Helvetica" panose="020B0604020202020204" pitchFamily="34" charset="0"/>
              </a:rPr>
              <a:t>Java </a:t>
            </a: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μέσω της κλάσης </a:t>
            </a:r>
            <a:r>
              <a:rPr lang="en-AU" altLang="el-GR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AU" altLang="el-GR" b="1">
                <a:solidFill>
                  <a:srgbClr val="000000"/>
                </a:solidFill>
                <a:latin typeface="Courier New" panose="02070309020205020404" pitchFamily="49" charset="0"/>
              </a:rPr>
              <a:t>RuntimeException</a:t>
            </a:r>
            <a:r>
              <a:rPr lang="en-AU" altLang="el-GR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l-GR" altLang="el-GR">
                <a:solidFill>
                  <a:srgbClr val="000000"/>
                </a:solidFill>
                <a:latin typeface="Helvetica" panose="020B0604020202020204" pitchFamily="34" charset="0"/>
              </a:rPr>
              <a:t>Για τον χειρισμό λαθών, οι χρήστες πρέπει πάντα να χρησιμοποιούν ελεγχόμενες εξαιρέσεις.</a:t>
            </a:r>
            <a:endParaRPr lang="en-AU" altLang="el-GR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268295" name="Rectangle 1031"/>
          <p:cNvSpPr>
            <a:spLocks noChangeArrowheads="1"/>
          </p:cNvSpPr>
          <p:nvPr/>
        </p:nvSpPr>
        <p:spPr bwMode="auto">
          <a:xfrm>
            <a:off x="533400" y="1219200"/>
            <a:ext cx="80010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n-AU" altLang="el-GR">
                <a:solidFill>
                  <a:srgbClr val="FF33CC"/>
                </a:solidFill>
                <a:latin typeface="Arial" panose="020B0604020202020204" pitchFamily="34" charset="0"/>
              </a:rPr>
              <a:t>[Checked vs. unchecked</a:t>
            </a:r>
            <a:r>
              <a:rPr lang="en-US" altLang="el-GR">
                <a:solidFill>
                  <a:srgbClr val="FF33CC"/>
                </a:solidFill>
                <a:latin typeface="Arial" panose="020B0604020202020204" pitchFamily="34" charset="0"/>
              </a:rPr>
              <a:t> exceptions]</a:t>
            </a:r>
            <a:endParaRPr lang="en-AU" altLang="el-GR">
              <a:solidFill>
                <a:srgbClr val="FF33C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titled 2">
  <a:themeElements>
    <a:clrScheme name="">
      <a:dk1>
        <a:srgbClr val="474747"/>
      </a:dk1>
      <a:lt1>
        <a:srgbClr val="B3B3B3"/>
      </a:lt1>
      <a:dk2>
        <a:srgbClr val="232323"/>
      </a:dk2>
      <a:lt2>
        <a:srgbClr val="676767"/>
      </a:lt2>
      <a:accent1>
        <a:srgbClr val="B3B3B3"/>
      </a:accent1>
      <a:accent2>
        <a:srgbClr val="919191"/>
      </a:accent2>
      <a:accent3>
        <a:srgbClr val="D6D6D6"/>
      </a:accent3>
      <a:accent4>
        <a:srgbClr val="3B3B3B"/>
      </a:accent4>
      <a:accent5>
        <a:srgbClr val="D6D6D6"/>
      </a:accent5>
      <a:accent6>
        <a:srgbClr val="838383"/>
      </a:accent6>
      <a:hlink>
        <a:srgbClr val="CECECE"/>
      </a:hlink>
      <a:folHlink>
        <a:srgbClr val="A3A3A3"/>
      </a:folHlink>
    </a:clrScheme>
    <a:fontScheme name="untitled 2">
      <a:majorFont>
        <a:latin typeface="Arial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panose="020B0604020202020204" pitchFamily="34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Madsen G4:Microsoft Office:Microsoft PowerPoint 4:Templates:B&amp;W Overheads:pastelb.ppt - Pastel</Template>
  <TotalTime>7562</TotalTime>
  <Pages>43</Pages>
  <Words>846</Words>
  <Application>Microsoft Office PowerPoint</Application>
  <PresentationFormat>On-screen Show (4:3)</PresentationFormat>
  <Paragraphs>190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Times</vt:lpstr>
      <vt:lpstr>Arial</vt:lpstr>
      <vt:lpstr>Helvetica</vt:lpstr>
      <vt:lpstr>Monotype Sorts</vt:lpstr>
      <vt:lpstr>Courier New</vt:lpstr>
      <vt:lpstr>Times New Roman</vt:lpstr>
      <vt:lpstr>untitled 2</vt:lpstr>
      <vt:lpstr>Microsoft Clip Gallery</vt:lpstr>
      <vt:lpstr>Week 4: Exceptions</vt:lpstr>
      <vt:lpstr>Το πρόβλημα</vt:lpstr>
      <vt:lpstr>Εξαιρέσεις χρόνου-εκτέλεσης [runtime exceptions]</vt:lpstr>
      <vt:lpstr>Δημιουργία εξαιρέσεων [throwing exceptions]</vt:lpstr>
      <vt:lpstr>Ο όρος “throws” </vt:lpstr>
      <vt:lpstr>Η κλάση  Exception</vt:lpstr>
      <vt:lpstr>Η ιεραρχία των εξαιρέσεων</vt:lpstr>
      <vt:lpstr>Η ιεραρχία των εξαιρέσεων (συνέχεια) </vt:lpstr>
      <vt:lpstr>Ελεγχόμενες και μη ελεγχόμενες εξαιρέσεις</vt:lpstr>
      <vt:lpstr>Παροχή περισσοτέρων πληροφοριών</vt:lpstr>
      <vt:lpstr>Η δημιουργία των «δικών μας» εξαιρέσεων</vt:lpstr>
      <vt:lpstr>Η δημιουργία των «δικών μας» εξαιρέσεων</vt:lpstr>
      <vt:lpstr>Το πρόβλημα</vt:lpstr>
      <vt:lpstr>Η «σύλληψη» των εξαιρέσεων [Catching exceptions]</vt:lpstr>
      <vt:lpstr>“try” και “catch”</vt:lpstr>
      <vt:lpstr>Χειρισμός διαφόρων τύπων εξαιρέσεων</vt:lpstr>
      <vt:lpstr>“try” και  “finally”</vt:lpstr>
      <vt:lpstr>Παράδειγμα</vt:lpstr>
      <vt:lpstr>“finally”</vt:lpstr>
    </vt:vector>
  </TitlesOfParts>
  <Company>University of Ioannina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Αντικειμενοστρεφής Προγραμματισμός</dc:title>
  <dc:subject>Lecture slides</dc:subject>
  <dc:creator>Αντώνιος Συμβώνης</dc:creator>
  <cp:keywords>July 2002</cp:keywords>
  <dc:description>Translated from the lecture notes of _x000d_
Michael Kölling, Monash University</dc:description>
  <cp:lastModifiedBy>A. Symvonis</cp:lastModifiedBy>
  <cp:revision>230</cp:revision>
  <cp:lastPrinted>1995-08-30T17:27:51Z</cp:lastPrinted>
  <dcterms:created xsi:type="dcterms:W3CDTF">1996-04-15T15:18:02Z</dcterms:created>
  <dcterms:modified xsi:type="dcterms:W3CDTF">2018-12-05T08:58:04Z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artment">
    <vt:lpwstr>CSSE</vt:lpwstr>
  </property>
</Properties>
</file>