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6" r:id="rId2"/>
    <p:sldId id="295" r:id="rId3"/>
    <p:sldId id="309" r:id="rId4"/>
    <p:sldId id="310" r:id="rId5"/>
    <p:sldId id="313" r:id="rId6"/>
    <p:sldId id="323" r:id="rId7"/>
    <p:sldId id="314" r:id="rId8"/>
    <p:sldId id="324" r:id="rId9"/>
    <p:sldId id="315" r:id="rId10"/>
    <p:sldId id="311" r:id="rId11"/>
    <p:sldId id="312" r:id="rId12"/>
    <p:sldId id="325" r:id="rId13"/>
    <p:sldId id="318" r:id="rId14"/>
    <p:sldId id="319" r:id="rId15"/>
    <p:sldId id="320" r:id="rId16"/>
    <p:sldId id="326" r:id="rId17"/>
    <p:sldId id="321" r:id="rId18"/>
    <p:sldId id="327" r:id="rId19"/>
    <p:sldId id="322" r:id="rId20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7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2875" y="509588"/>
            <a:ext cx="6862763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 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#14</a:t>
            </a:r>
            <a:endParaRPr lang="en-AU" altLang="el-GR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85754" y="9509794"/>
            <a:ext cx="2229546" cy="2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000" dirty="0">
                <a:solidFill>
                  <a:srgbClr val="000000"/>
                </a:solidFill>
                <a:latin typeface="Arial" panose="020B0604020202020204" pitchFamily="34" charset="0"/>
              </a:rPr>
              <a:t>ΣΕΜΦΕ, </a:t>
            </a:r>
            <a:r>
              <a:rPr lang="el-GR" altLang="el-GR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ΕΜΠ</a:t>
            </a:r>
            <a:endParaRPr lang="en-AU" altLang="el-GR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AU" altLang="el-GR" b="1">
                <a:solidFill>
                  <a:srgbClr val="000000"/>
                </a:solidFill>
              </a:rPr>
              <a:t>Week 4</a:t>
            </a:r>
            <a:r>
              <a:rPr lang="en-AU" altLang="el-GR">
                <a:solidFill>
                  <a:srgbClr val="000000"/>
                </a:solidFill>
              </a:rPr>
              <a:t>: Exceptions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time: 2 x one hour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this lecture is done with live demo run in parallel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topics: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• 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891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92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3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58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98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0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48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02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47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93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559599" y="6453188"/>
            <a:ext cx="6476451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kumimoji="0" lang="el-GR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Εισαγωγή στον </a:t>
            </a:r>
            <a:r>
              <a:rPr kumimoji="0" lang="el-GR" altLang="el-G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Αντικειμενοστρεφή</a:t>
            </a:r>
            <a:r>
              <a:rPr kumimoji="0" lang="el-GR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 Προγραμματισμό</a:t>
            </a:r>
            <a:r>
              <a:rPr kumimoji="0" lang="en-AU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, </a:t>
            </a:r>
            <a:r>
              <a:rPr kumimoji="0" lang="el-GR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Αντώνιος </a:t>
            </a:r>
            <a:r>
              <a:rPr kumimoji="0" lang="el-GR" altLang="el-G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Συμβώνης</a:t>
            </a:r>
            <a:r>
              <a:rPr kumimoji="0" lang="en-AU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, </a:t>
            </a:r>
            <a:r>
              <a:rPr kumimoji="0" lang="el-GR" alt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ΣΕΜΦΕ, ΕΜΠ</a:t>
            </a:r>
            <a:r>
              <a:rPr kumimoji="0" lang="el-GR" altLang="el-GR" sz="12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,</a:t>
            </a:r>
            <a:r>
              <a:rPr kumimoji="0" lang="en-AU" altLang="el-GR" sz="1200" b="0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 </a:t>
            </a:r>
            <a:r>
              <a:rPr kumimoji="0" lang="en-AU" altLang="el-GR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68808D8C-AB8A-4CE5-8C54-2458E9E2CD8B}" type="slidenum">
              <a:rPr kumimoji="0" lang="en-AU" altLang="el-GR" sz="1200" b="0" i="0" u="none" strike="noStrike" kern="1200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kumimoji="0" lang="en-AU" altLang="el-GR" sz="12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Week 4: Exceptions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 smtClean="0">
                <a:latin typeface="Arial" panose="020B0604020202020204" pitchFamily="34" charset="0"/>
              </a:rPr>
              <a:t>Διάλεξη #14</a:t>
            </a:r>
            <a:r>
              <a:rPr lang="en-AU" altLang="el-GR" sz="3600" dirty="0" smtClean="0">
                <a:latin typeface="Arial" panose="020B0604020202020204" pitchFamily="34" charset="0"/>
              </a:rPr>
              <a:t>: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/>
            <a:r>
              <a:rPr lang="el-GR" altLang="el-GR" sz="3600" dirty="0">
                <a:latin typeface="Arial" panose="020B0604020202020204" pitchFamily="34" charset="0"/>
              </a:rPr>
              <a:t>Εξαιρέσεις </a:t>
            </a:r>
            <a:r>
              <a:rPr lang="el-GR" altLang="el-GR" sz="32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3200" dirty="0">
                <a:solidFill>
                  <a:srgbClr val="FF33CC"/>
                </a:solidFill>
                <a:latin typeface="Arial" panose="020B0604020202020204" pitchFamily="34" charset="0"/>
              </a:rPr>
              <a:t>Exceptions</a:t>
            </a:r>
            <a:r>
              <a:rPr lang="el-GR" altLang="el-GR" sz="3200" dirty="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3200" dirty="0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Παροχή περισσοτέρων πληροφοριών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r>
              <a:rPr lang="el-GR" altLang="el-GR" sz="2400"/>
              <a:t>Συνήθως, θέλουμε να δώσουμε περισσότερες πληροφορίες σχετικά με το λάθος που προέκυψε</a:t>
            </a:r>
            <a:endParaRPr lang="en-AU" altLang="el-GR" sz="2400"/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8153400" cy="2517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public void remove(int elementNumber)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throws Exception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if(elementNumber &lt; 0 || elementNumber &gt; count)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throw new Exception("element number out of range</a:t>
            </a:r>
            <a:r>
              <a:rPr lang="en-AU" altLang="el-GR" sz="1600" b="1">
                <a:latin typeface="Courier New" panose="02070309020205020404" pitchFamily="49" charset="0"/>
              </a:rPr>
              <a:t>");</a:t>
            </a:r>
            <a:endParaRPr lang="en-AU" altLang="el-GR" sz="18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Η δημιουργία των «δικών μας» εξαιρέσεων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077200" cy="3067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class NumberOutOfRangeException extends Exception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/**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 * Create a new exception with the illegal number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 * as an argument.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 */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NumberOutOfRangeException(int number)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   super("The number " + number + " is out of range");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5221" name="AutoShape 5"/>
          <p:cNvSpPr>
            <a:spLocks noChangeArrowheads="1"/>
          </p:cNvSpPr>
          <p:nvPr/>
        </p:nvSpPr>
        <p:spPr bwMode="auto">
          <a:xfrm>
            <a:off x="3278188" y="1524000"/>
            <a:ext cx="5559425" cy="1397000"/>
          </a:xfrm>
          <a:prstGeom prst="wedgeEllipseCallout">
            <a:avLst>
              <a:gd name="adj1" fmla="val -65097"/>
              <a:gd name="adj2" fmla="val -46023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Οι «δικές μας» εξαιρέσεις </a:t>
            </a:r>
            <a:r>
              <a:rPr lang="el-GR" altLang="el-GR" sz="2000">
                <a:solidFill>
                  <a:srgbClr val="FF33CC"/>
                </a:solidFill>
                <a:latin typeface="Times" panose="02020603050405020304" pitchFamily="18" charset="0"/>
              </a:rPr>
              <a:t>[</a:t>
            </a:r>
            <a:r>
              <a:rPr lang="en-AU" altLang="el-GR" sz="2000">
                <a:solidFill>
                  <a:srgbClr val="FF33CC"/>
                </a:solidFill>
                <a:latin typeface="Times" panose="02020603050405020304" pitchFamily="18" charset="0"/>
              </a:rPr>
              <a:t>custom</a:t>
            </a:r>
            <a:r>
              <a:rPr lang="el-GR" altLang="el-GR" sz="2000">
                <a:solidFill>
                  <a:srgbClr val="FF33CC"/>
                </a:solidFill>
                <a:latin typeface="Times" panose="02020603050405020304" pitchFamily="18" charset="0"/>
              </a:rPr>
              <a:t> </a:t>
            </a:r>
            <a:r>
              <a:rPr lang="en-AU" altLang="el-GR" sz="2000">
                <a:solidFill>
                  <a:srgbClr val="FF33CC"/>
                </a:solidFill>
                <a:latin typeface="Times" panose="02020603050405020304" pitchFamily="18" charset="0"/>
              </a:rPr>
              <a:t>exceptions</a:t>
            </a:r>
            <a:r>
              <a:rPr lang="el-GR" altLang="el-GR" sz="2000">
                <a:solidFill>
                  <a:srgbClr val="FF33CC"/>
                </a:solidFill>
                <a:latin typeface="Times" panose="02020603050405020304" pitchFamily="18" charset="0"/>
              </a:rPr>
              <a:t>]</a:t>
            </a:r>
            <a:r>
              <a:rPr lang="el-GR" altLang="el-GR" sz="2000">
                <a:solidFill>
                  <a:srgbClr val="FF0066"/>
                </a:solidFill>
                <a:latin typeface="Times" panose="02020603050405020304" pitchFamily="18" charset="0"/>
              </a:rPr>
              <a:t> </a:t>
            </a:r>
            <a:r>
              <a:rPr lang="el-GR" altLang="el-GR" sz="2000">
                <a:latin typeface="Times" panose="02020603050405020304" pitchFamily="18" charset="0"/>
              </a:rPr>
              <a:t>δηλώνονται ως υποκλάσεις της κλάση</a:t>
            </a:r>
            <a:r>
              <a:rPr lang="en-AU" altLang="el-GR" sz="2000">
                <a:latin typeface="Times" panose="02020603050405020304" pitchFamily="18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Exception</a:t>
            </a:r>
          </a:p>
        </p:txBody>
      </p:sp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1600200" y="1143000"/>
          <a:ext cx="146208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0" r:id="rId4" imgW="2717800" imgH="4038600" progId="MS_ClipArt_Gallery">
                  <p:embed/>
                </p:oleObj>
              </mc:Choice>
              <mc:Fallback>
                <p:oleObj r:id="rId4" imgW="2717800" imgH="40386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146208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Η δημιουργία των «δικών μας» εξαιρέσεων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81603" name="Text Box 1027"/>
          <p:cNvSpPr txBox="1">
            <a:spLocks noChangeArrowheads="1"/>
          </p:cNvSpPr>
          <p:nvPr/>
        </p:nvSpPr>
        <p:spPr bwMode="auto">
          <a:xfrm>
            <a:off x="609600" y="1600200"/>
            <a:ext cx="8153400" cy="2517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public void remove(int elementNumber)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throws Exception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if(elementNumber &lt; 0 || elementNumber &gt; count)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throw new NumberOutOfRangeException(elementNumber);</a:t>
            </a:r>
            <a:endParaRPr lang="en-AU" altLang="el-GR" sz="18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1604" name="Text Box 1028"/>
          <p:cNvSpPr txBox="1">
            <a:spLocks noChangeArrowheads="1"/>
          </p:cNvSpPr>
          <p:nvPr/>
        </p:nvSpPr>
        <p:spPr bwMode="auto">
          <a:xfrm>
            <a:off x="762000" y="4343400"/>
            <a:ext cx="794385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Οι «δικές μας» εξαιρέσεις μπορεί</a:t>
            </a:r>
            <a:endParaRPr lang="en-AU" altLang="el-GR"/>
          </a:p>
          <a:p>
            <a:r>
              <a:rPr lang="en-AU" altLang="el-GR"/>
              <a:t>  • </a:t>
            </a:r>
            <a:r>
              <a:rPr lang="el-GR" altLang="el-GR"/>
              <a:t>να αποθηκεύουν επιπρόσθετες πληροφορίες</a:t>
            </a:r>
            <a:endParaRPr lang="en-AU" altLang="el-GR"/>
          </a:p>
          <a:p>
            <a:r>
              <a:rPr lang="en-AU" altLang="el-GR"/>
              <a:t>  • </a:t>
            </a:r>
            <a:r>
              <a:rPr lang="el-GR" altLang="el-GR"/>
              <a:t>να χρησιμοποιηθούν στον χειρισμό άλλων εξαιρέσεων </a:t>
            </a:r>
          </a:p>
          <a:p>
            <a:r>
              <a:rPr lang="el-GR" altLang="el-GR"/>
              <a:t>   </a:t>
            </a:r>
            <a:r>
              <a:rPr lang="en-AU" altLang="el-GR"/>
              <a:t>(</a:t>
            </a:r>
            <a:r>
              <a:rPr lang="el-GR" altLang="el-GR"/>
              <a:t>λεπτομέρειες αργότερα…</a:t>
            </a:r>
            <a:r>
              <a:rPr lang="en-AU" altLang="el-GR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Το πρόβλημα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7239000" cy="20002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Τις περισσότερες φορές δεν θέλουμε μόνο να αναφέρουμε τα προβλήματα. Επιθυμούμε να τα αποκαταστήσουμε!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Το πρόγραμμα, ως οντότητα, δεν πρέπει να σταματήσει τη λειτουργία του.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Η «σύλληψη» των εξαιρέσεων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Catching exceptions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Οι εξαιρέσεις μπορεί να συλληφθούν.</a:t>
            </a:r>
            <a:endParaRPr lang="en-AU" altLang="el-GR" sz="2400"/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3227388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/>
              <a:t>method1:</a:t>
            </a:r>
          </a:p>
          <a:p>
            <a:r>
              <a:rPr lang="en-AU" altLang="el-GR"/>
              <a:t>	call method2</a:t>
            </a:r>
          </a:p>
          <a:p>
            <a:r>
              <a:rPr lang="en-AU" altLang="el-GR"/>
              <a:t>	catch exception</a:t>
            </a:r>
          </a:p>
          <a:p>
            <a:r>
              <a:rPr lang="en-AU" altLang="el-GR"/>
              <a:t>	handle it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5105400" y="3886200"/>
            <a:ext cx="3397250" cy="1343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/>
              <a:t>method2:</a:t>
            </a:r>
          </a:p>
          <a:p>
            <a:r>
              <a:rPr lang="en-AU" altLang="el-GR"/>
              <a:t>	detects error</a:t>
            </a:r>
          </a:p>
          <a:p>
            <a:r>
              <a:rPr lang="en-AU" altLang="el-GR"/>
              <a:t>	throws exception</a:t>
            </a:r>
          </a:p>
        </p:txBody>
      </p:sp>
      <p:sp>
        <p:nvSpPr>
          <p:cNvPr id="275463" name="AutoShape 7"/>
          <p:cNvSpPr>
            <a:spLocks noChangeArrowheads="1"/>
          </p:cNvSpPr>
          <p:nvPr/>
        </p:nvSpPr>
        <p:spPr bwMode="auto">
          <a:xfrm rot="1524977">
            <a:off x="3733800" y="4267200"/>
            <a:ext cx="2254250" cy="458788"/>
          </a:xfrm>
          <a:prstGeom prst="leftArrow">
            <a:avLst>
              <a:gd name="adj1" fmla="val 45241"/>
              <a:gd name="adj2" fmla="val 189829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75464" name="AutoShape 8"/>
          <p:cNvSpPr>
            <a:spLocks noChangeArrowheads="1"/>
          </p:cNvSpPr>
          <p:nvPr/>
        </p:nvSpPr>
        <p:spPr bwMode="auto">
          <a:xfrm rot="-9649832">
            <a:off x="3962400" y="3352800"/>
            <a:ext cx="1187450" cy="609600"/>
          </a:xfrm>
          <a:prstGeom prst="leftArrow">
            <a:avLst>
              <a:gd name="adj1" fmla="val 45241"/>
              <a:gd name="adj2" fmla="val 75256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try</a:t>
            </a:r>
            <a:r>
              <a:rPr lang="en-AU" altLang="el-GR" sz="3600">
                <a:solidFill>
                  <a:schemeClr val="tx2"/>
                </a:solidFill>
              </a:rPr>
              <a:t>” </a:t>
            </a:r>
            <a:r>
              <a:rPr lang="el-GR" altLang="el-GR" sz="3600">
                <a:solidFill>
                  <a:schemeClr val="tx2"/>
                </a:solidFill>
              </a:rPr>
              <a:t>και</a:t>
            </a:r>
            <a:r>
              <a:rPr lang="en-AU" altLang="el-GR" sz="3600">
                <a:solidFill>
                  <a:schemeClr val="tx2"/>
                </a:solidFill>
              </a:rPr>
              <a:t> 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catch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001000" cy="3394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int itemNumber = getInputFromUser();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try</a:t>
            </a:r>
            <a:r>
              <a:rPr lang="en-AU" altLang="el-GR" sz="200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database.remove(itemNumber);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catch</a:t>
            </a:r>
            <a:r>
              <a:rPr lang="en-AU" altLang="el-GR" sz="2000">
                <a:latin typeface="Courier New" panose="02070309020205020404" pitchFamily="49" charset="0"/>
              </a:rPr>
              <a:t> (Exception exc)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System.out.println("an error occurred: " + exc);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...</a:t>
            </a:r>
          </a:p>
        </p:txBody>
      </p:sp>
      <p:graphicFrame>
        <p:nvGraphicFramePr>
          <p:cNvPr id="276484" name="Object 4"/>
          <p:cNvGraphicFramePr>
            <a:graphicFrameLocks noChangeAspect="1"/>
          </p:cNvGraphicFramePr>
          <p:nvPr/>
        </p:nvGraphicFramePr>
        <p:xfrm>
          <a:off x="6781800" y="990600"/>
          <a:ext cx="1295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4" r:id="rId4" imgW="2273300" imgH="3949700" progId="MS_ClipArt_Gallery">
                  <p:embed/>
                </p:oleObj>
              </mc:Choice>
              <mc:Fallback>
                <p:oleObj r:id="rId4" imgW="2273300" imgH="39497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990600"/>
                        <a:ext cx="1295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Χειρισμός διαφόρων τύπων εξαιρέσεων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001000" cy="3394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int itemNumber = getInputFromUser();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try</a:t>
            </a:r>
            <a:r>
              <a:rPr lang="en-AU" altLang="el-GR" sz="200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database.remove(itemNumber);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catch</a:t>
            </a:r>
            <a:r>
              <a:rPr lang="en-AU" altLang="el-GR" sz="2000">
                <a:latin typeface="Courier New" panose="02070309020205020404" pitchFamily="49" charset="0"/>
              </a:rPr>
              <a:t> (</a:t>
            </a:r>
            <a:r>
              <a:rPr lang="en-AU" altLang="el-GR" sz="1800" b="1">
                <a:latin typeface="Courier New" panose="02070309020205020404" pitchFamily="49" charset="0"/>
              </a:rPr>
              <a:t>NumberOutOfRangeException</a:t>
            </a:r>
            <a:r>
              <a:rPr lang="en-AU" altLang="el-GR" sz="2000">
                <a:latin typeface="Courier New" panose="02070309020205020404" pitchFamily="49" charset="0"/>
              </a:rPr>
              <a:t> exc)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System.out.println("an error occurred: " + exc);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try</a:t>
            </a:r>
            <a:r>
              <a:rPr lang="en-AU" altLang="el-GR" sz="3600">
                <a:solidFill>
                  <a:schemeClr val="tx2"/>
                </a:solidFill>
              </a:rPr>
              <a:t>” </a:t>
            </a:r>
            <a:r>
              <a:rPr lang="el-GR" altLang="el-GR" sz="3600">
                <a:solidFill>
                  <a:schemeClr val="tx2"/>
                </a:solidFill>
              </a:rPr>
              <a:t>και </a:t>
            </a:r>
            <a:r>
              <a:rPr lang="en-AU" altLang="el-GR" sz="3600">
                <a:solidFill>
                  <a:schemeClr val="tx2"/>
                </a:solidFill>
              </a:rPr>
              <a:t> 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finally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543800" cy="4613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public void someMethod()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....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....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try</a:t>
            </a:r>
            <a:r>
              <a:rPr lang="en-AU" altLang="el-GR" sz="200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   </a:t>
            </a:r>
            <a:r>
              <a:rPr lang="en-AU" altLang="el-GR" sz="2000" i="1">
                <a:latin typeface="Courier New" panose="02070309020205020404" pitchFamily="49" charset="0"/>
              </a:rPr>
              <a:t>// some code</a:t>
            </a:r>
            <a:endParaRPr lang="en-AU" altLang="el-GR" sz="20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finally</a:t>
            </a:r>
            <a:endParaRPr lang="en-AU" altLang="el-GR" sz="20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   </a:t>
            </a:r>
            <a:r>
              <a:rPr lang="en-AU" altLang="el-GR" sz="2000" i="1">
                <a:latin typeface="Courier New" panose="02070309020205020404" pitchFamily="49" charset="0"/>
              </a:rPr>
              <a:t>// clean up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....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....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5334000" y="3352800"/>
            <a:ext cx="2819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Arial" panose="020B0604020202020204" pitchFamily="34" charset="0"/>
              </a:rPr>
              <a:t>Εκτελείται πάντοτε</a:t>
            </a:r>
            <a:r>
              <a:rPr lang="en-AU" altLang="el-GR">
                <a:latin typeface="Arial" panose="020B0604020202020204" pitchFamily="34" charset="0"/>
              </a:rPr>
              <a:t>!</a:t>
            </a: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 flipH="1">
            <a:off x="3733800" y="3886200"/>
            <a:ext cx="24384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Παράδειγμα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498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public boolean searchFor(String file, String word)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throws StreamException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Stream input = null;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try</a:t>
            </a:r>
            <a:r>
              <a:rPr lang="en-AU" altLang="el-GR" sz="180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input = new Stream(file);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while(!input.eof())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   if(input.next() == word)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      return true;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return false;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1800" b="1">
                <a:latin typeface="Courier New" panose="02070309020205020404" pitchFamily="49" charset="0"/>
              </a:rPr>
              <a:t>   finally</a:t>
            </a:r>
            <a:endParaRPr lang="en-AU" altLang="el-GR" sz="18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if(input != null)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      input.close();</a:t>
            </a:r>
            <a:endParaRPr lang="en-AU" altLang="el-GR" sz="1800" i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6629400" y="2057400"/>
            <a:ext cx="19812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>
                <a:latin typeface="Times" panose="02020603050405020304" pitchFamily="18" charset="0"/>
              </a:rPr>
              <a:t>Μπορεί να δημιουργήσουν εξαιρεση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 flipH="1">
            <a:off x="4953000" y="2362200"/>
            <a:ext cx="1676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 flipH="1">
            <a:off x="4572000" y="2514600"/>
            <a:ext cx="19812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H="1">
            <a:off x="4648200" y="2590800"/>
            <a:ext cx="190500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finally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7177088" cy="27305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Το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finally</a:t>
            </a:r>
            <a:r>
              <a:rPr lang="el-GR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τμήμα πάντοτε εκτελείται μετά το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try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-τμήμα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ανεξάρτητα από τον τρόπο με τον οποίο το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try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-τμήμα τερματίστηκε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Το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finally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-τμήμα μπορεί να χρησιμοποιηθεί για να εγγυηθεί τον ομαλό τερματισμό μιας σύνθετης λειτουργίας 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Helvetica" panose="020B0604020202020204" pitchFamily="34" charset="0"/>
              </a:rPr>
              <a:t>to clean up after an operation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endParaRPr lang="en-AU" altLang="el-GR">
              <a:solidFill>
                <a:srgbClr val="FF33CC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Το πρόβλημα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2209800"/>
          </a:xfrm>
        </p:spPr>
        <p:txBody>
          <a:bodyPr/>
          <a:lstStyle/>
          <a:p>
            <a:r>
              <a:rPr lang="el-GR" altLang="el-GR" sz="2400"/>
              <a:t>Τα προγράμματα συχνά περιέχουν λάθη </a:t>
            </a:r>
          </a:p>
          <a:p>
            <a:r>
              <a:rPr lang="el-GR" altLang="el-GR" sz="2400"/>
              <a:t>Τα λάθη πρέπει να αντιμετωπιστούν </a:t>
            </a:r>
          </a:p>
          <a:p>
            <a:r>
              <a:rPr lang="el-GR" altLang="el-GR" sz="2400"/>
              <a:t>Ο χειρισμός (αντιμετώπιση) λαθών είναι δύσκολος</a:t>
            </a:r>
            <a:endParaRPr lang="en-AU" altLang="el-GR" sz="2400"/>
          </a:p>
        </p:txBody>
      </p:sp>
      <p:graphicFrame>
        <p:nvGraphicFramePr>
          <p:cNvPr id="226312" name="Object 8"/>
          <p:cNvGraphicFramePr>
            <a:graphicFrameLocks noChangeAspect="1"/>
          </p:cNvGraphicFramePr>
          <p:nvPr/>
        </p:nvGraphicFramePr>
        <p:xfrm>
          <a:off x="6673850" y="3429000"/>
          <a:ext cx="24701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8" r:id="rId4" imgW="4025900" imgH="3962400" progId="MS_ClipArt_Gallery">
                  <p:embed/>
                </p:oleObj>
              </mc:Choice>
              <mc:Fallback>
                <p:oleObj r:id="rId4" imgW="4025900" imgH="3962400" progId="MS_ClipArt_Gallery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0" y="3429000"/>
                        <a:ext cx="247015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747713" y="4475163"/>
            <a:ext cx="4738687" cy="1708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/>
              <a:t>Παράδειγμα</a:t>
            </a:r>
            <a:r>
              <a:rPr lang="en-AU" altLang="el-GR"/>
              <a:t>:</a:t>
            </a:r>
          </a:p>
          <a:p>
            <a:r>
              <a:rPr lang="el-GR" altLang="el-GR"/>
              <a:t>	</a:t>
            </a:r>
            <a:r>
              <a:rPr lang="en-AU" altLang="el-GR"/>
              <a:t>- </a:t>
            </a:r>
            <a:r>
              <a:rPr lang="el-GR" altLang="el-GR"/>
              <a:t>Διαίρεση με το μηδέν</a:t>
            </a:r>
            <a:endParaRPr lang="en-AU" altLang="el-GR"/>
          </a:p>
          <a:p>
            <a:r>
              <a:rPr lang="en-AU" altLang="el-GR"/>
              <a:t>	- </a:t>
            </a:r>
            <a:r>
              <a:rPr lang="el-GR" altLang="el-GR"/>
              <a:t>δείκτες διανυσμάτων 	  εκτός ορίων</a:t>
            </a:r>
            <a:endParaRPr lang="en-AU" alt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Εξαιρέσεις χρόνου-εκτέλεσης</a:t>
            </a:r>
            <a:r>
              <a:rPr lang="el-GR" altLang="el-GR" sz="3600"/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US" altLang="el-GR" sz="2000">
                <a:solidFill>
                  <a:srgbClr val="FF0066"/>
                </a:solidFill>
              </a:rPr>
              <a:t>r</a:t>
            </a:r>
            <a:r>
              <a:rPr lang="en-AU" altLang="el-GR" sz="2000">
                <a:solidFill>
                  <a:srgbClr val="FF0066"/>
                </a:solidFill>
              </a:rPr>
              <a:t>untime exceptions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endParaRPr lang="en-AU" altLang="el-GR" sz="2000">
              <a:solidFill>
                <a:srgbClr val="FF0066"/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572000"/>
          </a:xfrm>
        </p:spPr>
        <p:txBody>
          <a:bodyPr/>
          <a:lstStyle/>
          <a:p>
            <a:r>
              <a:rPr lang="el-GR" altLang="el-GR" sz="2400"/>
              <a:t>Μερικές εντολές μπορεί να μην εκτελεστούν επιτυχώς</a:t>
            </a:r>
            <a:endParaRPr lang="en-AU" altLang="el-GR" sz="2400"/>
          </a:p>
          <a:p>
            <a:r>
              <a:rPr lang="el-GR" altLang="el-GR" sz="2400"/>
              <a:t>Εάν δεν είναι επιτυχείς, τότε</a:t>
            </a:r>
            <a:r>
              <a:rPr lang="en-AU" altLang="el-GR" sz="2400"/>
              <a:t/>
            </a:r>
            <a:br>
              <a:rPr lang="en-AU" altLang="el-GR" sz="2400"/>
            </a:br>
            <a:r>
              <a:rPr lang="en-AU" altLang="el-GR" sz="2400"/>
              <a:t>	</a:t>
            </a:r>
            <a:r>
              <a:rPr lang="el-GR" altLang="el-GR" sz="2400" b="1"/>
              <a:t>«δημιουργούν μία εξαίρεση»</a:t>
            </a:r>
            <a:r>
              <a:rPr lang="el-GR" altLang="el-GR" sz="2400"/>
              <a:t> 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  <a:latin typeface="Times" panose="02020603050405020304" pitchFamily="18" charset="0"/>
              </a:rPr>
              <a:t>throw an exception</a:t>
            </a:r>
            <a:r>
              <a:rPr lang="el-GR" altLang="el-GR" sz="2000">
                <a:solidFill>
                  <a:srgbClr val="FF0066"/>
                </a:solidFill>
                <a:latin typeface="Times" panose="02020603050405020304" pitchFamily="18" charset="0"/>
              </a:rPr>
              <a:t>]</a:t>
            </a:r>
            <a:endParaRPr lang="en-AU" altLang="el-GR" sz="2000" i="1">
              <a:solidFill>
                <a:srgbClr val="FF0066"/>
              </a:solidFill>
            </a:endParaRPr>
          </a:p>
          <a:p>
            <a:r>
              <a:rPr lang="el-GR" altLang="el-GR" sz="2400"/>
              <a:t>Οι εξαιρέσεις μπορεί να παραχθούν σε οποιαδήποτε χρονική στιγμή </a:t>
            </a:r>
          </a:p>
          <a:p>
            <a:r>
              <a:rPr lang="el-GR" altLang="el-GR" sz="2400"/>
              <a:t>Οι εξαιρέσεις διακόπτουν την ροή  εκτέλεσης του προγράμματος </a:t>
            </a:r>
          </a:p>
          <a:p>
            <a:r>
              <a:rPr lang="el-GR" altLang="el-GR" sz="2400"/>
              <a:t>Οι εξαιρέσεις χρησιμοποιούνται για την αναφορά λαθών</a:t>
            </a:r>
            <a:endParaRPr lang="en-AU" altLang="el-GR" sz="2400"/>
          </a:p>
          <a:p>
            <a:r>
              <a:rPr lang="el-GR" altLang="el-GR" sz="2400"/>
              <a:t>Οι εξαιρέσεις  μπορεί να γίνουν αντιληπτές («να συλληφθούν»)</a:t>
            </a:r>
            <a:r>
              <a:rPr lang="en-AU" altLang="el-GR" sz="2400"/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</a:rPr>
              <a:t>can be caught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endParaRPr lang="en-AU" altLang="el-GR" sz="20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Δημιουργία εξαιρέσεων</a:t>
            </a:r>
            <a:r>
              <a:rPr lang="el-GR" altLang="el-GR" sz="3600"/>
              <a:t> </a:t>
            </a:r>
            <a:r>
              <a:rPr lang="en-US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throwing exceptions]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162800" cy="1295400"/>
          </a:xfrm>
        </p:spPr>
        <p:txBody>
          <a:bodyPr/>
          <a:lstStyle/>
          <a:p>
            <a:r>
              <a:rPr lang="el-GR" altLang="el-GR" sz="2400"/>
              <a:t>Τα προγράμματα μπορεί να δημιουργήσουν τις δικές τους εξαιρέσεις με σκοπό να αναφέρουν προβλήματα</a:t>
            </a:r>
            <a:endParaRPr lang="en-AU" altLang="el-GR" sz="2400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7924800" cy="2784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remove(int elementNumber)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throws Exception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if(elementNumber &lt; 0 || elementNumber &gt; count)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throw new Exception();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7696200" y="1143000"/>
          <a:ext cx="1220788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8" r:id="rId4" imgW="1854200" imgH="3937000" progId="MS_ClipArt_Gallery">
                  <p:embed/>
                </p:oleObj>
              </mc:Choice>
              <mc:Fallback>
                <p:oleObj r:id="rId4" imgW="1854200" imgH="39370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143000"/>
                        <a:ext cx="1220788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Ο όρος </a:t>
            </a:r>
            <a:r>
              <a:rPr lang="en-AU" altLang="el-GR" sz="3600">
                <a:solidFill>
                  <a:schemeClr val="tx2"/>
                </a:solidFill>
              </a:rPr>
              <a:t>“throws”</a:t>
            </a:r>
            <a:r>
              <a:rPr lang="en-AU" altLang="el-GR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624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Οι μέθοδοι που δημιουργούν εξαιρέσεις πρέπει να δηλώσουν τις εξαιρέσεις αυτές στην «υπογραφή» τους</a:t>
            </a:r>
            <a:r>
              <a:rPr lang="el-GR" altLang="el-GR" sz="2800"/>
              <a:t>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signature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</p:txBody>
      </p:sp>
      <p:sp>
        <p:nvSpPr>
          <p:cNvPr id="266244" name="Text Box 3076"/>
          <p:cNvSpPr txBox="1">
            <a:spLocks noChangeArrowheads="1"/>
          </p:cNvSpPr>
          <p:nvPr/>
        </p:nvSpPr>
        <p:spPr bwMode="auto">
          <a:xfrm>
            <a:off x="609600" y="3124200"/>
            <a:ext cx="8001000" cy="2784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public void remove(int elementNumber)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throws Exception</a:t>
            </a:r>
            <a:endParaRPr lang="en-AU" altLang="el-GR" sz="20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if(elementNumber &lt; 0 || elementNumber &gt; count)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	throw new Exception();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6246" name="Line 3078"/>
          <p:cNvSpPr>
            <a:spLocks noChangeShapeType="1"/>
          </p:cNvSpPr>
          <p:nvPr/>
        </p:nvSpPr>
        <p:spPr bwMode="auto">
          <a:xfrm flipH="1">
            <a:off x="2438400" y="2438400"/>
            <a:ext cx="30480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κλάση </a:t>
            </a:r>
            <a:r>
              <a:rPr lang="en-AU" altLang="el-GR" sz="3600">
                <a:solidFill>
                  <a:schemeClr val="tx2"/>
                </a:solidFill>
              </a:rPr>
              <a:t> Exception</a:t>
            </a:r>
          </a:p>
        </p:txBody>
      </p:sp>
      <p:sp>
        <p:nvSpPr>
          <p:cNvPr id="27955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l-GR" altLang="el-GR" sz="2400"/>
              <a:t>Οι εξαιρέσεις είναι αντικείμενα </a:t>
            </a:r>
            <a:r>
              <a:rPr lang="en-AU" altLang="el-GR" sz="2400"/>
              <a:t>(</a:t>
            </a:r>
            <a:r>
              <a:rPr lang="el-GR" altLang="el-GR" sz="2400"/>
              <a:t>στιγμιότυπα της κλάσης </a:t>
            </a:r>
            <a:r>
              <a:rPr lang="en-AU" altLang="el-GR" sz="2400" b="1">
                <a:latin typeface="Courier New" panose="02070309020205020404" pitchFamily="49" charset="0"/>
              </a:rPr>
              <a:t>Exception</a:t>
            </a:r>
            <a:r>
              <a:rPr lang="en-AU" altLang="el-GR" sz="2400"/>
              <a:t> </a:t>
            </a:r>
            <a:r>
              <a:rPr lang="el-GR" altLang="el-GR" sz="2400"/>
              <a:t>ή των υποκλάσεων της</a:t>
            </a:r>
            <a:r>
              <a:rPr lang="en-AU" altLang="el-GR" sz="2400"/>
              <a:t>)</a:t>
            </a:r>
          </a:p>
        </p:txBody>
      </p:sp>
      <p:sp>
        <p:nvSpPr>
          <p:cNvPr id="279556" name="Text Box 2052"/>
          <p:cNvSpPr txBox="1">
            <a:spLocks noChangeArrowheads="1"/>
          </p:cNvSpPr>
          <p:nvPr/>
        </p:nvSpPr>
        <p:spPr bwMode="auto">
          <a:xfrm>
            <a:off x="609600" y="3048000"/>
            <a:ext cx="7878763" cy="296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b="1">
                <a:latin typeface="Courier New" panose="02070309020205020404" pitchFamily="49" charset="0"/>
              </a:rPr>
              <a:t>public Exception()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00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>
                <a:latin typeface="Times" panose="02020603050405020304" pitchFamily="18" charset="0"/>
              </a:rPr>
              <a:t>       Constructs an Exception with no specified detail message.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b="1">
                <a:latin typeface="Courier New" panose="02070309020205020404" pitchFamily="49" charset="0"/>
              </a:rPr>
              <a:t>public Exception(String 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>
                <a:latin typeface="Times" panose="02020603050405020304" pitchFamily="18" charset="0"/>
              </a:rPr>
              <a:t>       Constructs an Exception with the specified detail message.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>
                <a:latin typeface="Times" panose="02020603050405020304" pitchFamily="18" charset="0"/>
              </a:rPr>
              <a:t>       Parameters: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>
                <a:latin typeface="Times" panose="02020603050405020304" pitchFamily="18" charset="0"/>
              </a:rPr>
              <a:t>              </a:t>
            </a:r>
            <a:r>
              <a:rPr lang="en-AU" altLang="el-GR" b="1">
                <a:latin typeface="Times" panose="02020603050405020304" pitchFamily="18" charset="0"/>
              </a:rPr>
              <a:t>s</a:t>
            </a:r>
            <a:r>
              <a:rPr lang="en-AU" altLang="el-GR">
                <a:latin typeface="Times" panose="02020603050405020304" pitchFamily="18" charset="0"/>
              </a:rPr>
              <a:t> - the detail message.</a:t>
            </a:r>
          </a:p>
        </p:txBody>
      </p:sp>
      <p:sp>
        <p:nvSpPr>
          <p:cNvPr id="279557" name="Text Box 2053"/>
          <p:cNvSpPr txBox="1">
            <a:spLocks noChangeArrowheads="1"/>
          </p:cNvSpPr>
          <p:nvPr/>
        </p:nvSpPr>
        <p:spPr bwMode="auto">
          <a:xfrm>
            <a:off x="533400" y="2667000"/>
            <a:ext cx="3683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>
                <a:latin typeface="Times" panose="02020603050405020304" pitchFamily="18" charset="0"/>
              </a:rPr>
              <a:t>Από τις ιστοσελίδες τεκμηρίωσης</a:t>
            </a:r>
            <a:r>
              <a:rPr lang="en-AU" altLang="el-GR" sz="2000"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ιεραρχία των εξαιρέσεων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1981200" y="22860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Throwable</a:t>
            </a:r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1066800" y="36576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Error</a:t>
            </a: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4419600" y="5029200"/>
            <a:ext cx="3124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RuntimeException</a:t>
            </a:r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3505200" y="3657600"/>
            <a:ext cx="18288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 flipV="1">
            <a:off x="1828800" y="2895600"/>
            <a:ext cx="838200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67273" name="Line 9"/>
          <p:cNvSpPr>
            <a:spLocks noChangeShapeType="1"/>
          </p:cNvSpPr>
          <p:nvPr/>
        </p:nvSpPr>
        <p:spPr bwMode="auto">
          <a:xfrm flipH="1" flipV="1">
            <a:off x="4724400" y="4343400"/>
            <a:ext cx="7620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 flipH="1" flipV="1">
            <a:off x="3429000" y="2895600"/>
            <a:ext cx="762000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1600200" y="5029200"/>
            <a:ext cx="2438400" cy="5461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MyException</a:t>
            </a:r>
          </a:p>
        </p:txBody>
      </p:sp>
      <p:sp>
        <p:nvSpPr>
          <p:cNvPr id="267276" name="Line 12"/>
          <p:cNvSpPr>
            <a:spLocks noChangeShapeType="1"/>
          </p:cNvSpPr>
          <p:nvPr/>
        </p:nvSpPr>
        <p:spPr bwMode="auto">
          <a:xfrm flipV="1">
            <a:off x="3276600" y="4267200"/>
            <a:ext cx="609600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267277" name="Object 13"/>
          <p:cNvGraphicFramePr>
            <a:graphicFrameLocks noChangeAspect="1"/>
          </p:cNvGraphicFramePr>
          <p:nvPr/>
        </p:nvGraphicFramePr>
        <p:xfrm>
          <a:off x="5562600" y="1447800"/>
          <a:ext cx="3124200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56" r:id="rId4" imgW="4191000" imgH="3581400" progId="MS_ClipArt_Gallery">
                  <p:embed/>
                </p:oleObj>
              </mc:Choice>
              <mc:Fallback>
                <p:oleObj r:id="rId4" imgW="4191000" imgH="3581400" progId="MS_ClipArt_Gallery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447800"/>
                        <a:ext cx="3124200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ιεραρχία των εξαιρέσεων </a:t>
            </a:r>
            <a:r>
              <a:rPr lang="el-GR" altLang="el-GR" sz="2800">
                <a:solidFill>
                  <a:schemeClr val="tx2"/>
                </a:solidFill>
              </a:rPr>
              <a:t>(συνέχεια)</a:t>
            </a:r>
            <a:r>
              <a:rPr lang="el-GR" altLang="el-GR" sz="3600">
                <a:solidFill>
                  <a:schemeClr val="tx2"/>
                </a:solidFill>
              </a:rPr>
              <a:t> </a:t>
            </a:r>
            <a:endParaRPr lang="en-AU" altLang="el-GR"/>
          </a:p>
        </p:txBody>
      </p:sp>
      <p:sp>
        <p:nvSpPr>
          <p:cNvPr id="280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Η κλάση </a:t>
            </a:r>
            <a:r>
              <a:rPr lang="en-AU" altLang="el-GR" sz="2400" b="1">
                <a:latin typeface="Courier New" panose="02070309020205020404" pitchFamily="49" charset="0"/>
              </a:rPr>
              <a:t>Throwable</a:t>
            </a:r>
            <a:r>
              <a:rPr lang="en-AU" altLang="el-GR" sz="2400"/>
              <a:t> </a:t>
            </a:r>
            <a:r>
              <a:rPr lang="el-GR" altLang="el-GR" sz="2400"/>
              <a:t>περιλαμβάνει τα λάθη </a:t>
            </a:r>
            <a:r>
              <a:rPr lang="el-GR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errors</a:t>
            </a:r>
            <a:r>
              <a:rPr lang="el-GR" altLang="el-GR" sz="2400">
                <a:solidFill>
                  <a:srgbClr val="FF33CC"/>
                </a:solidFill>
              </a:rPr>
              <a:t>]</a:t>
            </a:r>
            <a:r>
              <a:rPr lang="en-AU" altLang="el-GR" sz="2400"/>
              <a:t> </a:t>
            </a:r>
            <a:r>
              <a:rPr lang="el-GR" altLang="el-GR" sz="2400"/>
              <a:t>και τις εξαιρέσεις</a:t>
            </a:r>
            <a:r>
              <a:rPr lang="en-AU" altLang="el-GR" sz="2400"/>
              <a:t> </a:t>
            </a:r>
            <a:r>
              <a:rPr lang="el-GR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exceptions</a:t>
            </a:r>
            <a:r>
              <a:rPr lang="el-GR" altLang="el-GR" sz="2400">
                <a:solidFill>
                  <a:srgbClr val="FF33CC"/>
                </a:solidFill>
              </a:rPr>
              <a:t>]</a:t>
            </a:r>
            <a:endParaRPr lang="en-AU" altLang="el-GR" sz="2400">
              <a:solidFill>
                <a:srgbClr val="FF33CC"/>
              </a:solidFill>
            </a:endParaRPr>
          </a:p>
          <a:p>
            <a:r>
              <a:rPr lang="el-GR" altLang="el-GR" sz="2400"/>
              <a:t>Σε αντίθεση με τις εξαιρέσεις, τα λάθη «δεν μπορεί ποτέ να γίνουν αντιληπτά»</a:t>
            </a:r>
            <a:endParaRPr lang="en-AU" altLang="el-GR" sz="2400"/>
          </a:p>
          <a:p>
            <a:r>
              <a:rPr lang="el-GR" altLang="el-GR" sz="2400"/>
              <a:t>Οι εξαιρέσεις που ανήκουν στην κλάση </a:t>
            </a:r>
            <a:r>
              <a:rPr lang="en-AU" altLang="el-GR" sz="2400" b="1">
                <a:latin typeface="Courier New" panose="02070309020205020404" pitchFamily="49" charset="0"/>
              </a:rPr>
              <a:t>RuntimeException</a:t>
            </a:r>
            <a:r>
              <a:rPr lang="en-AU" altLang="el-GR" sz="2400"/>
              <a:t> (</a:t>
            </a:r>
            <a:r>
              <a:rPr lang="el-GR" altLang="el-GR" sz="2400"/>
              <a:t>και τις υποκλάσεις της</a:t>
            </a:r>
            <a:r>
              <a:rPr lang="en-AU" altLang="el-GR" sz="2400"/>
              <a:t>) </a:t>
            </a:r>
            <a:r>
              <a:rPr lang="el-GR" altLang="el-GR" sz="2400"/>
              <a:t>δεν χρειάζεται να δηλωθούν σε τμήμα  «</a:t>
            </a:r>
            <a:r>
              <a:rPr lang="en-AU" altLang="el-GR" sz="2400" b="1">
                <a:latin typeface="Courier New" panose="02070309020205020404" pitchFamily="49" charset="0"/>
              </a:rPr>
              <a:t>throws</a:t>
            </a:r>
            <a:r>
              <a:rPr lang="el-GR" altLang="el-GR" sz="2400">
                <a:latin typeface="Times" panose="02020603050405020304" pitchFamily="18" charset="0"/>
              </a:rPr>
              <a:t>»</a:t>
            </a:r>
            <a:r>
              <a:rPr lang="en-AU" altLang="el-GR" sz="2400"/>
              <a:t>  (</a:t>
            </a:r>
            <a:r>
              <a:rPr lang="el-GR" altLang="el-GR" sz="2400"/>
              <a:t>επόμενο </a:t>
            </a:r>
            <a:r>
              <a:rPr lang="en-US" altLang="el-GR" sz="2400"/>
              <a:t>slide</a:t>
            </a:r>
            <a:r>
              <a:rPr lang="en-AU" altLang="el-GR" sz="2400"/>
              <a:t>)</a:t>
            </a:r>
          </a:p>
          <a:p>
            <a:r>
              <a:rPr lang="el-GR" altLang="el-GR" sz="2400"/>
              <a:t>Οι εξαιρέσεις που δηλώνονται από τους χρήστες, πρέπει να κληρονομούν από την κλάση </a:t>
            </a:r>
            <a:r>
              <a:rPr lang="en-AU" altLang="el-GR" sz="2400" b="1">
                <a:latin typeface="Courier New" panose="02070309020205020404" pitchFamily="49" charset="0"/>
              </a:rPr>
              <a:t>Exception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Ελεγχόμενες και μη ελεγχόμενες εξαιρέσεις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68292" name="Text Box 1028"/>
          <p:cNvSpPr txBox="1">
            <a:spLocks noChangeArrowheads="1"/>
          </p:cNvSpPr>
          <p:nvPr/>
        </p:nvSpPr>
        <p:spPr bwMode="auto">
          <a:xfrm>
            <a:off x="762000" y="1905000"/>
            <a:ext cx="228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>
                <a:latin typeface="Arial" panose="020B0604020202020204" pitchFamily="34" charset="0"/>
              </a:rPr>
              <a:t>Ορολογία</a:t>
            </a:r>
            <a:r>
              <a:rPr lang="en-AU" altLang="el-GR" sz="2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68294" name="Text Box 1030"/>
          <p:cNvSpPr txBox="1">
            <a:spLocks noChangeArrowheads="1"/>
          </p:cNvSpPr>
          <p:nvPr/>
        </p:nvSpPr>
        <p:spPr bwMode="auto">
          <a:xfrm>
            <a:off x="762000" y="2286000"/>
            <a:ext cx="7634288" cy="3971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Οι περισσότερες εξαιρέσεις είναι </a:t>
            </a:r>
            <a:r>
              <a:rPr lang="el-GR" altLang="el-GR" b="1">
                <a:solidFill>
                  <a:srgbClr val="000000"/>
                </a:solidFill>
                <a:latin typeface="Helvetica" panose="020B0604020202020204" pitchFamily="34" charset="0"/>
              </a:rPr>
              <a:t>ελεγχόμενες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 εξαιρέσεις και πρέπει να δηλώνονται σε ένα τμήμα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throws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endParaRPr lang="el-GR" altLang="el-GR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b="1">
                <a:solidFill>
                  <a:srgbClr val="000000"/>
                </a:solidFill>
                <a:latin typeface="Helvetica" panose="020B0604020202020204" pitchFamily="34" charset="0"/>
              </a:rPr>
              <a:t>Μη ελεγχόμενες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 εξαιρέσεις μπορεί να δημιουργηθούν οποιαδήποτε στιγμή και δεν χρειάζεται να έχουν δηλωθεί.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Οι μη ελεγχόμενες εξαιρέσεις υλοποιούνται στην 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Java </a:t>
            </a: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μέσω της κλάσης 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AU" altLang="el-GR" b="1">
                <a:solidFill>
                  <a:srgbClr val="000000"/>
                </a:solidFill>
                <a:latin typeface="Courier New" panose="02070309020205020404" pitchFamily="49" charset="0"/>
              </a:rPr>
              <a:t>RuntimeException</a:t>
            </a:r>
            <a:r>
              <a:rPr lang="en-AU" altLang="el-GR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>
                <a:solidFill>
                  <a:srgbClr val="000000"/>
                </a:solidFill>
                <a:latin typeface="Helvetica" panose="020B0604020202020204" pitchFamily="34" charset="0"/>
              </a:rPr>
              <a:t>Για τον χειρισμό λαθών, οι χρήστες πρέπει πάντα να χρησιμοποιούν ελεγχόμενες εξαιρέσεις.</a:t>
            </a:r>
            <a:endParaRPr lang="en-AU" altLang="el-GR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68295" name="Rectangle 1031"/>
          <p:cNvSpPr>
            <a:spLocks noChangeArrowheads="1"/>
          </p:cNvSpPr>
          <p:nvPr/>
        </p:nvSpPr>
        <p:spPr bwMode="auto">
          <a:xfrm>
            <a:off x="533400" y="1219200"/>
            <a:ext cx="80010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AU" altLang="el-GR">
                <a:solidFill>
                  <a:srgbClr val="FF33CC"/>
                </a:solidFill>
                <a:latin typeface="Arial" panose="020B0604020202020204" pitchFamily="34" charset="0"/>
              </a:rPr>
              <a:t>[Checked vs. unchecked</a:t>
            </a:r>
            <a:r>
              <a:rPr lang="en-US" altLang="el-GR">
                <a:solidFill>
                  <a:srgbClr val="FF33CC"/>
                </a:solidFill>
                <a:latin typeface="Arial" panose="020B0604020202020204" pitchFamily="34" charset="0"/>
              </a:rPr>
              <a:t> exceptions]</a:t>
            </a:r>
            <a:endParaRPr lang="en-AU" altLang="el-GR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7562</TotalTime>
  <Pages>43</Pages>
  <Words>846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</vt:lpstr>
      <vt:lpstr>Arial</vt:lpstr>
      <vt:lpstr>Helvetica</vt:lpstr>
      <vt:lpstr>Monotype Sorts</vt:lpstr>
      <vt:lpstr>Courier New</vt:lpstr>
      <vt:lpstr>Times New Roman</vt:lpstr>
      <vt:lpstr>untitled 2</vt:lpstr>
      <vt:lpstr>Microsoft Clip Gallery</vt:lpstr>
      <vt:lpstr>Week 4: Exceptions</vt:lpstr>
      <vt:lpstr>Το πρόβλημα</vt:lpstr>
      <vt:lpstr>Εξαιρέσεις χρόνου-εκτέλεσης [runtime exceptions]</vt:lpstr>
      <vt:lpstr>Δημιουργία εξαιρέσεων [throwing exceptions]</vt:lpstr>
      <vt:lpstr>Ο όρος “throws” </vt:lpstr>
      <vt:lpstr>Η κλάση  Exception</vt:lpstr>
      <vt:lpstr>Η ιεραρχία των εξαιρέσεων</vt:lpstr>
      <vt:lpstr>Η ιεραρχία των εξαιρέσεων (συνέχεια) </vt:lpstr>
      <vt:lpstr>Ελεγχόμενες και μη ελεγχόμενες εξαιρέσεις</vt:lpstr>
      <vt:lpstr>Παροχή περισσοτέρων πληροφοριών</vt:lpstr>
      <vt:lpstr>Η δημιουργία των «δικών μας» εξαιρέσεων</vt:lpstr>
      <vt:lpstr>Η δημιουργία των «δικών μας» εξαιρέσεων</vt:lpstr>
      <vt:lpstr>Το πρόβλημα</vt:lpstr>
      <vt:lpstr>Η «σύλληψη» των εξαιρέσεων [Catching exceptions]</vt:lpstr>
      <vt:lpstr>“try” και “catch”</vt:lpstr>
      <vt:lpstr>Χειρισμός διαφόρων τύπων εξαιρέσεων</vt:lpstr>
      <vt:lpstr>“try” και  “finally”</vt:lpstr>
      <vt:lpstr>Παράδειγμα</vt:lpstr>
      <vt:lpstr>“finally”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A. Symvonis</cp:lastModifiedBy>
  <cp:revision>230</cp:revision>
  <cp:lastPrinted>1995-08-30T17:27:51Z</cp:lastPrinted>
  <dcterms:created xsi:type="dcterms:W3CDTF">1996-04-15T15:18:02Z</dcterms:created>
  <dcterms:modified xsi:type="dcterms:W3CDTF">2018-12-05T08:58:04Z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