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3" r:id="rId2"/>
    <p:sldId id="294" r:id="rId3"/>
    <p:sldId id="302" r:id="rId4"/>
    <p:sldId id="303" r:id="rId5"/>
    <p:sldId id="304" r:id="rId6"/>
    <p:sldId id="305" r:id="rId7"/>
    <p:sldId id="295" r:id="rId8"/>
    <p:sldId id="282" r:id="rId9"/>
    <p:sldId id="306" r:id="rId10"/>
    <p:sldId id="307" r:id="rId11"/>
    <p:sldId id="292" r:id="rId12"/>
    <p:sldId id="283" r:id="rId13"/>
    <p:sldId id="286" r:id="rId14"/>
    <p:sldId id="309" r:id="rId15"/>
    <p:sldId id="310" r:id="rId16"/>
    <p:sldId id="311" r:id="rId17"/>
    <p:sldId id="312" r:id="rId18"/>
    <p:sldId id="313" r:id="rId19"/>
    <p:sldId id="288" r:id="rId20"/>
    <p:sldId id="314" r:id="rId21"/>
    <p:sldId id="315" r:id="rId22"/>
    <p:sldId id="316" r:id="rId23"/>
    <p:sldId id="317" r:id="rId24"/>
    <p:sldId id="289" r:id="rId25"/>
    <p:sldId id="318" r:id="rId26"/>
    <p:sldId id="287" r:id="rId27"/>
    <p:sldId id="319" r:id="rId28"/>
    <p:sldId id="290" r:id="rId29"/>
    <p:sldId id="320" r:id="rId30"/>
    <p:sldId id="322" r:id="rId31"/>
    <p:sldId id="321" r:id="rId32"/>
    <p:sldId id="324" r:id="rId33"/>
    <p:sldId id="293" r:id="rId34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Char char="•"/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Char char="•"/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Char char="•"/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Char char="•"/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5000"/>
      <a:buChar char="•"/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48"/>
    </p:cViewPr>
  </p:sorterViewPr>
  <p:notesViewPr>
    <p:cSldViewPr>
      <p:cViewPr>
        <p:scale>
          <a:sx n="100" d="100"/>
          <a:sy n="100" d="100"/>
        </p:scale>
        <p:origin x="3396" y="7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7163" y="479425"/>
            <a:ext cx="6784975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0" algn="ctr">
              <a:spcBef>
                <a:spcPct val="20000"/>
              </a:spcBef>
              <a:buClr>
                <a:srgbClr val="000000"/>
              </a:buClr>
              <a:buNone/>
            </a:pPr>
            <a:r>
              <a:rPr lang="el-GR" altLang="el-GR" sz="1600" dirty="0"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latin typeface="Arial" panose="020B0604020202020204" pitchFamily="34" charset="0"/>
              </a:rPr>
              <a:t>Αντικειμενοστρέφή</a:t>
            </a:r>
            <a:r>
              <a:rPr lang="el-GR" altLang="el-GR" sz="1600" dirty="0"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latin typeface="Arial" panose="020B0604020202020204" pitchFamily="34" charset="0"/>
              </a:rPr>
              <a:t>Διάλεξη #</a:t>
            </a:r>
            <a:r>
              <a:rPr lang="en-AU" altLang="el-GR" sz="1600" dirty="0" smtClean="0">
                <a:latin typeface="Arial" panose="020B0604020202020204" pitchFamily="34" charset="0"/>
              </a:rPr>
              <a:t>1</a:t>
            </a:r>
            <a:r>
              <a:rPr lang="en-US" altLang="el-GR" sz="1600" dirty="0" smtClean="0">
                <a:latin typeface="Arial" panose="020B0604020202020204" pitchFamily="34" charset="0"/>
              </a:rPr>
              <a:t>3</a:t>
            </a:r>
            <a:endParaRPr lang="en-AU" altLang="el-GR" sz="1600" dirty="0"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485754" y="9437786"/>
            <a:ext cx="2264812" cy="2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l-GR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0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000" dirty="0" smtClean="0">
                <a:solidFill>
                  <a:srgbClr val="000000"/>
                </a:solidFill>
                <a:latin typeface="Arial" panose="020B0604020202020204" pitchFamily="34" charset="0"/>
              </a:rPr>
              <a:t>ΣΕΜΦΕ, </a:t>
            </a:r>
            <a:r>
              <a:rPr lang="el-GR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ΕΜΠ</a:t>
            </a:r>
            <a:endParaRPr lang="en-AU" altLang="el-GR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92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089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71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95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350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11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40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439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43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25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575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548812" y="6434138"/>
            <a:ext cx="6442788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sz="1200" dirty="0" smtClean="0"/>
              <a:t> </a:t>
            </a:r>
            <a:r>
              <a:rPr lang="en-AU" altLang="el-GR" sz="12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305800" cy="565150"/>
          </a:xfrm>
        </p:spPr>
        <p:txBody>
          <a:bodyPr/>
          <a:lstStyle/>
          <a:p>
            <a:r>
              <a:rPr lang="en-AU" altLang="el-GR" sz="2800">
                <a:solidFill>
                  <a:srgbClr val="FFFFFF"/>
                </a:solidFill>
              </a:rPr>
              <a:t>Wrapper Classes, Abstract Classes and Interfaces</a:t>
            </a: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 dirty="0" smtClean="0">
                <a:latin typeface="Arial" panose="020B0604020202020204" pitchFamily="34" charset="0"/>
              </a:rPr>
              <a:t>Διάλεξη #13</a:t>
            </a:r>
            <a:r>
              <a:rPr lang="en-AU" altLang="el-GR" sz="3600" dirty="0" smtClean="0">
                <a:latin typeface="Arial" panose="020B0604020202020204" pitchFamily="34" charset="0"/>
              </a:rPr>
              <a:t>: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 dirty="0" smtClean="0">
                <a:latin typeface="Arial" panose="020B0604020202020204" pitchFamily="34" charset="0"/>
              </a:rPr>
              <a:t>Μεταβλητές/μέθοδοι κλάσης</a:t>
            </a:r>
            <a:r>
              <a:rPr lang="en-AU" altLang="el-GR" sz="3600" dirty="0" smtClean="0">
                <a:latin typeface="Arial" panose="020B0604020202020204" pitchFamily="34" charset="0"/>
              </a:rPr>
              <a:t>,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 dirty="0">
                <a:latin typeface="Arial" panose="020B0604020202020204" pitchFamily="34" charset="0"/>
              </a:rPr>
              <a:t>αφηρημένες κλάσεις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 dirty="0">
                <a:latin typeface="Arial" panose="020B0604020202020204" pitchFamily="34" charset="0"/>
              </a:rPr>
              <a:t>και </a:t>
            </a:r>
            <a:r>
              <a:rPr lang="el-GR" altLang="el-GR" sz="3600" dirty="0" err="1">
                <a:latin typeface="Arial" panose="020B0604020202020204" pitchFamily="34" charset="0"/>
              </a:rPr>
              <a:t>διαπροσωπείες</a:t>
            </a:r>
            <a:endParaRPr lang="en-AU" altLang="el-GR" sz="3600" dirty="0">
              <a:latin typeface="Arial" panose="020B0604020202020204" pitchFamily="34" charset="0"/>
            </a:endParaRP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Κλάσεις αφηρημένου τύπου </a:t>
            </a:r>
            <a:r>
              <a:rPr lang="en-AU" altLang="el-GR" sz="3200">
                <a:solidFill>
                  <a:schemeClr val="tx2"/>
                </a:solidFill>
              </a:rPr>
              <a:t>(</a:t>
            </a:r>
            <a:r>
              <a:rPr lang="el-GR" altLang="el-GR" sz="3200">
                <a:solidFill>
                  <a:schemeClr val="tx2"/>
                </a:solidFill>
              </a:rPr>
              <a:t>3</a:t>
            </a:r>
            <a:r>
              <a:rPr lang="en-AU" altLang="el-GR" sz="32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685800"/>
          </a:xfrm>
        </p:spPr>
        <p:txBody>
          <a:bodyPr/>
          <a:lstStyle/>
          <a:p>
            <a:pPr>
              <a:buFontTx/>
              <a:buNone/>
            </a:pPr>
            <a:r>
              <a:rPr lang="el-GR" altLang="el-GR"/>
              <a:t>Παράδειγμα</a:t>
            </a:r>
            <a:r>
              <a:rPr lang="en-AU" altLang="el-GR"/>
              <a:t>:</a:t>
            </a:r>
          </a:p>
        </p:txBody>
      </p:sp>
      <p:sp>
        <p:nvSpPr>
          <p:cNvPr id="239620" name="Text Box 4"/>
          <p:cNvSpPr txBox="1">
            <a:spLocks noChangeArrowheads="1"/>
          </p:cNvSpPr>
          <p:nvPr/>
        </p:nvSpPr>
        <p:spPr bwMode="auto">
          <a:xfrm>
            <a:off x="838200" y="2216150"/>
            <a:ext cx="63246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abstract class Creature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private age;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public int getAge()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return age;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public abstract void move();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5867400" y="1987550"/>
            <a:ext cx="2971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Μερικές μέθοδοι μπορεί να έχουν υλοποιηθεί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239622" name="Line 6"/>
          <p:cNvSpPr>
            <a:spLocks noChangeShapeType="1"/>
          </p:cNvSpPr>
          <p:nvPr/>
        </p:nvSpPr>
        <p:spPr bwMode="auto">
          <a:xfrm flipH="1">
            <a:off x="4724400" y="2749550"/>
            <a:ext cx="1676400" cy="755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9623" name="Text Box 7"/>
          <p:cNvSpPr txBox="1">
            <a:spLocks noChangeArrowheads="1"/>
          </p:cNvSpPr>
          <p:nvPr/>
        </p:nvSpPr>
        <p:spPr bwMode="auto">
          <a:xfrm>
            <a:off x="7086600" y="4273550"/>
            <a:ext cx="1828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Άλλες, όχι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239624" name="Line 8"/>
          <p:cNvSpPr>
            <a:spLocks noChangeShapeType="1"/>
          </p:cNvSpPr>
          <p:nvPr/>
        </p:nvSpPr>
        <p:spPr bwMode="auto">
          <a:xfrm flipH="1">
            <a:off x="5943600" y="4578350"/>
            <a:ext cx="1143000" cy="3746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«Απτές» κλάσεις </a:t>
            </a:r>
            <a:r>
              <a:rPr lang="en-US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concrete classes]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20000" cy="2133600"/>
          </a:xfr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l-GR" sz="2400">
                <a:solidFill>
                  <a:srgbClr val="FF33CC"/>
                </a:solidFill>
                <a:latin typeface="Arial" panose="020B0604020202020204" pitchFamily="34" charset="0"/>
              </a:rPr>
              <a:t>Concrete = </a:t>
            </a:r>
            <a:r>
              <a:rPr lang="el-GR" altLang="el-GR" sz="2400">
                <a:solidFill>
                  <a:srgbClr val="FF33CC"/>
                </a:solidFill>
                <a:latin typeface="Arial" panose="020B0604020202020204" pitchFamily="34" charset="0"/>
              </a:rPr>
              <a:t>απτή, χειροπιαστή</a:t>
            </a:r>
          </a:p>
          <a:p>
            <a:r>
              <a:rPr lang="el-GR" altLang="el-GR" sz="2400"/>
              <a:t>Ως απτές </a:t>
            </a:r>
            <a:r>
              <a:rPr lang="en-US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concrete]</a:t>
            </a:r>
            <a:r>
              <a:rPr lang="en-AU" altLang="el-GR" sz="2400"/>
              <a:t>  </a:t>
            </a:r>
            <a:r>
              <a:rPr lang="el-GR" altLang="el-GR" sz="2400"/>
              <a:t>κλάσεις αναφέρονται  όσες κλάσεις δεν είναι αφηρημένου τύπου</a:t>
            </a:r>
          </a:p>
          <a:p>
            <a:r>
              <a:rPr lang="el-GR" altLang="el-GR" sz="2400"/>
              <a:t>Αντικείμενα μπορεί </a:t>
            </a:r>
            <a:r>
              <a:rPr lang="el-GR" altLang="el-GR" sz="2400">
                <a:solidFill>
                  <a:schemeClr val="tx2"/>
                </a:solidFill>
              </a:rPr>
              <a:t>να δημιουργηθούν</a:t>
            </a:r>
            <a:r>
              <a:rPr lang="el-GR" altLang="el-GR" sz="2400"/>
              <a:t> μόνο με βάση τις απτές κλάσεις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Παράδειγμα</a:t>
            </a:r>
            <a:r>
              <a:rPr lang="en-AU" altLang="el-GR" sz="3600">
                <a:solidFill>
                  <a:schemeClr val="tx2"/>
                </a:solidFill>
              </a:rPr>
              <a:t>: </a:t>
            </a:r>
            <a:r>
              <a:rPr lang="el-GR" altLang="el-GR" sz="3600">
                <a:solidFill>
                  <a:schemeClr val="tx2"/>
                </a:solidFill>
              </a:rPr>
              <a:t>κλάση 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Shapes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3200400" y="17526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Shape</a:t>
            </a: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1295400" y="3429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Triangle</a:t>
            </a:r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6019800" y="34290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Circle</a:t>
            </a:r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3581400" y="3429000"/>
            <a:ext cx="19050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Rectangle</a:t>
            </a:r>
          </a:p>
        </p:txBody>
      </p:sp>
      <p:sp>
        <p:nvSpPr>
          <p:cNvPr id="211976" name="Line 8"/>
          <p:cNvSpPr>
            <a:spLocks noChangeShapeType="1"/>
          </p:cNvSpPr>
          <p:nvPr/>
        </p:nvSpPr>
        <p:spPr bwMode="auto">
          <a:xfrm flipV="1">
            <a:off x="2057400" y="2349500"/>
            <a:ext cx="1435100" cy="1079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1977" name="Line 9"/>
          <p:cNvSpPr>
            <a:spLocks noChangeShapeType="1"/>
          </p:cNvSpPr>
          <p:nvPr/>
        </p:nvSpPr>
        <p:spPr bwMode="auto">
          <a:xfrm flipH="1" flipV="1">
            <a:off x="5076825" y="2349500"/>
            <a:ext cx="1781175" cy="1079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1978" name="Line 10"/>
          <p:cNvSpPr>
            <a:spLocks noChangeShapeType="1"/>
          </p:cNvSpPr>
          <p:nvPr/>
        </p:nvSpPr>
        <p:spPr bwMode="auto">
          <a:xfrm flipH="1" flipV="1">
            <a:off x="4284663" y="2349500"/>
            <a:ext cx="134937" cy="10795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762000" y="4572000"/>
            <a:ext cx="7696200" cy="1489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abstract class Shape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   public abstract void circumference();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2800">
                <a:solidFill>
                  <a:schemeClr val="tx2"/>
                </a:solidFill>
              </a:rPr>
              <a:t>Λόγος ύπαρξης των «αφηρημένων» κλάσεων</a:t>
            </a:r>
            <a:endParaRPr lang="en-AU" altLang="el-GR" sz="2800">
              <a:solidFill>
                <a:schemeClr val="tx2"/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371600"/>
          </a:xfr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altLang="el-GR" sz="2400"/>
              <a:t>Εάν δεν μπορούμε να δημιουργήσουμε αντικείμενα με βάση τις κλάσεις αφηρημένου τύπου, ποια η χρησιμότητα τους; </a:t>
            </a:r>
            <a:endParaRPr lang="en-AU" altLang="el-GR" sz="2400"/>
          </a:p>
        </p:txBody>
      </p:sp>
      <p:sp>
        <p:nvSpPr>
          <p:cNvPr id="215044" name="Rectangle 4"/>
          <p:cNvSpPr>
            <a:spLocks noChangeArrowheads="1"/>
          </p:cNvSpPr>
          <p:nvPr/>
        </p:nvSpPr>
        <p:spPr bwMode="auto">
          <a:xfrm>
            <a:off x="685800" y="3581400"/>
            <a:ext cx="7772400" cy="25908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l-GR" altLang="el-GR" sz="2400"/>
              <a:t>Πολυμορφισμός</a:t>
            </a:r>
            <a:r>
              <a:rPr lang="en-AU" altLang="el-GR" sz="2400"/>
              <a:t>!</a:t>
            </a:r>
          </a:p>
          <a:p>
            <a:r>
              <a:rPr lang="el-GR" altLang="el-GR" sz="2400"/>
              <a:t>Μία «αφηρημένη» κλάση είναι ένας τύπος δεδομένων</a:t>
            </a:r>
            <a:endParaRPr lang="en-AU" altLang="el-GR" sz="2400"/>
          </a:p>
          <a:p>
            <a:r>
              <a:rPr lang="el-GR" altLang="el-GR" sz="2400"/>
              <a:t>Μπορούμε να δηλώσουμε μεταβλητές αυτού του τύπου </a:t>
            </a:r>
          </a:p>
          <a:p>
            <a:r>
              <a:rPr lang="el-GR" altLang="el-GR" sz="2400"/>
              <a:t>Υπο-τύποι μπορεί να δημιουργηθούν</a:t>
            </a:r>
            <a:endParaRPr lang="en-AU" altLang="el-GR" sz="2400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609600" y="3048000"/>
            <a:ext cx="16557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/>
              <a:t>Απάντηση</a:t>
            </a:r>
            <a:r>
              <a:rPr lang="en-AU" altLang="el-GR" sz="2400"/>
              <a:t>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Προσομοίωση διακριτών γεγονότων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4746" name="Text Box 10"/>
          <p:cNvSpPr txBox="1">
            <a:spLocks noChangeAspect="1" noChangeArrowheads="1"/>
          </p:cNvSpPr>
          <p:nvPr/>
        </p:nvSpPr>
        <p:spPr bwMode="auto">
          <a:xfrm>
            <a:off x="914400" y="1828800"/>
            <a:ext cx="769620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προσομοίωση συστήματος 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το σύστημα αποτελείται από ένα σύνολο ενεργών  </a:t>
            </a:r>
            <a:b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στοιχείων [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actors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]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Βασίζεται σε ένα επαναλαμβανόμενο σύνολο εντολών 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Helvetica" panose="020B0604020202020204" pitchFamily="34" charset="0"/>
              </a:rPr>
              <a:t>main loop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 το οποίο δίνει τη δυνατότητα στα ενεργά στοιχεία να δράσουν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None/>
            </a:pPr>
            <a:endParaRPr lang="el-GR" altLang="el-GR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None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Παραδείγματα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Προσομοίωση περιβαντολογικών συστημάτων, αεροδρομίων, συγκοινωνιακών συστημάτων, πρόγνωση καιρού, πυρηνικών εκρήξεων, κλπ. 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44747" name="Rectangle 11"/>
          <p:cNvSpPr>
            <a:spLocks noChangeArrowheads="1"/>
          </p:cNvSpPr>
          <p:nvPr/>
        </p:nvSpPr>
        <p:spPr bwMode="auto">
          <a:xfrm>
            <a:off x="457200" y="121920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l-GR" altLang="el-GR" sz="28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800">
                <a:solidFill>
                  <a:srgbClr val="FF33CC"/>
                </a:solidFill>
                <a:latin typeface="Arial" panose="020B0604020202020204" pitchFamily="34" charset="0"/>
              </a:rPr>
              <a:t>Discrete Event Simulation</a:t>
            </a:r>
            <a:r>
              <a:rPr lang="el-GR" altLang="el-GR" sz="28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2800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Προσομοίωση διακριτών γεγονότων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5763" name="Text Box 3"/>
          <p:cNvSpPr txBox="1">
            <a:spLocks noChangeArrowheads="1"/>
          </p:cNvSpPr>
          <p:nvPr/>
        </p:nvSpPr>
        <p:spPr bwMode="auto">
          <a:xfrm>
            <a:off x="3733800" y="29718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Creature</a:t>
            </a:r>
          </a:p>
        </p:txBody>
      </p:sp>
      <p:sp>
        <p:nvSpPr>
          <p:cNvPr id="245764" name="Text Box 4"/>
          <p:cNvSpPr txBox="1">
            <a:spLocks noChangeArrowheads="1"/>
          </p:cNvSpPr>
          <p:nvPr/>
        </p:nvSpPr>
        <p:spPr bwMode="auto">
          <a:xfrm>
            <a:off x="1828800" y="4648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6553200" y="46482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4114800" y="46482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45767" name="Line 7"/>
          <p:cNvSpPr>
            <a:spLocks noChangeShapeType="1"/>
          </p:cNvSpPr>
          <p:nvPr/>
        </p:nvSpPr>
        <p:spPr bwMode="auto">
          <a:xfrm flipV="1">
            <a:off x="2590800" y="3573463"/>
            <a:ext cx="1404938" cy="10747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68" name="Line 8"/>
          <p:cNvSpPr>
            <a:spLocks noChangeShapeType="1"/>
          </p:cNvSpPr>
          <p:nvPr/>
        </p:nvSpPr>
        <p:spPr bwMode="auto">
          <a:xfrm flipH="1" flipV="1">
            <a:off x="5580063" y="3573463"/>
            <a:ext cx="1811337" cy="10747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69" name="Line 9"/>
          <p:cNvSpPr>
            <a:spLocks noChangeShapeType="1"/>
          </p:cNvSpPr>
          <p:nvPr/>
        </p:nvSpPr>
        <p:spPr bwMode="auto">
          <a:xfrm flipH="1" flipV="1">
            <a:off x="4859338" y="3573463"/>
            <a:ext cx="93662" cy="10747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70" name="Text Box 10"/>
          <p:cNvSpPr txBox="1">
            <a:spLocks noChangeArrowheads="1"/>
          </p:cNvSpPr>
          <p:nvPr/>
        </p:nvSpPr>
        <p:spPr bwMode="auto">
          <a:xfrm>
            <a:off x="5486400" y="30480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45771" name="Text Box 11"/>
          <p:cNvSpPr txBox="1">
            <a:spLocks noChangeArrowheads="1"/>
          </p:cNvSpPr>
          <p:nvPr/>
        </p:nvSpPr>
        <p:spPr bwMode="auto">
          <a:xfrm>
            <a:off x="1219200" y="19050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Driver</a:t>
            </a:r>
          </a:p>
        </p:txBody>
      </p:sp>
      <p:sp>
        <p:nvSpPr>
          <p:cNvPr id="245772" name="Freeform 12"/>
          <p:cNvSpPr>
            <a:spLocks/>
          </p:cNvSpPr>
          <p:nvPr/>
        </p:nvSpPr>
        <p:spPr bwMode="auto">
          <a:xfrm>
            <a:off x="2209800" y="2514600"/>
            <a:ext cx="1524000" cy="7620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73" name="Text Box 13"/>
          <p:cNvSpPr txBox="1">
            <a:spLocks noChangeArrowheads="1"/>
          </p:cNvSpPr>
          <p:nvPr/>
        </p:nvSpPr>
        <p:spPr bwMode="auto">
          <a:xfrm>
            <a:off x="2819400" y="2133600"/>
            <a:ext cx="1717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mainLoop()</a:t>
            </a:r>
          </a:p>
        </p:txBody>
      </p:sp>
      <p:sp>
        <p:nvSpPr>
          <p:cNvPr id="245774" name="Text Box 14"/>
          <p:cNvSpPr txBox="1">
            <a:spLocks noChangeArrowheads="1"/>
          </p:cNvSpPr>
          <p:nvPr/>
        </p:nvSpPr>
        <p:spPr bwMode="auto">
          <a:xfrm>
            <a:off x="2971800" y="49530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45775" name="Text Box 15"/>
          <p:cNvSpPr txBox="1">
            <a:spLocks noChangeArrowheads="1"/>
          </p:cNvSpPr>
          <p:nvPr/>
        </p:nvSpPr>
        <p:spPr bwMode="auto">
          <a:xfrm>
            <a:off x="5410200" y="49530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45776" name="Text Box 16"/>
          <p:cNvSpPr txBox="1">
            <a:spLocks noChangeArrowheads="1"/>
          </p:cNvSpPr>
          <p:nvPr/>
        </p:nvSpPr>
        <p:spPr bwMode="auto">
          <a:xfrm>
            <a:off x="7848600" y="49530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45777" name="Text Box 17"/>
          <p:cNvSpPr txBox="1">
            <a:spLocks noChangeArrowheads="1"/>
          </p:cNvSpPr>
          <p:nvPr/>
        </p:nvSpPr>
        <p:spPr bwMode="auto">
          <a:xfrm>
            <a:off x="914400" y="5867400"/>
            <a:ext cx="2971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dirty="0">
                <a:latin typeface="Arial" panose="020B0604020202020204" pitchFamily="34" charset="0"/>
              </a:rPr>
              <a:t>Υλοποίηση της </a:t>
            </a:r>
            <a:r>
              <a:rPr lang="en-AU" altLang="el-GR" sz="2000" dirty="0">
                <a:latin typeface="Arial" panose="020B0604020202020204" pitchFamily="34" charset="0"/>
              </a:rPr>
              <a:t>“</a:t>
            </a:r>
            <a:r>
              <a:rPr lang="en-AU" altLang="el-GR" sz="2000" dirty="0">
                <a:latin typeface="Courier New" panose="02070309020205020404" pitchFamily="49" charset="0"/>
              </a:rPr>
              <a:t>act</a:t>
            </a:r>
            <a:r>
              <a:rPr lang="en-AU" altLang="el-GR" sz="2000" dirty="0"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45778" name="Line 18"/>
          <p:cNvSpPr>
            <a:spLocks noChangeShapeType="1"/>
          </p:cNvSpPr>
          <p:nvPr/>
        </p:nvSpPr>
        <p:spPr bwMode="auto">
          <a:xfrm flipV="1">
            <a:off x="2514600" y="5486400"/>
            <a:ext cx="6858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79" name="Line 19"/>
          <p:cNvSpPr>
            <a:spLocks noChangeShapeType="1"/>
          </p:cNvSpPr>
          <p:nvPr/>
        </p:nvSpPr>
        <p:spPr bwMode="auto">
          <a:xfrm flipV="1">
            <a:off x="3124200" y="5486400"/>
            <a:ext cx="1676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80" name="Line 20"/>
          <p:cNvSpPr>
            <a:spLocks noChangeShapeType="1"/>
          </p:cNvSpPr>
          <p:nvPr/>
        </p:nvSpPr>
        <p:spPr bwMode="auto">
          <a:xfrm flipV="1">
            <a:off x="3581400" y="5715000"/>
            <a:ext cx="22098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5638800" y="2133600"/>
            <a:ext cx="2895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«Αφηρημένη» κλάση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245782" name="Line 22"/>
          <p:cNvSpPr>
            <a:spLocks noChangeShapeType="1"/>
          </p:cNvSpPr>
          <p:nvPr/>
        </p:nvSpPr>
        <p:spPr bwMode="auto">
          <a:xfrm flipH="1">
            <a:off x="5791200" y="25908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Προσομοίωση</a:t>
            </a:r>
            <a:r>
              <a:rPr lang="en-AU" altLang="el-GR" sz="3600">
                <a:solidFill>
                  <a:schemeClr val="tx2"/>
                </a:solidFill>
              </a:rPr>
              <a:t> – </a:t>
            </a:r>
            <a:r>
              <a:rPr lang="el-GR" altLang="el-GR" sz="3600">
                <a:solidFill>
                  <a:schemeClr val="tx2"/>
                </a:solidFill>
              </a:rPr>
              <a:t>βασικός βρόγχος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6787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01000" cy="3698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private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mainLoop</a:t>
            </a:r>
            <a:r>
              <a:rPr lang="en-AU" altLang="el-GR" sz="2000" b="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while(!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endOfSimulation</a:t>
            </a:r>
            <a:r>
              <a:rPr lang="en-AU" altLang="el-GR" sz="2000" b="1" dirty="0">
                <a:latin typeface="Courier New" panose="02070309020205020404" pitchFamily="49" charset="0"/>
              </a:rPr>
              <a:t>())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// let every actor do what they want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for(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=0;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 &lt;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actors.size</a:t>
            </a:r>
            <a:r>
              <a:rPr lang="en-AU" altLang="el-GR" sz="2000" b="1" dirty="0">
                <a:latin typeface="Courier New" panose="02070309020205020404" pitchFamily="49" charset="0"/>
              </a:rPr>
              <a:t>();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Actor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actors.get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actor.act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9131" y="5447754"/>
            <a:ext cx="64563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l-GR" sz="2000" dirty="0" smtClean="0">
                <a:latin typeface="+mj-lt"/>
              </a:rPr>
              <a:t>Υποθέτουμε ότι η μεταβλητή </a:t>
            </a:r>
            <a:r>
              <a:rPr lang="en-US" sz="2000" dirty="0" smtClean="0">
                <a:latin typeface="+mj-lt"/>
              </a:rPr>
              <a:t>actors </a:t>
            </a:r>
            <a:r>
              <a:rPr lang="el-GR" sz="2000" dirty="0" err="1" smtClean="0">
                <a:latin typeface="+mj-lt"/>
              </a:rPr>
              <a:t>εχει</a:t>
            </a:r>
            <a:r>
              <a:rPr lang="el-GR" sz="2000" dirty="0" smtClean="0">
                <a:latin typeface="+mj-lt"/>
              </a:rPr>
              <a:t> δηλωθεί ως: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&lt;Actor&gt; actors</a:t>
            </a:r>
            <a:endParaRPr lang="el-GR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Πιο περίπλοκο παράδειγμα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7811" name="Text Box 3"/>
          <p:cNvSpPr txBox="1">
            <a:spLocks noChangeArrowheads="1"/>
          </p:cNvSpPr>
          <p:nvPr/>
        </p:nvSpPr>
        <p:spPr bwMode="auto">
          <a:xfrm>
            <a:off x="2819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Creature</a:t>
            </a:r>
          </a:p>
        </p:txBody>
      </p:sp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609600" y="5638800"/>
            <a:ext cx="12954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429895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47814" name="Text Box 6"/>
          <p:cNvSpPr txBox="1">
            <a:spLocks noChangeArrowheads="1"/>
          </p:cNvSpPr>
          <p:nvPr/>
        </p:nvSpPr>
        <p:spPr bwMode="auto">
          <a:xfrm>
            <a:off x="236220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47815" name="Line 7"/>
          <p:cNvSpPr>
            <a:spLocks noChangeShapeType="1"/>
          </p:cNvSpPr>
          <p:nvPr/>
        </p:nvSpPr>
        <p:spPr bwMode="auto">
          <a:xfrm flipV="1">
            <a:off x="1250950" y="4365625"/>
            <a:ext cx="1808163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16" name="Line 8"/>
          <p:cNvSpPr>
            <a:spLocks noChangeShapeType="1"/>
          </p:cNvSpPr>
          <p:nvPr/>
        </p:nvSpPr>
        <p:spPr bwMode="auto">
          <a:xfrm flipH="1" flipV="1">
            <a:off x="3924300" y="4365625"/>
            <a:ext cx="1136650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17" name="Line 9"/>
          <p:cNvSpPr>
            <a:spLocks noChangeShapeType="1"/>
          </p:cNvSpPr>
          <p:nvPr/>
        </p:nvSpPr>
        <p:spPr bwMode="auto">
          <a:xfrm flipV="1">
            <a:off x="3079750" y="4365625"/>
            <a:ext cx="484188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19" name="Text Box 11"/>
          <p:cNvSpPr txBox="1">
            <a:spLocks noChangeArrowheads="1"/>
          </p:cNvSpPr>
          <p:nvPr/>
        </p:nvSpPr>
        <p:spPr bwMode="auto">
          <a:xfrm>
            <a:off x="457200" y="13716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Driver</a:t>
            </a:r>
          </a:p>
        </p:txBody>
      </p:sp>
      <p:sp>
        <p:nvSpPr>
          <p:cNvPr id="247820" name="Freeform 12"/>
          <p:cNvSpPr>
            <a:spLocks/>
          </p:cNvSpPr>
          <p:nvPr/>
        </p:nvSpPr>
        <p:spPr bwMode="auto">
          <a:xfrm>
            <a:off x="1219200" y="1981200"/>
            <a:ext cx="2590800" cy="3048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29" name="Text Box 21"/>
          <p:cNvSpPr txBox="1">
            <a:spLocks noChangeArrowheads="1"/>
          </p:cNvSpPr>
          <p:nvPr/>
        </p:nvSpPr>
        <p:spPr bwMode="auto">
          <a:xfrm>
            <a:off x="7010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Analyser</a:t>
            </a:r>
          </a:p>
        </p:txBody>
      </p:sp>
      <p:sp>
        <p:nvSpPr>
          <p:cNvPr id="247830" name="Text Box 22"/>
          <p:cNvSpPr txBox="1">
            <a:spLocks noChangeArrowheads="1"/>
          </p:cNvSpPr>
          <p:nvPr/>
        </p:nvSpPr>
        <p:spPr bwMode="auto">
          <a:xfrm>
            <a:off x="533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Timer</a:t>
            </a:r>
          </a:p>
        </p:txBody>
      </p:sp>
      <p:sp>
        <p:nvSpPr>
          <p:cNvPr id="247831" name="Text Box 23"/>
          <p:cNvSpPr txBox="1">
            <a:spLocks noChangeArrowheads="1"/>
          </p:cNvSpPr>
          <p:nvPr/>
        </p:nvSpPr>
        <p:spPr bwMode="auto">
          <a:xfrm>
            <a:off x="50292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Weather</a:t>
            </a:r>
          </a:p>
        </p:txBody>
      </p:sp>
      <p:sp>
        <p:nvSpPr>
          <p:cNvPr id="247832" name="Text Box 24"/>
          <p:cNvSpPr txBox="1">
            <a:spLocks noChangeArrowheads="1"/>
          </p:cNvSpPr>
          <p:nvPr/>
        </p:nvSpPr>
        <p:spPr bwMode="auto">
          <a:xfrm>
            <a:off x="3810000" y="19812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Actor</a:t>
            </a:r>
          </a:p>
        </p:txBody>
      </p:sp>
      <p:sp>
        <p:nvSpPr>
          <p:cNvPr id="247824" name="Text Box 16"/>
          <p:cNvSpPr txBox="1">
            <a:spLocks noChangeArrowheads="1"/>
          </p:cNvSpPr>
          <p:nvPr/>
        </p:nvSpPr>
        <p:spPr bwMode="auto">
          <a:xfrm>
            <a:off x="5105400" y="19050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47833" name="Line 25"/>
          <p:cNvSpPr>
            <a:spLocks noChangeShapeType="1"/>
          </p:cNvSpPr>
          <p:nvPr/>
        </p:nvSpPr>
        <p:spPr bwMode="auto">
          <a:xfrm flipV="1">
            <a:off x="1752600" y="2636838"/>
            <a:ext cx="2098675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34" name="Line 26"/>
          <p:cNvSpPr>
            <a:spLocks noChangeShapeType="1"/>
          </p:cNvSpPr>
          <p:nvPr/>
        </p:nvSpPr>
        <p:spPr bwMode="auto">
          <a:xfrm flipH="1" flipV="1">
            <a:off x="5364163" y="2636838"/>
            <a:ext cx="2332037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35" name="Line 27"/>
          <p:cNvSpPr>
            <a:spLocks noChangeShapeType="1"/>
          </p:cNvSpPr>
          <p:nvPr/>
        </p:nvSpPr>
        <p:spPr bwMode="auto">
          <a:xfrm flipV="1">
            <a:off x="3657600" y="2565400"/>
            <a:ext cx="769938" cy="1168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39" name="Line 31"/>
          <p:cNvSpPr>
            <a:spLocks noChangeShapeType="1"/>
          </p:cNvSpPr>
          <p:nvPr/>
        </p:nvSpPr>
        <p:spPr bwMode="auto">
          <a:xfrm flipH="1" flipV="1">
            <a:off x="4859338" y="2636838"/>
            <a:ext cx="1008062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172200" y="5638800"/>
            <a:ext cx="16764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Plankton</a:t>
            </a:r>
          </a:p>
        </p:txBody>
      </p:sp>
      <p:sp>
        <p:nvSpPr>
          <p:cNvPr id="247841" name="Line 33"/>
          <p:cNvSpPr>
            <a:spLocks noChangeShapeType="1"/>
          </p:cNvSpPr>
          <p:nvPr/>
        </p:nvSpPr>
        <p:spPr bwMode="auto">
          <a:xfrm flipH="1" flipV="1">
            <a:off x="4356100" y="4365625"/>
            <a:ext cx="2457450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Βασικός βρόγχος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01000" cy="373692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private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mainLoop</a:t>
            </a:r>
            <a:r>
              <a:rPr lang="en-AU" altLang="el-GR" sz="2000" b="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while(!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endOfSimulation</a:t>
            </a:r>
            <a:r>
              <a:rPr lang="en-AU" altLang="el-GR" sz="2000" b="1" dirty="0">
                <a:latin typeface="Courier New" panose="02070309020205020404" pitchFamily="49" charset="0"/>
              </a:rPr>
              <a:t>())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// let every actor do what they want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for(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=0;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 &lt;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actors.size</a:t>
            </a:r>
            <a:r>
              <a:rPr lang="en-AU" altLang="el-GR" sz="2000" b="1" dirty="0">
                <a:latin typeface="Courier New" panose="02070309020205020404" pitchFamily="49" charset="0"/>
              </a:rPr>
              <a:t>();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Actor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actors.get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actor.act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8836" name="AutoShape 4"/>
          <p:cNvSpPr>
            <a:spLocks noChangeArrowheads="1"/>
          </p:cNvSpPr>
          <p:nvPr/>
        </p:nvSpPr>
        <p:spPr bwMode="auto">
          <a:xfrm>
            <a:off x="3124200" y="5183188"/>
            <a:ext cx="4348163" cy="942975"/>
          </a:xfrm>
          <a:prstGeom prst="cloudCallout">
            <a:avLst>
              <a:gd name="adj1" fmla="val 53542"/>
              <a:gd name="adj2" fmla="val -56736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Τι άλλαξε;</a:t>
            </a:r>
            <a:endParaRPr lang="en-AU" altLang="el-GR" sz="2400">
              <a:latin typeface="Times" panose="02020603050405020304" pitchFamily="18" charset="0"/>
            </a:endParaRPr>
          </a:p>
        </p:txBody>
      </p:sp>
      <p:graphicFrame>
        <p:nvGraphicFramePr>
          <p:cNvPr id="248837" name="Object 5"/>
          <p:cNvGraphicFramePr>
            <a:graphicFrameLocks noChangeAspect="1"/>
          </p:cNvGraphicFramePr>
          <p:nvPr/>
        </p:nvGraphicFramePr>
        <p:xfrm>
          <a:off x="8001000" y="4648200"/>
          <a:ext cx="752475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6" r:id="rId3" imgW="1638300" imgH="3949700" progId="MS_ClipArt_Gallery">
                  <p:embed/>
                </p:oleObj>
              </mc:Choice>
              <mc:Fallback>
                <p:oleObj r:id="rId3" imgW="1638300" imgH="39497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648200"/>
                        <a:ext cx="752475" cy="181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Μία ακόμα προσθήκη…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Να προστεθεί κώδικα που εμφανίζει την προσομοίωση στην οθόνη</a:t>
            </a:r>
            <a:endParaRPr lang="en-AU" altLang="el-GR" sz="2400"/>
          </a:p>
        </p:txBody>
      </p: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609600" y="2362200"/>
            <a:ext cx="8001000" cy="404469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private void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mainLoop</a:t>
            </a:r>
            <a:r>
              <a:rPr lang="en-AU" altLang="el-GR" sz="2000" b="1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while(!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endOfSimulation</a:t>
            </a:r>
            <a:r>
              <a:rPr lang="en-AU" altLang="el-GR" sz="2000" b="1" dirty="0">
                <a:latin typeface="Courier New" panose="02070309020205020404" pitchFamily="49" charset="0"/>
              </a:rPr>
              <a:t>())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// let every actor do what they want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for(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2000" b="1" dirty="0">
                <a:latin typeface="Courier New" panose="02070309020205020404" pitchFamily="49" charset="0"/>
              </a:rPr>
              <a:t>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=0;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 &lt;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actors.size</a:t>
            </a:r>
            <a:r>
              <a:rPr lang="en-AU" altLang="el-GR" sz="2000" b="1" dirty="0">
                <a:latin typeface="Courier New" panose="02070309020205020404" pitchFamily="49" charset="0"/>
              </a:rPr>
              <a:t>();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Actor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</a:t>
            </a:r>
            <a:r>
              <a:rPr lang="en-AU" altLang="el-GR" sz="2000" b="1" dirty="0">
                <a:latin typeface="Courier New" panose="02070309020205020404" pitchFamily="49" charset="0"/>
              </a:rPr>
              <a:t> =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actors.get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  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actor.act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	... // draw all visible actors on screen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rgbClr val="232323"/>
                </a:solidFill>
              </a:rPr>
              <a:t>Μεταβλητές</a:t>
            </a:r>
            <a:r>
              <a:rPr lang="en-US" altLang="el-GR" sz="3200">
                <a:solidFill>
                  <a:srgbClr val="232323"/>
                </a:solidFill>
              </a:rPr>
              <a:t> </a:t>
            </a:r>
            <a:r>
              <a:rPr lang="el-GR" altLang="el-GR" sz="3200">
                <a:solidFill>
                  <a:srgbClr val="232323"/>
                </a:solidFill>
              </a:rPr>
              <a:t>/πεδία κλάσης</a:t>
            </a:r>
            <a:r>
              <a:rPr lang="el-GR" altLang="el-GR" sz="3600">
                <a:solidFill>
                  <a:srgbClr val="232323"/>
                </a:solidFill>
              </a:rPr>
              <a:t> </a:t>
            </a:r>
            <a:r>
              <a:rPr lang="en-US" altLang="el-GR" sz="2400">
                <a:solidFill>
                  <a:srgbClr val="FF33CC"/>
                </a:solidFill>
              </a:rPr>
              <a:t>[c</a:t>
            </a:r>
            <a:r>
              <a:rPr lang="en-AU" altLang="el-GR" sz="2400">
                <a:solidFill>
                  <a:srgbClr val="FF33CC"/>
                </a:solidFill>
              </a:rPr>
              <a:t>lass variables]</a:t>
            </a:r>
          </a:p>
        </p:txBody>
      </p:sp>
      <p:sp>
        <p:nvSpPr>
          <p:cNvPr id="225284" name="Oval 4"/>
          <p:cNvSpPr>
            <a:spLocks noChangeArrowheads="1"/>
          </p:cNvSpPr>
          <p:nvPr/>
        </p:nvSpPr>
        <p:spPr bwMode="auto">
          <a:xfrm>
            <a:off x="1371600" y="3200400"/>
            <a:ext cx="2667000" cy="1981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/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2057400" y="35814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“Michael”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2057400" y="3886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“McKinnon”</a:t>
            </a:r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057400" y="4191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3204</a:t>
            </a:r>
          </a:p>
        </p:txBody>
      </p:sp>
      <p:sp>
        <p:nvSpPr>
          <p:cNvPr id="225288" name="Rectangle 8"/>
          <p:cNvSpPr>
            <a:spLocks noChangeArrowheads="1"/>
          </p:cNvSpPr>
          <p:nvPr/>
        </p:nvSpPr>
        <p:spPr bwMode="auto">
          <a:xfrm>
            <a:off x="2057400" y="4495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“grey”</a:t>
            </a: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5486400" y="22098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2800">
                <a:latin typeface="Arial" panose="020B0604020202020204" pitchFamily="34" charset="0"/>
              </a:rPr>
              <a:t>Κλάση</a:t>
            </a:r>
            <a:endParaRPr lang="en-AU" altLang="el-GR" sz="280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6553200" y="27749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setName()</a:t>
            </a:r>
          </a:p>
        </p:txBody>
      </p:sp>
      <p:sp>
        <p:nvSpPr>
          <p:cNvPr id="225293" name="Rectangle 13"/>
          <p:cNvSpPr>
            <a:spLocks noChangeArrowheads="1"/>
          </p:cNvSpPr>
          <p:nvPr/>
        </p:nvSpPr>
        <p:spPr bwMode="auto">
          <a:xfrm>
            <a:off x="6553200" y="30797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sp>
        <p:nvSpPr>
          <p:cNvPr id="225294" name="Rectangle 14"/>
          <p:cNvSpPr>
            <a:spLocks noChangeArrowheads="1"/>
          </p:cNvSpPr>
          <p:nvPr/>
        </p:nvSpPr>
        <p:spPr bwMode="auto">
          <a:xfrm>
            <a:off x="6553200" y="33845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cxnSp>
        <p:nvCxnSpPr>
          <p:cNvPr id="225295" name="AutoShape 15"/>
          <p:cNvCxnSpPr>
            <a:cxnSpLocks noChangeShapeType="1"/>
            <a:stCxn id="225284" idx="6"/>
            <a:endCxn id="225289" idx="1"/>
          </p:cNvCxnSpPr>
          <p:nvPr/>
        </p:nvCxnSpPr>
        <p:spPr bwMode="auto">
          <a:xfrm flipV="1">
            <a:off x="4038600" y="2797175"/>
            <a:ext cx="1447800" cy="139382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1143000" y="5257800"/>
            <a:ext cx="22256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>
                <a:latin typeface="Arial" panose="020B0604020202020204" pitchFamily="34" charset="0"/>
              </a:rPr>
              <a:t>Αντικείμενο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225298" name="Text Box 18"/>
          <p:cNvSpPr txBox="1">
            <a:spLocks noChangeArrowheads="1"/>
          </p:cNvSpPr>
          <p:nvPr/>
        </p:nvSpPr>
        <p:spPr bwMode="auto">
          <a:xfrm>
            <a:off x="595313" y="1503363"/>
            <a:ext cx="53387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dirty="0"/>
              <a:t>Τα αντικείμενα </a:t>
            </a:r>
            <a:r>
              <a:rPr lang="en-US" altLang="el-GR" sz="2400" dirty="0"/>
              <a:t>“</a:t>
            </a:r>
            <a:r>
              <a:rPr lang="el-GR" altLang="el-GR" sz="2400" dirty="0"/>
              <a:t>ανήκουν</a:t>
            </a:r>
            <a:r>
              <a:rPr lang="en-US" altLang="el-GR" sz="2400" dirty="0"/>
              <a:t>”</a:t>
            </a:r>
            <a:r>
              <a:rPr lang="el-GR" altLang="el-GR" sz="2400" dirty="0"/>
              <a:t> σε κλάσεις</a:t>
            </a:r>
            <a:r>
              <a:rPr lang="en-AU" altLang="el-GR" sz="2400" dirty="0"/>
              <a:t>...</a:t>
            </a:r>
          </a:p>
        </p:txBody>
      </p:sp>
      <p:sp>
        <p:nvSpPr>
          <p:cNvPr id="225299" name="Text Box 19"/>
          <p:cNvSpPr txBox="1">
            <a:spLocks noChangeArrowheads="1"/>
          </p:cNvSpPr>
          <p:nvPr/>
        </p:nvSpPr>
        <p:spPr bwMode="auto">
          <a:xfrm>
            <a:off x="4114800" y="5535613"/>
            <a:ext cx="4318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Times" panose="02020603050405020304" pitchFamily="18" charset="0"/>
              </a:rPr>
              <a:t>Τα αντικείμενα έχουν μεταβλητές</a:t>
            </a:r>
            <a:r>
              <a:rPr lang="en-US" altLang="el-GR" sz="2000">
                <a:latin typeface="Times" panose="02020603050405020304" pitchFamily="18" charset="0"/>
              </a:rPr>
              <a:t> </a:t>
            </a:r>
            <a:r>
              <a:rPr lang="el-GR" altLang="el-GR" sz="2000">
                <a:latin typeface="Times" panose="02020603050405020304" pitchFamily="18" charset="0"/>
              </a:rPr>
              <a:t>/πεδία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25300" name="Text Box 20"/>
          <p:cNvSpPr txBox="1">
            <a:spLocks noChangeArrowheads="1"/>
          </p:cNvSpPr>
          <p:nvPr/>
        </p:nvSpPr>
        <p:spPr bwMode="auto">
          <a:xfrm>
            <a:off x="4876800" y="4773613"/>
            <a:ext cx="3178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Times" panose="02020603050405020304" pitchFamily="18" charset="0"/>
              </a:rPr>
              <a:t>Οι κλάσεις ορίζουν μεθόδους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25301" name="Line 21"/>
          <p:cNvSpPr>
            <a:spLocks noChangeShapeType="1"/>
          </p:cNvSpPr>
          <p:nvPr/>
        </p:nvSpPr>
        <p:spPr bwMode="auto">
          <a:xfrm flipH="1" flipV="1">
            <a:off x="3505200" y="4953000"/>
            <a:ext cx="6858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302" name="Line 22"/>
          <p:cNvSpPr>
            <a:spLocks noChangeShapeType="1"/>
          </p:cNvSpPr>
          <p:nvPr/>
        </p:nvSpPr>
        <p:spPr bwMode="auto">
          <a:xfrm flipV="1">
            <a:off x="6248400" y="3886200"/>
            <a:ext cx="3810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81" name="Text Box 1049"/>
          <p:cNvSpPr txBox="1">
            <a:spLocks noChangeArrowheads="1"/>
          </p:cNvSpPr>
          <p:nvPr/>
        </p:nvSpPr>
        <p:spPr bwMode="auto">
          <a:xfrm>
            <a:off x="609600" y="5638800"/>
            <a:ext cx="12954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49882" name="Text Box 1050"/>
          <p:cNvSpPr txBox="1">
            <a:spLocks noChangeArrowheads="1"/>
          </p:cNvSpPr>
          <p:nvPr/>
        </p:nvSpPr>
        <p:spPr bwMode="auto">
          <a:xfrm>
            <a:off x="429895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49883" name="Text Box 1051"/>
          <p:cNvSpPr txBox="1">
            <a:spLocks noChangeArrowheads="1"/>
          </p:cNvSpPr>
          <p:nvPr/>
        </p:nvSpPr>
        <p:spPr bwMode="auto">
          <a:xfrm>
            <a:off x="236220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49884" name="Line 1052"/>
          <p:cNvSpPr>
            <a:spLocks noChangeShapeType="1"/>
          </p:cNvSpPr>
          <p:nvPr/>
        </p:nvSpPr>
        <p:spPr bwMode="auto">
          <a:xfrm flipV="1">
            <a:off x="1250950" y="4365625"/>
            <a:ext cx="1665288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85" name="Line 1053"/>
          <p:cNvSpPr>
            <a:spLocks noChangeShapeType="1"/>
          </p:cNvSpPr>
          <p:nvPr/>
        </p:nvSpPr>
        <p:spPr bwMode="auto">
          <a:xfrm flipH="1" flipV="1">
            <a:off x="3851275" y="4365625"/>
            <a:ext cx="1209675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86" name="Line 1054"/>
          <p:cNvSpPr>
            <a:spLocks noChangeShapeType="1"/>
          </p:cNvSpPr>
          <p:nvPr/>
        </p:nvSpPr>
        <p:spPr bwMode="auto">
          <a:xfrm flipV="1">
            <a:off x="3079750" y="4365625"/>
            <a:ext cx="339725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87" name="Text Box 1055"/>
          <p:cNvSpPr txBox="1">
            <a:spLocks noChangeArrowheads="1"/>
          </p:cNvSpPr>
          <p:nvPr/>
        </p:nvSpPr>
        <p:spPr bwMode="auto">
          <a:xfrm>
            <a:off x="6172200" y="5638800"/>
            <a:ext cx="17526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Plankton</a:t>
            </a:r>
          </a:p>
        </p:txBody>
      </p:sp>
      <p:sp>
        <p:nvSpPr>
          <p:cNvPr id="249888" name="Line 1056"/>
          <p:cNvSpPr>
            <a:spLocks noChangeShapeType="1"/>
          </p:cNvSpPr>
          <p:nvPr/>
        </p:nvSpPr>
        <p:spPr bwMode="auto">
          <a:xfrm flipH="1" flipV="1">
            <a:off x="4427538" y="4365625"/>
            <a:ext cx="2386012" cy="12731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Ένα πιο ενδιαφέρον παράδειγμα 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9859" name="Text Box 1027"/>
          <p:cNvSpPr txBox="1">
            <a:spLocks noChangeArrowheads="1"/>
          </p:cNvSpPr>
          <p:nvPr/>
        </p:nvSpPr>
        <p:spPr bwMode="auto">
          <a:xfrm>
            <a:off x="2819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Creature</a:t>
            </a:r>
          </a:p>
        </p:txBody>
      </p:sp>
      <p:sp>
        <p:nvSpPr>
          <p:cNvPr id="249866" name="Text Box 1034"/>
          <p:cNvSpPr txBox="1">
            <a:spLocks noChangeArrowheads="1"/>
          </p:cNvSpPr>
          <p:nvPr/>
        </p:nvSpPr>
        <p:spPr bwMode="auto">
          <a:xfrm>
            <a:off x="457200" y="13716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Driver</a:t>
            </a:r>
          </a:p>
        </p:txBody>
      </p:sp>
      <p:sp>
        <p:nvSpPr>
          <p:cNvPr id="249867" name="Freeform 1035"/>
          <p:cNvSpPr>
            <a:spLocks/>
          </p:cNvSpPr>
          <p:nvPr/>
        </p:nvSpPr>
        <p:spPr bwMode="auto">
          <a:xfrm>
            <a:off x="1219200" y="1981200"/>
            <a:ext cx="2590800" cy="3048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68" name="Text Box 1036"/>
          <p:cNvSpPr txBox="1">
            <a:spLocks noChangeArrowheads="1"/>
          </p:cNvSpPr>
          <p:nvPr/>
        </p:nvSpPr>
        <p:spPr bwMode="auto">
          <a:xfrm>
            <a:off x="7010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Analyser</a:t>
            </a:r>
          </a:p>
        </p:txBody>
      </p:sp>
      <p:sp>
        <p:nvSpPr>
          <p:cNvPr id="249869" name="Text Box 1037"/>
          <p:cNvSpPr txBox="1">
            <a:spLocks noChangeArrowheads="1"/>
          </p:cNvSpPr>
          <p:nvPr/>
        </p:nvSpPr>
        <p:spPr bwMode="auto">
          <a:xfrm>
            <a:off x="533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Timer</a:t>
            </a:r>
          </a:p>
        </p:txBody>
      </p:sp>
      <p:sp>
        <p:nvSpPr>
          <p:cNvPr id="249870" name="Text Box 1038"/>
          <p:cNvSpPr txBox="1">
            <a:spLocks noChangeArrowheads="1"/>
          </p:cNvSpPr>
          <p:nvPr/>
        </p:nvSpPr>
        <p:spPr bwMode="auto">
          <a:xfrm>
            <a:off x="50292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Weather</a:t>
            </a:r>
          </a:p>
        </p:txBody>
      </p:sp>
      <p:sp>
        <p:nvSpPr>
          <p:cNvPr id="249871" name="Text Box 1039"/>
          <p:cNvSpPr txBox="1">
            <a:spLocks noChangeArrowheads="1"/>
          </p:cNvSpPr>
          <p:nvPr/>
        </p:nvSpPr>
        <p:spPr bwMode="auto">
          <a:xfrm>
            <a:off x="3810000" y="19812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Actor</a:t>
            </a:r>
          </a:p>
        </p:txBody>
      </p:sp>
      <p:sp>
        <p:nvSpPr>
          <p:cNvPr id="249873" name="Line 1041"/>
          <p:cNvSpPr>
            <a:spLocks noChangeShapeType="1"/>
          </p:cNvSpPr>
          <p:nvPr/>
        </p:nvSpPr>
        <p:spPr bwMode="auto">
          <a:xfrm flipV="1">
            <a:off x="1752600" y="2565400"/>
            <a:ext cx="2171700" cy="1168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74" name="Line 1042"/>
          <p:cNvSpPr>
            <a:spLocks noChangeShapeType="1"/>
          </p:cNvSpPr>
          <p:nvPr/>
        </p:nvSpPr>
        <p:spPr bwMode="auto">
          <a:xfrm flipH="1" flipV="1">
            <a:off x="5364163" y="2636838"/>
            <a:ext cx="2332037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75" name="Line 1043"/>
          <p:cNvSpPr>
            <a:spLocks noChangeShapeType="1"/>
          </p:cNvSpPr>
          <p:nvPr/>
        </p:nvSpPr>
        <p:spPr bwMode="auto">
          <a:xfrm flipV="1">
            <a:off x="3657600" y="2636838"/>
            <a:ext cx="769938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76" name="Line 1044"/>
          <p:cNvSpPr>
            <a:spLocks noChangeShapeType="1"/>
          </p:cNvSpPr>
          <p:nvPr/>
        </p:nvSpPr>
        <p:spPr bwMode="auto">
          <a:xfrm flipH="1" flipV="1">
            <a:off x="4859338" y="2636838"/>
            <a:ext cx="1008062" cy="10969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49877" name="Text Box 1045"/>
          <p:cNvSpPr txBox="1">
            <a:spLocks noChangeArrowheads="1"/>
          </p:cNvSpPr>
          <p:nvPr/>
        </p:nvSpPr>
        <p:spPr bwMode="auto">
          <a:xfrm>
            <a:off x="9144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49878" name="Text Box 1046"/>
          <p:cNvSpPr txBox="1">
            <a:spLocks noChangeArrowheads="1"/>
          </p:cNvSpPr>
          <p:nvPr/>
        </p:nvSpPr>
        <p:spPr bwMode="auto">
          <a:xfrm>
            <a:off x="28956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49879" name="Text Box 1047"/>
          <p:cNvSpPr txBox="1">
            <a:spLocks noChangeArrowheads="1"/>
          </p:cNvSpPr>
          <p:nvPr/>
        </p:nvSpPr>
        <p:spPr bwMode="auto">
          <a:xfrm>
            <a:off x="48768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49880" name="Text Box 1048"/>
          <p:cNvSpPr txBox="1">
            <a:spLocks noChangeArrowheads="1"/>
          </p:cNvSpPr>
          <p:nvPr/>
        </p:nvSpPr>
        <p:spPr bwMode="auto">
          <a:xfrm>
            <a:off x="5791200" y="41910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Θα επιθυμούσαμε να…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0884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8305800" cy="471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private void </a:t>
            </a:r>
            <a:r>
              <a:rPr lang="en-AU" altLang="el-GR" sz="1800" dirty="0" err="1">
                <a:latin typeface="Courier New" panose="02070309020205020404" pitchFamily="49" charset="0"/>
              </a:rPr>
              <a:t>mainLoop</a:t>
            </a:r>
            <a:r>
              <a:rPr lang="en-AU" altLang="el-GR" sz="18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while(!</a:t>
            </a:r>
            <a:r>
              <a:rPr lang="en-AU" altLang="el-GR" sz="1800" dirty="0" err="1">
                <a:latin typeface="Courier New" panose="02070309020205020404" pitchFamily="49" charset="0"/>
              </a:rPr>
              <a:t>endOfSimulation</a:t>
            </a:r>
            <a:r>
              <a:rPr lang="en-AU" altLang="el-GR" sz="1800" dirty="0">
                <a:latin typeface="Courier New" panose="02070309020205020404" pitchFamily="49" charset="0"/>
              </a:rPr>
              <a:t>())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// let every actor do what they want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for(</a:t>
            </a:r>
            <a:r>
              <a:rPr lang="en-AU" altLang="el-GR" sz="1800" dirty="0" err="1">
                <a:latin typeface="Courier New" panose="02070309020205020404" pitchFamily="49" charset="0"/>
              </a:rPr>
              <a:t>int</a:t>
            </a:r>
            <a:r>
              <a:rPr lang="en-AU" altLang="el-GR" sz="1800" dirty="0">
                <a:latin typeface="Courier New" panose="02070309020205020404" pitchFamily="49" charset="0"/>
              </a:rPr>
              <a:t>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=0;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 &lt; </a:t>
            </a:r>
            <a:r>
              <a:rPr lang="en-AU" altLang="el-GR" sz="1800" dirty="0" err="1">
                <a:latin typeface="Courier New" panose="02070309020205020404" pitchFamily="49" charset="0"/>
              </a:rPr>
              <a:t>actors.size</a:t>
            </a:r>
            <a:r>
              <a:rPr lang="en-AU" altLang="el-GR" sz="1800" dirty="0">
                <a:latin typeface="Courier New" panose="02070309020205020404" pitchFamily="49" charset="0"/>
              </a:rPr>
              <a:t>();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  Actor </a:t>
            </a:r>
            <a:r>
              <a:rPr lang="en-AU" altLang="el-GR" sz="1800" dirty="0" err="1">
                <a:latin typeface="Courier New" panose="02070309020205020404" pitchFamily="49" charset="0"/>
              </a:rPr>
              <a:t>actor</a:t>
            </a:r>
            <a:r>
              <a:rPr lang="en-AU" altLang="el-GR" sz="1800" dirty="0">
                <a:latin typeface="Courier New" panose="02070309020205020404" pitchFamily="49" charset="0"/>
              </a:rPr>
              <a:t> = </a:t>
            </a:r>
            <a:r>
              <a:rPr lang="en-AU" altLang="el-GR" sz="1800" dirty="0" err="1" smtClean="0">
                <a:latin typeface="Courier New" panose="02070309020205020404" pitchFamily="49" charset="0"/>
              </a:rPr>
              <a:t>actors.get</a:t>
            </a:r>
            <a:r>
              <a:rPr lang="en-AU" altLang="el-GR" sz="1800" dirty="0" smtClean="0">
                <a:latin typeface="Courier New" panose="02070309020205020404" pitchFamily="49" charset="0"/>
              </a:rPr>
              <a:t>(</a:t>
            </a:r>
            <a:r>
              <a:rPr lang="en-AU" altLang="el-GR" sz="1800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  </a:t>
            </a:r>
            <a:r>
              <a:rPr lang="en-AU" altLang="el-GR" sz="1800" dirty="0" err="1">
                <a:latin typeface="Courier New" panose="02070309020205020404" pitchFamily="49" charset="0"/>
              </a:rPr>
              <a:t>actor.act</a:t>
            </a:r>
            <a:r>
              <a:rPr lang="en-AU" altLang="el-GR" sz="18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}</a:t>
            </a:r>
            <a:endParaRPr lang="en-AU" altLang="el-GR" sz="18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for(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latin typeface="Courier New" panose="02070309020205020404" pitchFamily="49" charset="0"/>
              </a:rPr>
              <a:t>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=0;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 &lt;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drawables.size</a:t>
            </a:r>
            <a:r>
              <a:rPr lang="en-AU" altLang="el-GR" sz="1800" b="1" dirty="0">
                <a:latin typeface="Courier New" panose="02070309020205020404" pitchFamily="49" charset="0"/>
              </a:rPr>
              <a:t>();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 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Drawable</a:t>
            </a:r>
            <a:r>
              <a:rPr lang="en-AU" altLang="el-GR" sz="1800" b="1" dirty="0">
                <a:latin typeface="Courier New" panose="02070309020205020404" pitchFamily="49" charset="0"/>
              </a:rPr>
              <a:t>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drawable</a:t>
            </a:r>
            <a:r>
              <a:rPr lang="en-AU" altLang="el-GR" sz="1800" b="1" dirty="0">
                <a:latin typeface="Courier New" panose="02070309020205020404" pitchFamily="49" charset="0"/>
              </a:rPr>
              <a:t> = </a:t>
            </a:r>
            <a:r>
              <a:rPr lang="en-AU" altLang="el-GR" sz="1800" b="1" dirty="0" err="1" smtClean="0">
                <a:latin typeface="Courier New" panose="02070309020205020404" pitchFamily="49" charset="0"/>
              </a:rPr>
              <a:t>drawables.get</a:t>
            </a:r>
            <a:r>
              <a:rPr lang="en-AU" altLang="el-GR" sz="18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 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drawable.draw</a:t>
            </a:r>
            <a:r>
              <a:rPr lang="en-AU" altLang="el-GR" sz="18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}</a:t>
            </a:r>
            <a:endParaRPr lang="en-AU" altLang="el-GR" sz="18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381000" y="5638800"/>
            <a:ext cx="12954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376555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198120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51909" name="Line 5"/>
          <p:cNvSpPr>
            <a:spLocks noChangeShapeType="1"/>
          </p:cNvSpPr>
          <p:nvPr/>
        </p:nvSpPr>
        <p:spPr bwMode="auto">
          <a:xfrm flipV="1">
            <a:off x="1250950" y="3733800"/>
            <a:ext cx="73025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10" name="Line 6"/>
          <p:cNvSpPr>
            <a:spLocks noChangeShapeType="1"/>
          </p:cNvSpPr>
          <p:nvPr/>
        </p:nvSpPr>
        <p:spPr bwMode="auto">
          <a:xfrm flipH="1" flipV="1">
            <a:off x="2771775" y="3789363"/>
            <a:ext cx="1679575" cy="18494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11" name="Line 7"/>
          <p:cNvSpPr>
            <a:spLocks noChangeShapeType="1"/>
          </p:cNvSpPr>
          <p:nvPr/>
        </p:nvSpPr>
        <p:spPr bwMode="auto">
          <a:xfrm flipH="1" flipV="1">
            <a:off x="2411413" y="3789363"/>
            <a:ext cx="331787" cy="18494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12" name="Text Box 8"/>
          <p:cNvSpPr txBox="1">
            <a:spLocks noChangeArrowheads="1"/>
          </p:cNvSpPr>
          <p:nvPr/>
        </p:nvSpPr>
        <p:spPr bwMode="auto">
          <a:xfrm>
            <a:off x="5638800" y="5638800"/>
            <a:ext cx="15684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Weather</a:t>
            </a:r>
          </a:p>
        </p:txBody>
      </p:sp>
      <p:sp>
        <p:nvSpPr>
          <p:cNvPr id="251913" name="Line 9"/>
          <p:cNvSpPr>
            <a:spLocks noChangeShapeType="1"/>
          </p:cNvSpPr>
          <p:nvPr/>
        </p:nvSpPr>
        <p:spPr bwMode="auto">
          <a:xfrm flipH="1" flipV="1">
            <a:off x="3276600" y="3733800"/>
            <a:ext cx="2470150" cy="1905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1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Μια διαφορετική ιεραρχία 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1600200" y="3124200"/>
            <a:ext cx="17526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Drawable</a:t>
            </a:r>
          </a:p>
        </p:txBody>
      </p:sp>
      <p:sp>
        <p:nvSpPr>
          <p:cNvPr id="251916" name="Text Box 12"/>
          <p:cNvSpPr txBox="1">
            <a:spLocks noChangeArrowheads="1"/>
          </p:cNvSpPr>
          <p:nvPr/>
        </p:nvSpPr>
        <p:spPr bwMode="auto">
          <a:xfrm>
            <a:off x="457200" y="13716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Driver</a:t>
            </a:r>
          </a:p>
        </p:txBody>
      </p:sp>
      <p:sp>
        <p:nvSpPr>
          <p:cNvPr id="251917" name="Freeform 13"/>
          <p:cNvSpPr>
            <a:spLocks/>
          </p:cNvSpPr>
          <p:nvPr/>
        </p:nvSpPr>
        <p:spPr bwMode="auto">
          <a:xfrm>
            <a:off x="1219200" y="1981200"/>
            <a:ext cx="381000" cy="14478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18" name="Text Box 14"/>
          <p:cNvSpPr txBox="1">
            <a:spLocks noChangeArrowheads="1"/>
          </p:cNvSpPr>
          <p:nvPr/>
        </p:nvSpPr>
        <p:spPr bwMode="auto">
          <a:xfrm>
            <a:off x="7162800" y="3352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Analyser</a:t>
            </a:r>
          </a:p>
        </p:txBody>
      </p:sp>
      <p:sp>
        <p:nvSpPr>
          <p:cNvPr id="251919" name="Text Box 15"/>
          <p:cNvSpPr txBox="1">
            <a:spLocks noChangeArrowheads="1"/>
          </p:cNvSpPr>
          <p:nvPr/>
        </p:nvSpPr>
        <p:spPr bwMode="auto">
          <a:xfrm>
            <a:off x="3886200" y="3352800"/>
            <a:ext cx="13716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Timer</a:t>
            </a:r>
          </a:p>
        </p:txBody>
      </p:sp>
      <p:sp>
        <p:nvSpPr>
          <p:cNvPr id="251920" name="Text Box 16"/>
          <p:cNvSpPr txBox="1">
            <a:spLocks noChangeArrowheads="1"/>
          </p:cNvSpPr>
          <p:nvPr/>
        </p:nvSpPr>
        <p:spPr bwMode="auto">
          <a:xfrm>
            <a:off x="5410200" y="3352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Plankton</a:t>
            </a:r>
          </a:p>
        </p:txBody>
      </p:sp>
      <p:sp>
        <p:nvSpPr>
          <p:cNvPr id="251921" name="Text Box 17"/>
          <p:cNvSpPr txBox="1">
            <a:spLocks noChangeArrowheads="1"/>
          </p:cNvSpPr>
          <p:nvPr/>
        </p:nvSpPr>
        <p:spPr bwMode="auto">
          <a:xfrm>
            <a:off x="5105400" y="1600200"/>
            <a:ext cx="28956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Non-Drawable</a:t>
            </a:r>
          </a:p>
        </p:txBody>
      </p:sp>
      <p:sp>
        <p:nvSpPr>
          <p:cNvPr id="251922" name="Line 18"/>
          <p:cNvSpPr>
            <a:spLocks noChangeShapeType="1"/>
          </p:cNvSpPr>
          <p:nvPr/>
        </p:nvSpPr>
        <p:spPr bwMode="auto">
          <a:xfrm flipV="1">
            <a:off x="4648200" y="2209800"/>
            <a:ext cx="1143000" cy="1143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23" name="Line 19"/>
          <p:cNvSpPr>
            <a:spLocks noChangeShapeType="1"/>
          </p:cNvSpPr>
          <p:nvPr/>
        </p:nvSpPr>
        <p:spPr bwMode="auto">
          <a:xfrm flipH="1" flipV="1">
            <a:off x="7380288" y="2205038"/>
            <a:ext cx="239712" cy="11477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25" name="Line 21"/>
          <p:cNvSpPr>
            <a:spLocks noChangeShapeType="1"/>
          </p:cNvSpPr>
          <p:nvPr/>
        </p:nvSpPr>
        <p:spPr bwMode="auto">
          <a:xfrm flipV="1">
            <a:off x="6172200" y="2209800"/>
            <a:ext cx="22860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1926" name="Text Box 22"/>
          <p:cNvSpPr txBox="1">
            <a:spLocks noChangeArrowheads="1"/>
          </p:cNvSpPr>
          <p:nvPr/>
        </p:nvSpPr>
        <p:spPr bwMode="auto">
          <a:xfrm>
            <a:off x="6858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51927" name="Text Box 23"/>
          <p:cNvSpPr txBox="1">
            <a:spLocks noChangeArrowheads="1"/>
          </p:cNvSpPr>
          <p:nvPr/>
        </p:nvSpPr>
        <p:spPr bwMode="auto">
          <a:xfrm>
            <a:off x="25146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51928" name="Text Box 24"/>
          <p:cNvSpPr txBox="1">
            <a:spLocks noChangeArrowheads="1"/>
          </p:cNvSpPr>
          <p:nvPr/>
        </p:nvSpPr>
        <p:spPr bwMode="auto">
          <a:xfrm>
            <a:off x="43434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51929" name="Text Box 25"/>
          <p:cNvSpPr txBox="1">
            <a:spLocks noChangeArrowheads="1"/>
          </p:cNvSpPr>
          <p:nvPr/>
        </p:nvSpPr>
        <p:spPr bwMode="auto">
          <a:xfrm>
            <a:off x="2819400" y="28194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51930" name="Text Box 26"/>
          <p:cNvSpPr txBox="1">
            <a:spLocks noChangeArrowheads="1"/>
          </p:cNvSpPr>
          <p:nvPr/>
        </p:nvSpPr>
        <p:spPr bwMode="auto">
          <a:xfrm>
            <a:off x="6477000" y="60198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Το πρόβλημα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05800" cy="471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private void </a:t>
            </a:r>
            <a:r>
              <a:rPr lang="en-AU" altLang="el-GR" sz="1800" dirty="0" err="1">
                <a:latin typeface="Courier New" panose="02070309020205020404" pitchFamily="49" charset="0"/>
              </a:rPr>
              <a:t>mainLoop</a:t>
            </a:r>
            <a:r>
              <a:rPr lang="en-AU" altLang="el-GR" sz="1800" dirty="0">
                <a:latin typeface="Courier New" panose="02070309020205020404" pitchFamily="49" charset="0"/>
              </a:rPr>
              <a:t>()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while(!</a:t>
            </a:r>
            <a:r>
              <a:rPr lang="en-AU" altLang="el-GR" sz="1800" dirty="0" err="1">
                <a:latin typeface="Courier New" panose="02070309020205020404" pitchFamily="49" charset="0"/>
              </a:rPr>
              <a:t>endOfSimulation</a:t>
            </a:r>
            <a:r>
              <a:rPr lang="en-AU" altLang="el-GR" sz="1800" dirty="0">
                <a:latin typeface="Courier New" panose="02070309020205020404" pitchFamily="49" charset="0"/>
              </a:rPr>
              <a:t>())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// let every actor do what they want to do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</a:t>
            </a:r>
            <a:r>
              <a:rPr lang="en-AU" altLang="el-GR" sz="1800" b="1" dirty="0">
                <a:latin typeface="Courier New" panose="02070309020205020404" pitchFamily="49" charset="0"/>
              </a:rPr>
              <a:t>for(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int</a:t>
            </a:r>
            <a:r>
              <a:rPr lang="en-AU" altLang="el-GR" sz="1800" b="1" dirty="0">
                <a:latin typeface="Courier New" panose="02070309020205020404" pitchFamily="49" charset="0"/>
              </a:rPr>
              <a:t>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=0;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 &lt;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actors.size</a:t>
            </a:r>
            <a:r>
              <a:rPr lang="en-AU" altLang="el-GR" sz="1800" b="1" dirty="0">
                <a:latin typeface="Courier New" panose="02070309020205020404" pitchFamily="49" charset="0"/>
              </a:rPr>
              <a:t>();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  Actor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actor</a:t>
            </a:r>
            <a:r>
              <a:rPr lang="en-AU" altLang="el-GR" sz="1800" b="1" dirty="0">
                <a:latin typeface="Courier New" panose="02070309020205020404" pitchFamily="49" charset="0"/>
              </a:rPr>
              <a:t> = </a:t>
            </a:r>
            <a:r>
              <a:rPr lang="en-AU" altLang="el-GR" sz="1800" b="1" dirty="0" err="1" smtClean="0">
                <a:latin typeface="Courier New" panose="02070309020205020404" pitchFamily="49" charset="0"/>
              </a:rPr>
              <a:t>actors.get</a:t>
            </a:r>
            <a:r>
              <a:rPr lang="en-AU" altLang="el-GR" sz="18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1800" b="1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  </a:t>
            </a:r>
            <a:r>
              <a:rPr lang="en-AU" altLang="el-GR" sz="1800" b="1" dirty="0" err="1">
                <a:latin typeface="Courier New" panose="02070309020205020404" pitchFamily="49" charset="0"/>
              </a:rPr>
              <a:t>actor.act</a:t>
            </a:r>
            <a:r>
              <a:rPr lang="en-AU" altLang="el-GR" sz="1800" b="1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dirty="0"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for(</a:t>
            </a:r>
            <a:r>
              <a:rPr lang="en-AU" altLang="el-GR" sz="1800" dirty="0" err="1">
                <a:latin typeface="Courier New" panose="02070309020205020404" pitchFamily="49" charset="0"/>
              </a:rPr>
              <a:t>int</a:t>
            </a:r>
            <a:r>
              <a:rPr lang="en-AU" altLang="el-GR" sz="1800" dirty="0">
                <a:latin typeface="Courier New" panose="02070309020205020404" pitchFamily="49" charset="0"/>
              </a:rPr>
              <a:t>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=0;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 &lt; </a:t>
            </a:r>
            <a:r>
              <a:rPr lang="en-AU" altLang="el-GR" sz="1800" dirty="0" err="1">
                <a:latin typeface="Courier New" panose="02070309020205020404" pitchFamily="49" charset="0"/>
              </a:rPr>
              <a:t>drawables.size</a:t>
            </a:r>
            <a:r>
              <a:rPr lang="en-AU" altLang="el-GR" sz="1800" dirty="0">
                <a:latin typeface="Courier New" panose="02070309020205020404" pitchFamily="49" charset="0"/>
              </a:rPr>
              <a:t>(); </a:t>
            </a:r>
            <a:r>
              <a:rPr lang="en-AU" altLang="el-GR" sz="1800" dirty="0" err="1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  </a:t>
            </a:r>
            <a:r>
              <a:rPr lang="en-AU" altLang="el-GR" sz="1800" dirty="0" err="1">
                <a:latin typeface="Courier New" panose="02070309020205020404" pitchFamily="49" charset="0"/>
              </a:rPr>
              <a:t>Drawable</a:t>
            </a:r>
            <a:r>
              <a:rPr lang="en-AU" altLang="el-GR" sz="1800" dirty="0">
                <a:latin typeface="Courier New" panose="02070309020205020404" pitchFamily="49" charset="0"/>
              </a:rPr>
              <a:t> </a:t>
            </a:r>
            <a:r>
              <a:rPr lang="en-AU" altLang="el-GR" sz="1800" dirty="0" err="1">
                <a:latin typeface="Courier New" panose="02070309020205020404" pitchFamily="49" charset="0"/>
              </a:rPr>
              <a:t>drawable</a:t>
            </a:r>
            <a:r>
              <a:rPr lang="en-AU" altLang="el-GR" sz="1800" dirty="0">
                <a:latin typeface="Courier New" panose="02070309020205020404" pitchFamily="49" charset="0"/>
              </a:rPr>
              <a:t> = </a:t>
            </a:r>
            <a:r>
              <a:rPr lang="en-AU" altLang="el-GR" sz="1800" dirty="0" err="1" smtClean="0">
                <a:latin typeface="Courier New" panose="02070309020205020404" pitchFamily="49" charset="0"/>
              </a:rPr>
              <a:t>drawables.get</a:t>
            </a:r>
            <a:r>
              <a:rPr lang="en-AU" altLang="el-GR" sz="1800" dirty="0" smtClean="0">
                <a:latin typeface="Courier New" panose="02070309020205020404" pitchFamily="49" charset="0"/>
              </a:rPr>
              <a:t>(</a:t>
            </a:r>
            <a:r>
              <a:rPr lang="en-AU" altLang="el-GR" sz="1800" dirty="0" err="1" smtClean="0">
                <a:latin typeface="Courier New" panose="02070309020205020404" pitchFamily="49" charset="0"/>
              </a:rPr>
              <a:t>i</a:t>
            </a:r>
            <a:r>
              <a:rPr lang="en-AU" altLang="el-GR" sz="1800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  </a:t>
            </a:r>
            <a:r>
              <a:rPr lang="en-AU" altLang="el-GR" sz="1800" dirty="0" err="1">
                <a:latin typeface="Courier New" panose="02070309020205020404" pitchFamily="49" charset="0"/>
              </a:rPr>
              <a:t>drawable.draw</a:t>
            </a:r>
            <a:r>
              <a:rPr lang="en-AU" altLang="el-GR" sz="18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6248400" y="1447800"/>
            <a:ext cx="24384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Arial" panose="020B0604020202020204" pitchFamily="34" charset="0"/>
              </a:rPr>
              <a:t>Έπαψε να είναι σωστός κώδικας.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252933" name="Line 5"/>
          <p:cNvSpPr>
            <a:spLocks noChangeShapeType="1"/>
          </p:cNvSpPr>
          <p:nvPr/>
        </p:nvSpPr>
        <p:spPr bwMode="auto">
          <a:xfrm flipH="1">
            <a:off x="6172200" y="2286000"/>
            <a:ext cx="11430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aphicFrame>
        <p:nvGraphicFramePr>
          <p:cNvPr id="252934" name="Object 6"/>
          <p:cNvGraphicFramePr>
            <a:graphicFrameLocks noChangeAspect="1"/>
          </p:cNvGraphicFramePr>
          <p:nvPr/>
        </p:nvGraphicFramePr>
        <p:xfrm>
          <a:off x="6781800" y="5029200"/>
          <a:ext cx="1555750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3" r:id="rId3" imgW="4025900" imgH="3962400" progId="MS_ClipArt_Gallery">
                  <p:embed/>
                </p:oleObj>
              </mc:Choice>
              <mc:Fallback>
                <p:oleObj r:id="rId3" imgW="4025900" imgH="39624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029200"/>
                        <a:ext cx="1555750" cy="153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Πολλαπλή κληρονομικότητα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grpSp>
        <p:nvGrpSpPr>
          <p:cNvPr id="219154" name="Group 18"/>
          <p:cNvGrpSpPr>
            <a:grpSpLocks/>
          </p:cNvGrpSpPr>
          <p:nvPr/>
        </p:nvGrpSpPr>
        <p:grpSpPr bwMode="auto">
          <a:xfrm>
            <a:off x="1331913" y="2060575"/>
            <a:ext cx="5070475" cy="2844800"/>
            <a:chOff x="839" y="1298"/>
            <a:chExt cx="3194" cy="1792"/>
          </a:xfrm>
        </p:grpSpPr>
        <p:sp>
          <p:nvSpPr>
            <p:cNvPr id="219140" name="Text Box 4"/>
            <p:cNvSpPr txBox="1">
              <a:spLocks noChangeArrowheads="1"/>
            </p:cNvSpPr>
            <p:nvPr/>
          </p:nvSpPr>
          <p:spPr bwMode="auto">
            <a:xfrm>
              <a:off x="1655" y="2546"/>
              <a:ext cx="1008" cy="335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AU" altLang="el-GR" sz="2800">
                  <a:latin typeface="Arial" panose="020B0604020202020204" pitchFamily="34" charset="0"/>
                </a:rPr>
                <a:t>Bird</a:t>
              </a:r>
            </a:p>
          </p:txBody>
        </p:sp>
        <p:sp>
          <p:nvSpPr>
            <p:cNvPr id="219142" name="Text Box 6"/>
            <p:cNvSpPr txBox="1">
              <a:spLocks noChangeArrowheads="1"/>
            </p:cNvSpPr>
            <p:nvPr/>
          </p:nvSpPr>
          <p:spPr bwMode="auto">
            <a:xfrm>
              <a:off x="839" y="1490"/>
              <a:ext cx="1248" cy="335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AU" altLang="el-GR" sz="2800">
                  <a:latin typeface="Arial" panose="020B0604020202020204" pitchFamily="34" charset="0"/>
                </a:rPr>
                <a:t>Drawable</a:t>
              </a:r>
            </a:p>
          </p:txBody>
        </p:sp>
        <p:sp>
          <p:nvSpPr>
            <p:cNvPr id="219143" name="Text Box 7"/>
            <p:cNvSpPr txBox="1">
              <a:spLocks noChangeArrowheads="1"/>
            </p:cNvSpPr>
            <p:nvPr/>
          </p:nvSpPr>
          <p:spPr bwMode="auto">
            <a:xfrm>
              <a:off x="2567" y="1490"/>
              <a:ext cx="1200" cy="335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AU" altLang="el-GR" sz="2800">
                  <a:latin typeface="Arial" panose="020B0604020202020204" pitchFamily="34" charset="0"/>
                </a:rPr>
                <a:t>Actor</a:t>
              </a:r>
            </a:p>
          </p:txBody>
        </p:sp>
        <p:sp>
          <p:nvSpPr>
            <p:cNvPr id="219145" name="Text Box 9"/>
            <p:cNvSpPr txBox="1">
              <a:spLocks noChangeArrowheads="1"/>
            </p:cNvSpPr>
            <p:nvPr/>
          </p:nvSpPr>
          <p:spPr bwMode="auto">
            <a:xfrm>
              <a:off x="2423" y="2594"/>
              <a:ext cx="720" cy="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Courier New" panose="02070309020205020404" pitchFamily="49" charset="0"/>
                </a:rPr>
                <a:t>act()</a:t>
              </a:r>
            </a:p>
          </p:txBody>
        </p:sp>
        <p:sp>
          <p:nvSpPr>
            <p:cNvPr id="219147" name="Line 11"/>
            <p:cNvSpPr>
              <a:spLocks noChangeShapeType="1"/>
            </p:cNvSpPr>
            <p:nvPr/>
          </p:nvSpPr>
          <p:spPr bwMode="auto">
            <a:xfrm flipV="1">
              <a:off x="2423" y="1888"/>
              <a:ext cx="412" cy="65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219141" name="Line 5"/>
            <p:cNvSpPr>
              <a:spLocks noChangeShapeType="1"/>
            </p:cNvSpPr>
            <p:nvPr/>
          </p:nvSpPr>
          <p:spPr bwMode="auto">
            <a:xfrm flipH="1" flipV="1">
              <a:off x="1746" y="1842"/>
              <a:ext cx="265" cy="70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219148" name="Text Box 12"/>
            <p:cNvSpPr txBox="1">
              <a:spLocks noChangeArrowheads="1"/>
            </p:cNvSpPr>
            <p:nvPr/>
          </p:nvSpPr>
          <p:spPr bwMode="auto">
            <a:xfrm>
              <a:off x="3431" y="1298"/>
              <a:ext cx="602" cy="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Courier New" panose="02070309020205020404" pitchFamily="49" charset="0"/>
                </a:rPr>
                <a:t>act()</a:t>
              </a:r>
            </a:p>
          </p:txBody>
        </p:sp>
        <p:sp>
          <p:nvSpPr>
            <p:cNvPr id="219149" name="Text Box 13"/>
            <p:cNvSpPr txBox="1">
              <a:spLocks noChangeArrowheads="1"/>
            </p:cNvSpPr>
            <p:nvPr/>
          </p:nvSpPr>
          <p:spPr bwMode="auto">
            <a:xfrm>
              <a:off x="1607" y="1298"/>
              <a:ext cx="698" cy="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Courier New" panose="02070309020205020404" pitchFamily="49" charset="0"/>
                </a:rPr>
                <a:t>draw()</a:t>
              </a:r>
            </a:p>
          </p:txBody>
        </p:sp>
        <p:sp>
          <p:nvSpPr>
            <p:cNvPr id="219150" name="Text Box 14"/>
            <p:cNvSpPr txBox="1">
              <a:spLocks noChangeArrowheads="1"/>
            </p:cNvSpPr>
            <p:nvPr/>
          </p:nvSpPr>
          <p:spPr bwMode="auto">
            <a:xfrm>
              <a:off x="2423" y="2834"/>
              <a:ext cx="720" cy="25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buClr>
                  <a:schemeClr val="tx1"/>
                </a:buClr>
                <a:buFont typeface="Monotype Sorts" charset="2"/>
                <a:buNone/>
              </a:pPr>
              <a:r>
                <a:rPr lang="en-AU" altLang="el-GR" sz="2000">
                  <a:latin typeface="Courier New" panose="02070309020205020404" pitchFamily="49" charset="0"/>
                </a:rPr>
                <a:t>draw()</a:t>
              </a:r>
            </a:p>
          </p:txBody>
        </p:sp>
      </p:grpSp>
      <p:sp>
        <p:nvSpPr>
          <p:cNvPr id="219151" name="Text Box 15"/>
          <p:cNvSpPr txBox="1">
            <a:spLocks noChangeArrowheads="1"/>
          </p:cNvSpPr>
          <p:nvPr/>
        </p:nvSpPr>
        <p:spPr bwMode="auto">
          <a:xfrm>
            <a:off x="3810000" y="5410200"/>
            <a:ext cx="4648200" cy="955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Bird myBird = new Bird();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actors.add(myBird);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drawables.add(myBird);</a:t>
            </a: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19152" name="Rectangle 16"/>
          <p:cNvSpPr>
            <a:spLocks noChangeArrowheads="1"/>
          </p:cNvSpPr>
          <p:nvPr/>
        </p:nvSpPr>
        <p:spPr bwMode="auto">
          <a:xfrm>
            <a:off x="457200" y="1219200"/>
            <a:ext cx="80772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3200">
                <a:solidFill>
                  <a:srgbClr val="FF33CC"/>
                </a:solidFill>
                <a:latin typeface="Arial" panose="020B0604020202020204" pitchFamily="34" charset="0"/>
              </a:rPr>
              <a:t>Multiple Inheritance</a:t>
            </a:r>
            <a:r>
              <a:rPr lang="el-GR" altLang="el-GR" sz="320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3200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Το επόμενο πρόβλημα…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81400"/>
          </a:xfr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l-GR" altLang="el-GR" sz="2400"/>
              <a:t>Η </a:t>
            </a:r>
            <a:r>
              <a:rPr lang="en-AU" altLang="el-GR" sz="2400"/>
              <a:t>Java </a:t>
            </a:r>
            <a:r>
              <a:rPr lang="el-GR" altLang="el-GR" sz="2400"/>
              <a:t>δεν επιτρέπει να κληρονομήσουμε από περισσότερες της μίας κλάσης!</a:t>
            </a:r>
          </a:p>
          <a:p>
            <a:r>
              <a:rPr lang="el-GR" altLang="el-GR" sz="2400"/>
              <a:t>Η πολλαπλή κληρονομικότητα είναι χρήσιμη αλλά προκαλεί προβλήματα (κάνει πιο πολύπλοκο) στον ορισμό της γλώσσας </a:t>
            </a:r>
          </a:p>
          <a:p>
            <a:r>
              <a:rPr lang="el-GR" altLang="el-GR" sz="2400"/>
              <a:t>Για το λόγο αυτό, μερικές γλώσσες δεν επιτρέπουν την πολλαπλή κληρονομικότητα (πχ. </a:t>
            </a:r>
            <a:r>
              <a:rPr lang="en-AU" altLang="el-GR" sz="2400"/>
              <a:t>Java)</a:t>
            </a:r>
          </a:p>
          <a:p>
            <a:r>
              <a:rPr lang="el-GR" altLang="el-GR" sz="2400"/>
              <a:t>Πως αντιμετωπίζουμε το πρόβλημα; </a:t>
            </a:r>
            <a:endParaRPr lang="en-AU" altLang="el-GR" sz="2400"/>
          </a:p>
        </p:txBody>
      </p:sp>
      <p:graphicFrame>
        <p:nvGraphicFramePr>
          <p:cNvPr id="253956" name="Object 4"/>
          <p:cNvGraphicFramePr>
            <a:graphicFrameLocks noChangeAspect="1"/>
          </p:cNvGraphicFramePr>
          <p:nvPr/>
        </p:nvGraphicFramePr>
        <p:xfrm>
          <a:off x="7543800" y="4648200"/>
          <a:ext cx="88423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4" r:id="rId3" imgW="2298700" imgH="3962400" progId="MS_ClipArt_Gallery">
                  <p:embed/>
                </p:oleObj>
              </mc:Choice>
              <mc:Fallback>
                <p:oleObj r:id="rId3" imgW="2298700" imgH="39624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648200"/>
                        <a:ext cx="88423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>
                <a:solidFill>
                  <a:schemeClr val="tx2"/>
                </a:solidFill>
              </a:rPr>
              <a:t>Η λύση</a:t>
            </a:r>
            <a:r>
              <a:rPr lang="en-AU" altLang="el-GR" sz="3600" dirty="0">
                <a:solidFill>
                  <a:schemeClr val="tx2"/>
                </a:solidFill>
              </a:rPr>
              <a:t>: </a:t>
            </a:r>
            <a:r>
              <a:rPr lang="el-GR" altLang="el-GR" sz="3600" dirty="0" err="1" smtClean="0">
                <a:solidFill>
                  <a:schemeClr val="tx2"/>
                </a:solidFill>
              </a:rPr>
              <a:t>διαπροσωπείες</a:t>
            </a:r>
            <a:r>
              <a:rPr lang="en-US" altLang="el-GR" sz="3600" dirty="0" smtClean="0">
                <a:solidFill>
                  <a:schemeClr val="tx2"/>
                </a:solidFill>
              </a:rPr>
              <a:t>*</a:t>
            </a:r>
            <a:r>
              <a:rPr lang="el-GR" altLang="el-GR" sz="3600" dirty="0" smtClean="0"/>
              <a:t> </a:t>
            </a:r>
            <a:r>
              <a:rPr lang="el-GR" altLang="el-GR" sz="2800" dirty="0">
                <a:solidFill>
                  <a:srgbClr val="FF0066"/>
                </a:solidFill>
              </a:rPr>
              <a:t>[</a:t>
            </a:r>
            <a:r>
              <a:rPr lang="en-US" altLang="el-GR" sz="2800" dirty="0" err="1">
                <a:solidFill>
                  <a:srgbClr val="FF0066"/>
                </a:solidFill>
              </a:rPr>
              <a:t>i</a:t>
            </a:r>
            <a:r>
              <a:rPr lang="en-AU" altLang="el-GR" sz="2800" dirty="0" err="1">
                <a:solidFill>
                  <a:srgbClr val="FF0066"/>
                </a:solidFill>
              </a:rPr>
              <a:t>nterfaces</a:t>
            </a:r>
            <a:r>
              <a:rPr lang="en-AU" altLang="el-GR" sz="2800" dirty="0">
                <a:solidFill>
                  <a:srgbClr val="FF0066"/>
                </a:solidFill>
              </a:rPr>
              <a:t>]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45024"/>
          </a:xfrm>
        </p:spPr>
        <p:txBody>
          <a:bodyPr/>
          <a:lstStyle/>
          <a:p>
            <a:r>
              <a:rPr lang="el-GR" altLang="el-GR" sz="2400" dirty="0"/>
              <a:t>Μια </a:t>
            </a:r>
            <a:r>
              <a:rPr lang="el-GR" altLang="el-GR" sz="2400" dirty="0" err="1"/>
              <a:t>διαπροσωπεία</a:t>
            </a:r>
            <a:r>
              <a:rPr lang="el-GR" altLang="el-GR" sz="2400" dirty="0"/>
              <a:t> μοιάζει με μία πλήρως «αφηρημένη» κλάση</a:t>
            </a:r>
          </a:p>
          <a:p>
            <a:pPr>
              <a:buFontTx/>
              <a:buNone/>
            </a:pPr>
            <a:endParaRPr lang="el-GR" altLang="el-GR" sz="2400" dirty="0"/>
          </a:p>
          <a:p>
            <a:r>
              <a:rPr lang="el-GR" altLang="el-GR" sz="2400" dirty="0"/>
              <a:t>Οι </a:t>
            </a:r>
            <a:r>
              <a:rPr lang="el-GR" altLang="el-GR" sz="2400" dirty="0" err="1"/>
              <a:t>διαπροσωπείες</a:t>
            </a:r>
            <a:r>
              <a:rPr lang="el-GR" altLang="el-GR" sz="2400" dirty="0"/>
              <a:t> </a:t>
            </a:r>
            <a:r>
              <a:rPr lang="en-US" altLang="el-GR" sz="2400" dirty="0"/>
              <a:t>[interfaces]</a:t>
            </a:r>
            <a:r>
              <a:rPr lang="en-AU" altLang="el-GR" sz="2400" dirty="0"/>
              <a:t>:</a:t>
            </a:r>
          </a:p>
          <a:p>
            <a:pPr lvl="1"/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περιέχουν μόνο δηλώσεις μεθόδων 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method signatures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endParaRPr lang="en-AU" altLang="el-GR" sz="2000" dirty="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lvl="1"/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περιέχουν μόνο ορισμούς σταθερών</a:t>
            </a:r>
            <a:r>
              <a:rPr lang="en-AU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constants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endParaRPr lang="en-AU" altLang="el-GR" sz="2000" dirty="0">
              <a:solidFill>
                <a:srgbClr val="FF0066"/>
              </a:solidFill>
              <a:latin typeface="Arial" panose="020B0604020202020204" pitchFamily="34" charset="0"/>
            </a:endParaRPr>
          </a:p>
          <a:p>
            <a:pPr lvl="1"/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δεν περιέχουν πεδία</a:t>
            </a:r>
            <a:endParaRPr lang="en-AU" altLang="el-G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l-GR" altLang="el-GR" sz="2400" dirty="0">
                <a:solidFill>
                  <a:srgbClr val="000000"/>
                </a:solidFill>
                <a:latin typeface="Arial" panose="020B0604020202020204" pitchFamily="34" charset="0"/>
              </a:rPr>
              <a:t>δεν περιέχουν υλοποιήσεις μεθόδων</a:t>
            </a:r>
            <a:endParaRPr lang="en-AU" altLang="el-GR" sz="2400" dirty="0"/>
          </a:p>
        </p:txBody>
      </p:sp>
      <p:graphicFrame>
        <p:nvGraphicFramePr>
          <p:cNvPr id="217092" name="Object 4"/>
          <p:cNvGraphicFramePr>
            <a:graphicFrameLocks noChangeAspect="1"/>
          </p:cNvGraphicFramePr>
          <p:nvPr/>
        </p:nvGraphicFramePr>
        <p:xfrm>
          <a:off x="7086600" y="3962400"/>
          <a:ext cx="1519238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0" r:id="rId3" imgW="2730500" imgH="4013200" progId="MS_ClipArt_Gallery">
                  <p:embed/>
                </p:oleObj>
              </mc:Choice>
              <mc:Fallback>
                <p:oleObj r:id="rId3" imgW="2730500" imgH="40132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962400"/>
                        <a:ext cx="1519238" cy="223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5877272"/>
            <a:ext cx="273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r>
              <a:rPr lang="el-GR" sz="2400" dirty="0"/>
              <a:t>ή</a:t>
            </a:r>
            <a:r>
              <a:rPr lang="en-US" sz="2400" dirty="0" smtClean="0"/>
              <a:t> </a:t>
            </a:r>
            <a:r>
              <a:rPr lang="el-GR" sz="2400" dirty="0" smtClean="0"/>
              <a:t>«διασυνδέσεις»</a:t>
            </a:r>
            <a:endParaRPr lang="el-GR" sz="2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 flipH="1">
            <a:off x="755576" y="5949280"/>
            <a:ext cx="3312368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Διαπροσωπείες και κληρονομικότητα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676400"/>
          </a:xfrm>
        </p:spPr>
        <p:txBody>
          <a:bodyPr/>
          <a:lstStyle/>
          <a:p>
            <a:r>
              <a:rPr lang="el-GR" altLang="el-GR" sz="2400"/>
              <a:t>Μία κλάση μπορεί να κληρονομήσει μόνο από μία άλλη κλάση, αλλά…</a:t>
            </a:r>
          </a:p>
          <a:p>
            <a:r>
              <a:rPr lang="el-GR" altLang="el-GR" sz="2400"/>
              <a:t>…μπορεί να «κληρονομήσει» από περισσότερες από μία διαπροσωπείες</a:t>
            </a:r>
            <a:r>
              <a:rPr lang="en-AU" altLang="el-GR" sz="2400"/>
              <a:t>!</a:t>
            </a: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609600" y="3627438"/>
            <a:ext cx="82677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Ορολογία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(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για να ξεχωρίζουμε τις δυο αυτές μορφές κληρονομικότητας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):</a:t>
            </a: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685800" y="4267200"/>
            <a:ext cx="7924800" cy="90487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Μία κλάση </a:t>
            </a:r>
            <a:r>
              <a:rPr lang="el-GR" altLang="el-GR" b="1">
                <a:solidFill>
                  <a:srgbClr val="000000"/>
                </a:solidFill>
                <a:latin typeface="Helvetica" panose="020B0604020202020204" pitchFamily="34" charset="0"/>
              </a:rPr>
              <a:t>επεκτείνει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Helvetica" panose="020B0604020202020204" pitchFamily="34" charset="0"/>
              </a:rPr>
              <a:t>extends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μια υπερ-κλάση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Μία κλάση </a:t>
            </a:r>
            <a:r>
              <a:rPr lang="el-GR" altLang="el-GR" b="1">
                <a:solidFill>
                  <a:srgbClr val="000000"/>
                </a:solidFill>
                <a:latin typeface="Helvetica" panose="020B0604020202020204" pitchFamily="34" charset="0"/>
              </a:rPr>
              <a:t>υλοποιεί 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Helvetica" panose="020B0604020202020204" pitchFamily="34" charset="0"/>
              </a:rPr>
              <a:t>implements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μία διαπροσωπεία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Παράδειγμα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20164" name="Text Box 1028"/>
          <p:cNvSpPr txBox="1">
            <a:spLocks noChangeArrowheads="1"/>
          </p:cNvSpPr>
          <p:nvPr/>
        </p:nvSpPr>
        <p:spPr bwMode="auto">
          <a:xfrm>
            <a:off x="762000" y="1752600"/>
            <a:ext cx="7543800" cy="217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interface Drawable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/**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 Draw this entity on screen.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*/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void draw();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r>
              <a:rPr lang="en-AU" altLang="el-GR" sz="180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20165" name="Text Box 1029"/>
          <p:cNvSpPr txBox="1">
            <a:spLocks noChangeArrowheads="1"/>
          </p:cNvSpPr>
          <p:nvPr/>
        </p:nvSpPr>
        <p:spPr bwMode="auto">
          <a:xfrm>
            <a:off x="2514600" y="4800600"/>
            <a:ext cx="472440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latin typeface="Times" panose="02020603050405020304" pitchFamily="18" charset="0"/>
              </a:rPr>
              <a:t>Οι μέθοδοι των διαπροσωπειών είναι εξ’ ορισμού </a:t>
            </a:r>
            <a:r>
              <a:rPr lang="en-AU" altLang="el-GR" sz="2400">
                <a:latin typeface="Times" panose="02020603050405020304" pitchFamily="18" charset="0"/>
              </a:rPr>
              <a:t>“</a:t>
            </a:r>
            <a:r>
              <a:rPr lang="en-AU" altLang="el-GR" sz="2000" b="1">
                <a:latin typeface="Courier New" panose="02070309020205020404" pitchFamily="49" charset="0"/>
              </a:rPr>
              <a:t>public</a:t>
            </a:r>
            <a:r>
              <a:rPr lang="en-AU" altLang="el-GR" sz="2400">
                <a:latin typeface="Times" panose="02020603050405020304" pitchFamily="18" charset="0"/>
              </a:rPr>
              <a:t>” – </a:t>
            </a:r>
            <a:r>
              <a:rPr lang="el-GR" altLang="el-GR" sz="2400">
                <a:latin typeface="Times" panose="02020603050405020304" pitchFamily="18" charset="0"/>
              </a:rPr>
              <a:t>δεν χρειάζεται μετατροπέας πρόσβασης</a:t>
            </a:r>
            <a:endParaRPr lang="en-AU" altLang="el-GR" sz="2400">
              <a:latin typeface="Times" panose="02020603050405020304" pitchFamily="18" charset="0"/>
            </a:endParaRPr>
          </a:p>
        </p:txBody>
      </p:sp>
      <p:sp>
        <p:nvSpPr>
          <p:cNvPr id="220166" name="Line 1030"/>
          <p:cNvSpPr>
            <a:spLocks noChangeShapeType="1"/>
          </p:cNvSpPr>
          <p:nvPr/>
        </p:nvSpPr>
        <p:spPr bwMode="auto">
          <a:xfrm flipH="1" flipV="1">
            <a:off x="2819400" y="3733800"/>
            <a:ext cx="11430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υπο-κλάση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6003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543800" cy="4956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class Bird extends Creature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implements Drawable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 Act. Here that means fly around and search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 for bird food.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*/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public void act()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{ ... }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 Draw this bird on screen.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*/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public void draw()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{ ... }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r>
              <a:rPr lang="en-AU" altLang="el-GR" sz="180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rgbClr val="232323"/>
                </a:solidFill>
              </a:rPr>
              <a:t>Μεταβλητές</a:t>
            </a:r>
            <a:r>
              <a:rPr lang="en-US" altLang="el-GR" sz="3600">
                <a:solidFill>
                  <a:srgbClr val="232323"/>
                </a:solidFill>
              </a:rPr>
              <a:t> </a:t>
            </a:r>
            <a:r>
              <a:rPr lang="el-GR" altLang="el-GR" sz="3600">
                <a:solidFill>
                  <a:srgbClr val="232323"/>
                </a:solidFill>
              </a:rPr>
              <a:t>/πεδία </a:t>
            </a:r>
            <a:r>
              <a:rPr lang="el-GR" altLang="el-GR" sz="3600">
                <a:solidFill>
                  <a:schemeClr val="tx2"/>
                </a:solidFill>
              </a:rPr>
              <a:t>κλάσης </a:t>
            </a:r>
            <a:r>
              <a:rPr lang="en-AU" altLang="el-GR" sz="3600">
                <a:solidFill>
                  <a:schemeClr val="tx2"/>
                </a:solidFill>
              </a:rPr>
              <a:t>(2)</a:t>
            </a:r>
          </a:p>
        </p:txBody>
      </p:sp>
      <p:sp>
        <p:nvSpPr>
          <p:cNvPr id="234500" name="Oval 2052"/>
          <p:cNvSpPr>
            <a:spLocks noChangeArrowheads="1"/>
          </p:cNvSpPr>
          <p:nvPr/>
        </p:nvSpPr>
        <p:spPr bwMode="auto">
          <a:xfrm>
            <a:off x="1371600" y="3200400"/>
            <a:ext cx="2667000" cy="1981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2400"/>
          </a:p>
        </p:txBody>
      </p:sp>
      <p:sp>
        <p:nvSpPr>
          <p:cNvPr id="234501" name="Rectangle 2053"/>
          <p:cNvSpPr>
            <a:spLocks noChangeArrowheads="1"/>
          </p:cNvSpPr>
          <p:nvPr/>
        </p:nvSpPr>
        <p:spPr bwMode="auto">
          <a:xfrm>
            <a:off x="2057400" y="35814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“Michael”</a:t>
            </a:r>
          </a:p>
        </p:txBody>
      </p:sp>
      <p:sp>
        <p:nvSpPr>
          <p:cNvPr id="234502" name="Rectangle 2054"/>
          <p:cNvSpPr>
            <a:spLocks noChangeArrowheads="1"/>
          </p:cNvSpPr>
          <p:nvPr/>
        </p:nvSpPr>
        <p:spPr bwMode="auto">
          <a:xfrm>
            <a:off x="2057400" y="3886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“McKinnon”</a:t>
            </a:r>
          </a:p>
        </p:txBody>
      </p:sp>
      <p:sp>
        <p:nvSpPr>
          <p:cNvPr id="234503" name="Rectangle 2055"/>
          <p:cNvSpPr>
            <a:spLocks noChangeArrowheads="1"/>
          </p:cNvSpPr>
          <p:nvPr/>
        </p:nvSpPr>
        <p:spPr bwMode="auto">
          <a:xfrm>
            <a:off x="2057400" y="4191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3204</a:t>
            </a:r>
          </a:p>
        </p:txBody>
      </p:sp>
      <p:sp>
        <p:nvSpPr>
          <p:cNvPr id="234504" name="Rectangle 2056"/>
          <p:cNvSpPr>
            <a:spLocks noChangeArrowheads="1"/>
          </p:cNvSpPr>
          <p:nvPr/>
        </p:nvSpPr>
        <p:spPr bwMode="auto">
          <a:xfrm>
            <a:off x="2057400" y="4495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“grey”</a:t>
            </a:r>
          </a:p>
        </p:txBody>
      </p:sp>
      <p:sp>
        <p:nvSpPr>
          <p:cNvPr id="234505" name="Text Box 2057"/>
          <p:cNvSpPr txBox="1">
            <a:spLocks noChangeArrowheads="1"/>
          </p:cNvSpPr>
          <p:nvPr/>
        </p:nvSpPr>
        <p:spPr bwMode="auto">
          <a:xfrm>
            <a:off x="5486400" y="2209800"/>
            <a:ext cx="1665288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2800">
                <a:latin typeface="Arial" panose="020B0604020202020204" pitchFamily="34" charset="0"/>
              </a:rPr>
              <a:t>Κλάση</a:t>
            </a:r>
            <a:endParaRPr lang="en-AU" altLang="el-GR" sz="280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234506" name="Rectangle 2058"/>
          <p:cNvSpPr>
            <a:spLocks noChangeArrowheads="1"/>
          </p:cNvSpPr>
          <p:nvPr/>
        </p:nvSpPr>
        <p:spPr bwMode="auto">
          <a:xfrm>
            <a:off x="5638800" y="27749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34507" name="Rectangle 2059"/>
          <p:cNvSpPr>
            <a:spLocks noChangeArrowheads="1"/>
          </p:cNvSpPr>
          <p:nvPr/>
        </p:nvSpPr>
        <p:spPr bwMode="auto">
          <a:xfrm>
            <a:off x="5638800" y="28829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234508" name="Rectangle 2060"/>
          <p:cNvSpPr>
            <a:spLocks noChangeArrowheads="1"/>
          </p:cNvSpPr>
          <p:nvPr/>
        </p:nvSpPr>
        <p:spPr bwMode="auto">
          <a:xfrm>
            <a:off x="6553200" y="27749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setName()</a:t>
            </a:r>
          </a:p>
        </p:txBody>
      </p:sp>
      <p:sp>
        <p:nvSpPr>
          <p:cNvPr id="234509" name="Rectangle 2061"/>
          <p:cNvSpPr>
            <a:spLocks noChangeArrowheads="1"/>
          </p:cNvSpPr>
          <p:nvPr/>
        </p:nvSpPr>
        <p:spPr bwMode="auto">
          <a:xfrm>
            <a:off x="6553200" y="30797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sp>
        <p:nvSpPr>
          <p:cNvPr id="234510" name="Rectangle 2062"/>
          <p:cNvSpPr>
            <a:spLocks noChangeArrowheads="1"/>
          </p:cNvSpPr>
          <p:nvPr/>
        </p:nvSpPr>
        <p:spPr bwMode="auto">
          <a:xfrm>
            <a:off x="6553200" y="33845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cxnSp>
        <p:nvCxnSpPr>
          <p:cNvPr id="234511" name="AutoShape 2063"/>
          <p:cNvCxnSpPr>
            <a:cxnSpLocks noChangeShapeType="1"/>
            <a:stCxn id="234500" idx="6"/>
            <a:endCxn id="234505" idx="1"/>
          </p:cNvCxnSpPr>
          <p:nvPr/>
        </p:nvCxnSpPr>
        <p:spPr bwMode="auto">
          <a:xfrm flipV="1">
            <a:off x="4038600" y="2797175"/>
            <a:ext cx="1447800" cy="139382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4512" name="Text Box 2064"/>
          <p:cNvSpPr txBox="1">
            <a:spLocks noChangeArrowheads="1"/>
          </p:cNvSpPr>
          <p:nvPr/>
        </p:nvSpPr>
        <p:spPr bwMode="auto">
          <a:xfrm>
            <a:off x="1143000" y="5257800"/>
            <a:ext cx="22256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>
                <a:latin typeface="Arial" panose="020B0604020202020204" pitchFamily="34" charset="0"/>
              </a:rPr>
              <a:t>Αντικείμενο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234514" name="Text Box 2066"/>
          <p:cNvSpPr txBox="1">
            <a:spLocks noChangeArrowheads="1"/>
          </p:cNvSpPr>
          <p:nvPr/>
        </p:nvSpPr>
        <p:spPr bwMode="auto">
          <a:xfrm>
            <a:off x="4876800" y="4724400"/>
            <a:ext cx="3505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Times" panose="02020603050405020304" pitchFamily="18" charset="0"/>
              </a:rPr>
              <a:t>Οι κλάσεις μπορεί επίσης να περιέχουν μεταβλητές</a:t>
            </a:r>
            <a:r>
              <a:rPr lang="en-US" altLang="el-GR" sz="2000">
                <a:latin typeface="Times" panose="02020603050405020304" pitchFamily="18" charset="0"/>
              </a:rPr>
              <a:t> </a:t>
            </a:r>
            <a:r>
              <a:rPr lang="el-GR" altLang="el-GR" sz="2000">
                <a:latin typeface="Times" panose="02020603050405020304" pitchFamily="18" charset="0"/>
              </a:rPr>
              <a:t>/πεδία</a:t>
            </a:r>
            <a:r>
              <a:rPr lang="en-AU" altLang="el-GR" sz="2000">
                <a:latin typeface="Times" panose="02020603050405020304" pitchFamily="18" charset="0"/>
              </a:rPr>
              <a:t>!</a:t>
            </a:r>
          </a:p>
        </p:txBody>
      </p:sp>
      <p:sp>
        <p:nvSpPr>
          <p:cNvPr id="234515" name="Line 2067"/>
          <p:cNvSpPr>
            <a:spLocks noChangeShapeType="1"/>
          </p:cNvSpPr>
          <p:nvPr/>
        </p:nvSpPr>
        <p:spPr bwMode="auto">
          <a:xfrm flipH="1" flipV="1">
            <a:off x="5867400" y="3124200"/>
            <a:ext cx="381000" cy="1676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79" name="Freeform 1055"/>
          <p:cNvSpPr>
            <a:spLocks/>
          </p:cNvSpPr>
          <p:nvPr/>
        </p:nvSpPr>
        <p:spPr bwMode="auto">
          <a:xfrm>
            <a:off x="1447800" y="1981200"/>
            <a:ext cx="5029200" cy="762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50" name="Text Box 1026"/>
          <p:cNvSpPr txBox="1">
            <a:spLocks noChangeArrowheads="1"/>
          </p:cNvSpPr>
          <p:nvPr/>
        </p:nvSpPr>
        <p:spPr bwMode="auto">
          <a:xfrm>
            <a:off x="609600" y="5638800"/>
            <a:ext cx="12954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58051" name="Text Box 1027"/>
          <p:cNvSpPr txBox="1">
            <a:spLocks noChangeArrowheads="1"/>
          </p:cNvSpPr>
          <p:nvPr/>
        </p:nvSpPr>
        <p:spPr bwMode="auto">
          <a:xfrm>
            <a:off x="429895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58052" name="Text Box 1028"/>
          <p:cNvSpPr txBox="1">
            <a:spLocks noChangeArrowheads="1"/>
          </p:cNvSpPr>
          <p:nvPr/>
        </p:nvSpPr>
        <p:spPr bwMode="auto">
          <a:xfrm>
            <a:off x="2362200" y="5638800"/>
            <a:ext cx="141605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58053" name="Line 1029"/>
          <p:cNvSpPr>
            <a:spLocks noChangeShapeType="1"/>
          </p:cNvSpPr>
          <p:nvPr/>
        </p:nvSpPr>
        <p:spPr bwMode="auto">
          <a:xfrm flipV="1">
            <a:off x="1250950" y="4419600"/>
            <a:ext cx="172085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54" name="Line 1030"/>
          <p:cNvSpPr>
            <a:spLocks noChangeShapeType="1"/>
          </p:cNvSpPr>
          <p:nvPr/>
        </p:nvSpPr>
        <p:spPr bwMode="auto">
          <a:xfrm flipH="1" flipV="1">
            <a:off x="3962400" y="4419600"/>
            <a:ext cx="109855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55" name="Line 1031"/>
          <p:cNvSpPr>
            <a:spLocks noChangeShapeType="1"/>
          </p:cNvSpPr>
          <p:nvPr/>
        </p:nvSpPr>
        <p:spPr bwMode="auto">
          <a:xfrm flipV="1">
            <a:off x="3079750" y="4419600"/>
            <a:ext cx="42545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56" name="Text Box 1032"/>
          <p:cNvSpPr txBox="1">
            <a:spLocks noChangeArrowheads="1"/>
          </p:cNvSpPr>
          <p:nvPr/>
        </p:nvSpPr>
        <p:spPr bwMode="auto">
          <a:xfrm>
            <a:off x="6172200" y="5638800"/>
            <a:ext cx="16764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Plankton</a:t>
            </a:r>
          </a:p>
        </p:txBody>
      </p:sp>
      <p:sp>
        <p:nvSpPr>
          <p:cNvPr id="258057" name="Line 1033"/>
          <p:cNvSpPr>
            <a:spLocks noChangeShapeType="1"/>
          </p:cNvSpPr>
          <p:nvPr/>
        </p:nvSpPr>
        <p:spPr bwMode="auto">
          <a:xfrm flipH="1" flipV="1">
            <a:off x="4572000" y="4419600"/>
            <a:ext cx="224155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58" name="Rectangle 10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λύση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8059" name="Text Box 1035"/>
          <p:cNvSpPr txBox="1">
            <a:spLocks noChangeArrowheads="1"/>
          </p:cNvSpPr>
          <p:nvPr/>
        </p:nvSpPr>
        <p:spPr bwMode="auto">
          <a:xfrm>
            <a:off x="2819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Creature</a:t>
            </a:r>
          </a:p>
        </p:txBody>
      </p:sp>
      <p:sp>
        <p:nvSpPr>
          <p:cNvPr id="258060" name="Text Box 1036"/>
          <p:cNvSpPr txBox="1">
            <a:spLocks noChangeArrowheads="1"/>
          </p:cNvSpPr>
          <p:nvPr/>
        </p:nvSpPr>
        <p:spPr bwMode="auto">
          <a:xfrm>
            <a:off x="457200" y="13716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Driver</a:t>
            </a:r>
          </a:p>
        </p:txBody>
      </p:sp>
      <p:sp>
        <p:nvSpPr>
          <p:cNvPr id="258061" name="Freeform 1037"/>
          <p:cNvSpPr>
            <a:spLocks/>
          </p:cNvSpPr>
          <p:nvPr/>
        </p:nvSpPr>
        <p:spPr bwMode="auto">
          <a:xfrm>
            <a:off x="1042988" y="1989138"/>
            <a:ext cx="2590800" cy="304800"/>
          </a:xfrm>
          <a:custGeom>
            <a:avLst/>
            <a:gdLst>
              <a:gd name="T0" fmla="*/ 0 w 960"/>
              <a:gd name="T1" fmla="*/ 0 h 480"/>
              <a:gd name="T2" fmla="*/ 0 w 960"/>
              <a:gd name="T3" fmla="*/ 480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lnTo>
                  <a:pt x="0" y="480"/>
                </a:lnTo>
                <a:lnTo>
                  <a:pt x="960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62" name="Text Box 1038"/>
          <p:cNvSpPr txBox="1">
            <a:spLocks noChangeArrowheads="1"/>
          </p:cNvSpPr>
          <p:nvPr/>
        </p:nvSpPr>
        <p:spPr bwMode="auto">
          <a:xfrm>
            <a:off x="7010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Analyser</a:t>
            </a:r>
          </a:p>
        </p:txBody>
      </p:sp>
      <p:sp>
        <p:nvSpPr>
          <p:cNvPr id="258063" name="Text Box 1039"/>
          <p:cNvSpPr txBox="1">
            <a:spLocks noChangeArrowheads="1"/>
          </p:cNvSpPr>
          <p:nvPr/>
        </p:nvSpPr>
        <p:spPr bwMode="auto">
          <a:xfrm>
            <a:off x="5334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Timer</a:t>
            </a:r>
          </a:p>
        </p:txBody>
      </p:sp>
      <p:sp>
        <p:nvSpPr>
          <p:cNvPr id="258064" name="Text Box 1040"/>
          <p:cNvSpPr txBox="1">
            <a:spLocks noChangeArrowheads="1"/>
          </p:cNvSpPr>
          <p:nvPr/>
        </p:nvSpPr>
        <p:spPr bwMode="auto">
          <a:xfrm>
            <a:off x="5029200" y="3733800"/>
            <a:ext cx="1600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Weather</a:t>
            </a:r>
          </a:p>
        </p:txBody>
      </p:sp>
      <p:sp>
        <p:nvSpPr>
          <p:cNvPr id="258065" name="Text Box 1041"/>
          <p:cNvSpPr txBox="1">
            <a:spLocks noChangeArrowheads="1"/>
          </p:cNvSpPr>
          <p:nvPr/>
        </p:nvSpPr>
        <p:spPr bwMode="auto">
          <a:xfrm>
            <a:off x="3635375" y="2133600"/>
            <a:ext cx="16002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Actor</a:t>
            </a:r>
          </a:p>
        </p:txBody>
      </p:sp>
      <p:sp>
        <p:nvSpPr>
          <p:cNvPr id="258066" name="Line 1042"/>
          <p:cNvSpPr>
            <a:spLocks noChangeShapeType="1"/>
          </p:cNvSpPr>
          <p:nvPr/>
        </p:nvSpPr>
        <p:spPr bwMode="auto">
          <a:xfrm flipV="1">
            <a:off x="1752600" y="2667000"/>
            <a:ext cx="1981200" cy="1066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67" name="Line 1043"/>
          <p:cNvSpPr>
            <a:spLocks noChangeShapeType="1"/>
          </p:cNvSpPr>
          <p:nvPr/>
        </p:nvSpPr>
        <p:spPr bwMode="auto">
          <a:xfrm flipH="1" flipV="1">
            <a:off x="5148263" y="2708275"/>
            <a:ext cx="2547937" cy="1025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68" name="Line 1044"/>
          <p:cNvSpPr>
            <a:spLocks noChangeShapeType="1"/>
          </p:cNvSpPr>
          <p:nvPr/>
        </p:nvSpPr>
        <p:spPr bwMode="auto">
          <a:xfrm flipV="1">
            <a:off x="3657600" y="2708275"/>
            <a:ext cx="554038" cy="1025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69" name="Line 1045"/>
          <p:cNvSpPr>
            <a:spLocks noChangeShapeType="1"/>
          </p:cNvSpPr>
          <p:nvPr/>
        </p:nvSpPr>
        <p:spPr bwMode="auto">
          <a:xfrm flipH="1" flipV="1">
            <a:off x="4572000" y="2708275"/>
            <a:ext cx="1295400" cy="1025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72" name="Text Box 1048"/>
          <p:cNvSpPr txBox="1">
            <a:spLocks noChangeArrowheads="1"/>
          </p:cNvSpPr>
          <p:nvPr/>
        </p:nvSpPr>
        <p:spPr bwMode="auto">
          <a:xfrm>
            <a:off x="4800600" y="1752600"/>
            <a:ext cx="9556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act()</a:t>
            </a:r>
          </a:p>
        </p:txBody>
      </p:sp>
      <p:sp>
        <p:nvSpPr>
          <p:cNvPr id="258074" name="Text Box 1050"/>
          <p:cNvSpPr txBox="1">
            <a:spLocks noChangeArrowheads="1"/>
          </p:cNvSpPr>
          <p:nvPr/>
        </p:nvSpPr>
        <p:spPr bwMode="auto">
          <a:xfrm>
            <a:off x="6477000" y="1600200"/>
            <a:ext cx="20574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Times" panose="02020603050405020304" pitchFamily="18" charset="0"/>
              </a:rPr>
              <a:t>Drawable</a:t>
            </a: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258073" name="Text Box 1049"/>
          <p:cNvSpPr txBox="1">
            <a:spLocks noChangeArrowheads="1"/>
          </p:cNvSpPr>
          <p:nvPr/>
        </p:nvSpPr>
        <p:spPr bwMode="auto">
          <a:xfrm>
            <a:off x="7620000" y="1295400"/>
            <a:ext cx="11080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latin typeface="Courier New" panose="02070309020205020404" pitchFamily="49" charset="0"/>
              </a:rPr>
              <a:t>draw()</a:t>
            </a:r>
          </a:p>
        </p:txBody>
      </p:sp>
      <p:sp>
        <p:nvSpPr>
          <p:cNvPr id="258075" name="Line 1051"/>
          <p:cNvSpPr>
            <a:spLocks noChangeShapeType="1"/>
          </p:cNvSpPr>
          <p:nvPr/>
        </p:nvSpPr>
        <p:spPr bwMode="auto">
          <a:xfrm flipV="1">
            <a:off x="5181600" y="2209800"/>
            <a:ext cx="274320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76" name="Line 1052"/>
          <p:cNvSpPr>
            <a:spLocks noChangeShapeType="1"/>
          </p:cNvSpPr>
          <p:nvPr/>
        </p:nvSpPr>
        <p:spPr bwMode="auto">
          <a:xfrm flipV="1">
            <a:off x="5943600" y="2209800"/>
            <a:ext cx="16002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77" name="Line 1053"/>
          <p:cNvSpPr>
            <a:spLocks noChangeShapeType="1"/>
          </p:cNvSpPr>
          <p:nvPr/>
        </p:nvSpPr>
        <p:spPr bwMode="auto">
          <a:xfrm flipV="1">
            <a:off x="3276600" y="2209800"/>
            <a:ext cx="396240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58078" name="Line 1054"/>
          <p:cNvSpPr>
            <a:spLocks noChangeShapeType="1"/>
          </p:cNvSpPr>
          <p:nvPr/>
        </p:nvSpPr>
        <p:spPr bwMode="auto">
          <a:xfrm flipV="1">
            <a:off x="1752600" y="2209800"/>
            <a:ext cx="4876800" cy="3429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Πολλαπλές διαπροσωπείες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1406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class Bird extends Actor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implements Drawable, Storable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endParaRPr lang="en-AU" altLang="el-GR" sz="1800">
              <a:latin typeface="Courier New" panose="02070309020205020404" pitchFamily="49" charset="0"/>
            </a:endParaRP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1219200" y="3657600"/>
            <a:ext cx="6629400" cy="12192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>
            <a:lvl1pPr marL="342900" indent="-342900"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l-GR" altLang="el-GR" sz="2400">
                <a:latin typeface="Arial" panose="020B0604020202020204" pitchFamily="34" charset="0"/>
              </a:rPr>
              <a:t>Το πολύ μία υπερ-κλάση </a:t>
            </a:r>
          </a:p>
          <a:p>
            <a:r>
              <a:rPr lang="el-GR" altLang="el-GR" sz="2400">
                <a:latin typeface="Arial" panose="020B0604020202020204" pitchFamily="34" charset="0"/>
              </a:rPr>
              <a:t>Απεριόριστος αριθμός διαπροσωπειών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Πολλαπλές διαπροσωπείες </a:t>
            </a:r>
            <a:r>
              <a:rPr lang="en-AU" altLang="el-GR" sz="3600">
                <a:solidFill>
                  <a:schemeClr val="tx2"/>
                </a:solidFill>
              </a:rPr>
              <a:t>(2)</a:t>
            </a:r>
          </a:p>
        </p:txBody>
      </p:sp>
      <p:sp>
        <p:nvSpPr>
          <p:cNvPr id="263171" name="Text Box 3"/>
          <p:cNvSpPr txBox="1">
            <a:spLocks noChangeArrowheads="1"/>
          </p:cNvSpPr>
          <p:nvPr/>
        </p:nvSpPr>
        <p:spPr bwMode="auto">
          <a:xfrm>
            <a:off x="838200" y="1676400"/>
            <a:ext cx="7543800" cy="1406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class Bird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implements Actor, Drawable, Storable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1219200" y="3657600"/>
            <a:ext cx="6629400" cy="1295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/>
          <a:lstStyle>
            <a:lvl1pPr marL="342900" indent="-342900"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l-GR" altLang="el-GR">
                <a:latin typeface="Arial" panose="020B0604020202020204" pitchFamily="34" charset="0"/>
              </a:rPr>
              <a:t>Η κλάση </a:t>
            </a:r>
            <a:r>
              <a:rPr lang="en-AU" altLang="el-GR">
                <a:latin typeface="Arial" panose="020B0604020202020204" pitchFamily="34" charset="0"/>
              </a:rPr>
              <a:t>Actor </a:t>
            </a:r>
            <a:r>
              <a:rPr lang="el-GR" altLang="el-GR">
                <a:latin typeface="Arial" panose="020B0604020202020204" pitchFamily="34" charset="0"/>
              </a:rPr>
              <a:t>θα μπορούσε να ήταν μία διαπροσωπεία</a:t>
            </a:r>
            <a:r>
              <a:rPr lang="en-AU" altLang="el-GR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Οι διαπροσωπείες ως τύποι δεδομένων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Οι διαπροσωπείες ορίζουν τύπους δεδομένων </a:t>
            </a:r>
            <a:r>
              <a:rPr lang="en-AU" altLang="el-GR" sz="2400"/>
              <a:t>(</a:t>
            </a:r>
            <a:r>
              <a:rPr lang="el-GR" altLang="el-GR" sz="2400"/>
              <a:t>όπως και οι κλάσεις</a:t>
            </a:r>
            <a:r>
              <a:rPr lang="en-AU" altLang="el-GR" sz="2400"/>
              <a:t>).</a:t>
            </a:r>
          </a:p>
          <a:p>
            <a:pPr>
              <a:lnSpc>
                <a:spcPct val="90000"/>
              </a:lnSpc>
            </a:pPr>
            <a:r>
              <a:rPr lang="el-GR" altLang="el-GR" sz="2400"/>
              <a:t>Όπως ισχύει και για τις κλάσεις αφηρημένου τύπου, δεν μπορούμε να δημιουργήσουμε ένα στιγμιότυπο 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US" altLang="el-GR" sz="2000">
                <a:solidFill>
                  <a:srgbClr val="FF33CC"/>
                </a:solidFill>
              </a:rPr>
              <a:t>instance]</a:t>
            </a:r>
            <a:r>
              <a:rPr lang="el-GR" altLang="el-GR" sz="2400"/>
              <a:t>  από μία διαπροσωπεία</a:t>
            </a:r>
            <a:r>
              <a:rPr lang="en-US" altLang="el-GR" sz="2400"/>
              <a:t>, </a:t>
            </a:r>
            <a:r>
              <a:rPr lang="el-GR" altLang="el-GR" sz="2400"/>
              <a:t>αλλά μπορούμε να ορίζουμε μεταβλητές</a:t>
            </a:r>
            <a:endParaRPr lang="en-AU" altLang="el-GR" sz="2400"/>
          </a:p>
          <a:p>
            <a:pPr>
              <a:lnSpc>
                <a:spcPct val="90000"/>
              </a:lnSpc>
            </a:pPr>
            <a:r>
              <a:rPr lang="el-GR" altLang="el-GR" sz="2400"/>
              <a:t>Στιγμιότυπα των κλάσεων  που υλοποιούν τις διαπροσωπείες μπορεί να καταχωρηθούν σε μεταβλητές τύπου διαπροσωπειών</a:t>
            </a:r>
            <a:endParaRPr lang="en-AU" altLang="el-GR" sz="2400"/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3581400" y="4953000"/>
            <a:ext cx="4267200" cy="11334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Drawable nextToDraw;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Bird myBird = new Bird();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nextToDraw = myBird;</a:t>
            </a:r>
            <a:endParaRPr lang="en-AU" altLang="el-GR" sz="1800">
              <a:latin typeface="Courier New" panose="02070309020205020404" pitchFamily="49" charset="0"/>
            </a:endParaRPr>
          </a:p>
        </p:txBody>
      </p:sp>
      <p:graphicFrame>
        <p:nvGraphicFramePr>
          <p:cNvPr id="224261" name="Object 5"/>
          <p:cNvGraphicFramePr>
            <a:graphicFrameLocks noChangeAspect="1"/>
          </p:cNvGraphicFramePr>
          <p:nvPr/>
        </p:nvGraphicFramePr>
        <p:xfrm>
          <a:off x="685800" y="4824413"/>
          <a:ext cx="213360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9" r:id="rId3" imgW="2844800" imgH="2311400" progId="MS_ClipArt_Gallery">
                  <p:embed/>
                </p:oleObj>
              </mc:Choice>
              <mc:Fallback>
                <p:oleObj r:id="rId3" imgW="2844800" imgH="23114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24413"/>
                        <a:ext cx="2133600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rgbClr val="232323"/>
                </a:solidFill>
              </a:rPr>
              <a:t>Μεταβλητές</a:t>
            </a:r>
            <a:r>
              <a:rPr lang="en-US" altLang="el-GR" sz="3600">
                <a:solidFill>
                  <a:srgbClr val="232323"/>
                </a:solidFill>
              </a:rPr>
              <a:t> </a:t>
            </a:r>
            <a:r>
              <a:rPr lang="el-GR" altLang="el-GR" sz="3600">
                <a:solidFill>
                  <a:srgbClr val="232323"/>
                </a:solidFill>
              </a:rPr>
              <a:t>/πεδία </a:t>
            </a:r>
            <a:r>
              <a:rPr lang="el-GR" altLang="el-GR" sz="3600">
                <a:solidFill>
                  <a:schemeClr val="tx2"/>
                </a:solidFill>
              </a:rPr>
              <a:t>κλάσης </a:t>
            </a:r>
            <a:r>
              <a:rPr lang="en-AU" altLang="el-GR" sz="3600">
                <a:solidFill>
                  <a:schemeClr val="tx2"/>
                </a:solidFill>
              </a:rPr>
              <a:t>(</a:t>
            </a:r>
            <a:r>
              <a:rPr lang="el-GR" altLang="el-GR" sz="3600">
                <a:solidFill>
                  <a:schemeClr val="tx2"/>
                </a:solidFill>
              </a:rPr>
              <a:t>3</a:t>
            </a:r>
            <a:r>
              <a:rPr lang="en-AU" altLang="el-GR" sz="36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355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4800600"/>
          </a:xfrm>
        </p:spPr>
        <p:txBody>
          <a:bodyPr/>
          <a:lstStyle/>
          <a:p>
            <a:r>
              <a:rPr lang="el-GR" altLang="el-GR" sz="2400"/>
              <a:t>Τα πεδία κλάσης τα κατέχει η («αποθηκεύονται στην») κλάση</a:t>
            </a:r>
            <a:endParaRPr lang="en-AU" altLang="el-GR" sz="2400"/>
          </a:p>
          <a:p>
            <a:r>
              <a:rPr lang="el-GR" altLang="el-GR" sz="2400"/>
              <a:t>Τα πεδία κλάσης είναι προσπελάσιμα  από αντικείμενα</a:t>
            </a:r>
            <a:endParaRPr lang="en-AU" altLang="el-GR" sz="2400"/>
          </a:p>
          <a:p>
            <a:r>
              <a:rPr lang="el-GR" altLang="el-GR" sz="2400"/>
              <a:t>Υπάρχει μόνο ένα αντίγραφο των πεδίων κλάσης στο σύστημα </a:t>
            </a:r>
            <a:r>
              <a:rPr lang="en-AU" altLang="el-GR" sz="2400"/>
              <a:t>(</a:t>
            </a:r>
            <a:r>
              <a:rPr lang="el-GR" altLang="el-GR" sz="2400"/>
              <a:t>αποθηκεύονται «στην κλάση»</a:t>
            </a:r>
            <a:r>
              <a:rPr lang="en-AU" altLang="el-GR" sz="2400"/>
              <a:t>)</a:t>
            </a:r>
          </a:p>
          <a:p>
            <a:r>
              <a:rPr lang="el-GR" altLang="el-GR" sz="2400"/>
              <a:t>Όλα τα αντικείμενα μοιράζονται τα πεδία </a:t>
            </a:r>
          </a:p>
          <a:p>
            <a:r>
              <a:rPr lang="el-GR" altLang="el-GR" sz="2400"/>
              <a:t>Τα πεδία κλάσης μπορεί να χρησιμοποιηθούν για την ανταλλαγή πληροφοριών μεταξύ αντικειμένων (μια όχι και τόσο καλή πρακτική)</a:t>
            </a:r>
            <a:endParaRPr lang="en-AU" altLang="el-GR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rgbClr val="232323"/>
                </a:solidFill>
              </a:rPr>
              <a:t>Μεταβλητές</a:t>
            </a:r>
            <a:r>
              <a:rPr lang="en-US" altLang="el-GR" sz="3600">
                <a:solidFill>
                  <a:srgbClr val="232323"/>
                </a:solidFill>
              </a:rPr>
              <a:t> </a:t>
            </a:r>
            <a:r>
              <a:rPr lang="el-GR" altLang="el-GR" sz="3600">
                <a:solidFill>
                  <a:srgbClr val="232323"/>
                </a:solidFill>
              </a:rPr>
              <a:t>/πεδία </a:t>
            </a:r>
            <a:r>
              <a:rPr lang="el-GR" altLang="el-GR" sz="3600">
                <a:solidFill>
                  <a:schemeClr val="tx2"/>
                </a:solidFill>
              </a:rPr>
              <a:t>κλάσης </a:t>
            </a:r>
            <a:r>
              <a:rPr lang="en-AU" altLang="el-GR" sz="3600">
                <a:solidFill>
                  <a:schemeClr val="tx2"/>
                </a:solidFill>
              </a:rPr>
              <a:t>(</a:t>
            </a:r>
            <a:r>
              <a:rPr lang="el-GR" altLang="el-GR" sz="3600">
                <a:solidFill>
                  <a:schemeClr val="tx2"/>
                </a:solidFill>
              </a:rPr>
              <a:t>4</a:t>
            </a:r>
            <a:r>
              <a:rPr lang="en-AU" altLang="el-GR" sz="36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36553" name="Text Box 1033"/>
          <p:cNvSpPr txBox="1">
            <a:spLocks noChangeArrowheads="1"/>
          </p:cNvSpPr>
          <p:nvPr/>
        </p:nvSpPr>
        <p:spPr bwMode="auto">
          <a:xfrm>
            <a:off x="4953000" y="2971800"/>
            <a:ext cx="18288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l-GR" sz="2800">
                <a:latin typeface="Arial" panose="020B0604020202020204" pitchFamily="34" charset="0"/>
              </a:rPr>
              <a:t>Κλάση</a:t>
            </a:r>
            <a:endParaRPr lang="en-AU" altLang="el-GR" sz="280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grpSp>
        <p:nvGrpSpPr>
          <p:cNvPr id="236563" name="Group 1043"/>
          <p:cNvGrpSpPr>
            <a:grpSpLocks/>
          </p:cNvGrpSpPr>
          <p:nvPr/>
        </p:nvGrpSpPr>
        <p:grpSpPr bwMode="auto">
          <a:xfrm>
            <a:off x="1219200" y="4800600"/>
            <a:ext cx="990600" cy="838200"/>
            <a:chOff x="864" y="2016"/>
            <a:chExt cx="624" cy="528"/>
          </a:xfrm>
        </p:grpSpPr>
        <p:sp>
          <p:nvSpPr>
            <p:cNvPr id="236548" name="Oval 1028"/>
            <p:cNvSpPr>
              <a:spLocks noChangeArrowheads="1"/>
            </p:cNvSpPr>
            <p:nvPr/>
          </p:nvSpPr>
          <p:spPr bwMode="auto">
            <a:xfrm>
              <a:off x="864" y="2016"/>
              <a:ext cx="624" cy="52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/>
            </a:p>
          </p:txBody>
        </p:sp>
        <p:sp>
          <p:nvSpPr>
            <p:cNvPr id="236554" name="Rectangle 1034"/>
            <p:cNvSpPr>
              <a:spLocks noChangeArrowheads="1"/>
            </p:cNvSpPr>
            <p:nvPr/>
          </p:nvSpPr>
          <p:spPr bwMode="auto">
            <a:xfrm>
              <a:off x="1008" y="2208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  <p:sp>
          <p:nvSpPr>
            <p:cNvPr id="236555" name="Rectangle 1035"/>
            <p:cNvSpPr>
              <a:spLocks noChangeArrowheads="1"/>
            </p:cNvSpPr>
            <p:nvPr/>
          </p:nvSpPr>
          <p:spPr bwMode="auto">
            <a:xfrm>
              <a:off x="1008" y="2276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</p:grpSp>
      <p:sp>
        <p:nvSpPr>
          <p:cNvPr id="236561" name="Text Box 1041"/>
          <p:cNvSpPr txBox="1">
            <a:spLocks noChangeArrowheads="1"/>
          </p:cNvSpPr>
          <p:nvPr/>
        </p:nvSpPr>
        <p:spPr bwMode="auto">
          <a:xfrm>
            <a:off x="4800600" y="4724400"/>
            <a:ext cx="35814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latin typeface="Times" panose="02020603050405020304" pitchFamily="18" charset="0"/>
              </a:rPr>
              <a:t>Όλα τα αντικείμενα έχουν πρόσβαση στο πεδίο </a:t>
            </a:r>
            <a:r>
              <a:rPr lang="en-AU" altLang="el-GR" sz="2000" b="1">
                <a:latin typeface="Courier New" panose="02070309020205020404" pitchFamily="49" charset="0"/>
              </a:rPr>
              <a:t>postCodes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36562" name="Line 1042"/>
          <p:cNvSpPr>
            <a:spLocks noChangeShapeType="1"/>
          </p:cNvSpPr>
          <p:nvPr/>
        </p:nvSpPr>
        <p:spPr bwMode="auto">
          <a:xfrm flipV="1">
            <a:off x="2286000" y="3962400"/>
            <a:ext cx="2590800" cy="1219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6549" name="Rectangle 1029"/>
          <p:cNvSpPr>
            <a:spLocks noChangeArrowheads="1"/>
          </p:cNvSpPr>
          <p:nvPr/>
        </p:nvSpPr>
        <p:spPr bwMode="auto">
          <a:xfrm>
            <a:off x="5105400" y="35814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postCodes</a:t>
            </a:r>
          </a:p>
        </p:txBody>
      </p:sp>
      <p:grpSp>
        <p:nvGrpSpPr>
          <p:cNvPr id="236564" name="Group 1044"/>
          <p:cNvGrpSpPr>
            <a:grpSpLocks/>
          </p:cNvGrpSpPr>
          <p:nvPr/>
        </p:nvGrpSpPr>
        <p:grpSpPr bwMode="auto">
          <a:xfrm>
            <a:off x="1752600" y="1676400"/>
            <a:ext cx="990600" cy="838200"/>
            <a:chOff x="864" y="2016"/>
            <a:chExt cx="624" cy="528"/>
          </a:xfrm>
        </p:grpSpPr>
        <p:sp>
          <p:nvSpPr>
            <p:cNvPr id="236565" name="Oval 1045"/>
            <p:cNvSpPr>
              <a:spLocks noChangeArrowheads="1"/>
            </p:cNvSpPr>
            <p:nvPr/>
          </p:nvSpPr>
          <p:spPr bwMode="auto">
            <a:xfrm>
              <a:off x="864" y="2016"/>
              <a:ext cx="624" cy="52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/>
            </a:p>
          </p:txBody>
        </p:sp>
        <p:sp>
          <p:nvSpPr>
            <p:cNvPr id="236566" name="Rectangle 1046"/>
            <p:cNvSpPr>
              <a:spLocks noChangeArrowheads="1"/>
            </p:cNvSpPr>
            <p:nvPr/>
          </p:nvSpPr>
          <p:spPr bwMode="auto">
            <a:xfrm>
              <a:off x="1008" y="2208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  <p:sp>
          <p:nvSpPr>
            <p:cNvPr id="236567" name="Rectangle 1047"/>
            <p:cNvSpPr>
              <a:spLocks noChangeArrowheads="1"/>
            </p:cNvSpPr>
            <p:nvPr/>
          </p:nvSpPr>
          <p:spPr bwMode="auto">
            <a:xfrm>
              <a:off x="1008" y="2276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</p:grpSp>
      <p:grpSp>
        <p:nvGrpSpPr>
          <p:cNvPr id="236568" name="Group 1048"/>
          <p:cNvGrpSpPr>
            <a:grpSpLocks/>
          </p:cNvGrpSpPr>
          <p:nvPr/>
        </p:nvGrpSpPr>
        <p:grpSpPr bwMode="auto">
          <a:xfrm>
            <a:off x="1066800" y="2667000"/>
            <a:ext cx="990600" cy="838200"/>
            <a:chOff x="864" y="2016"/>
            <a:chExt cx="624" cy="528"/>
          </a:xfrm>
        </p:grpSpPr>
        <p:sp>
          <p:nvSpPr>
            <p:cNvPr id="236569" name="Oval 1049"/>
            <p:cNvSpPr>
              <a:spLocks noChangeArrowheads="1"/>
            </p:cNvSpPr>
            <p:nvPr/>
          </p:nvSpPr>
          <p:spPr bwMode="auto">
            <a:xfrm>
              <a:off x="864" y="2016"/>
              <a:ext cx="624" cy="52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/>
            </a:p>
          </p:txBody>
        </p:sp>
        <p:sp>
          <p:nvSpPr>
            <p:cNvPr id="236570" name="Rectangle 1050"/>
            <p:cNvSpPr>
              <a:spLocks noChangeArrowheads="1"/>
            </p:cNvSpPr>
            <p:nvPr/>
          </p:nvSpPr>
          <p:spPr bwMode="auto">
            <a:xfrm>
              <a:off x="1008" y="2208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  <p:sp>
          <p:nvSpPr>
            <p:cNvPr id="236571" name="Rectangle 1051"/>
            <p:cNvSpPr>
              <a:spLocks noChangeArrowheads="1"/>
            </p:cNvSpPr>
            <p:nvPr/>
          </p:nvSpPr>
          <p:spPr bwMode="auto">
            <a:xfrm>
              <a:off x="1008" y="2276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</p:grpSp>
      <p:grpSp>
        <p:nvGrpSpPr>
          <p:cNvPr id="236572" name="Group 1052"/>
          <p:cNvGrpSpPr>
            <a:grpSpLocks/>
          </p:cNvGrpSpPr>
          <p:nvPr/>
        </p:nvGrpSpPr>
        <p:grpSpPr bwMode="auto">
          <a:xfrm>
            <a:off x="1295400" y="3733800"/>
            <a:ext cx="990600" cy="838200"/>
            <a:chOff x="864" y="2016"/>
            <a:chExt cx="624" cy="528"/>
          </a:xfrm>
        </p:grpSpPr>
        <p:sp>
          <p:nvSpPr>
            <p:cNvPr id="236573" name="Oval 1053"/>
            <p:cNvSpPr>
              <a:spLocks noChangeArrowheads="1"/>
            </p:cNvSpPr>
            <p:nvPr/>
          </p:nvSpPr>
          <p:spPr bwMode="auto">
            <a:xfrm>
              <a:off x="864" y="2016"/>
              <a:ext cx="624" cy="52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2400"/>
            </a:p>
          </p:txBody>
        </p:sp>
        <p:sp>
          <p:nvSpPr>
            <p:cNvPr id="236574" name="Rectangle 1054"/>
            <p:cNvSpPr>
              <a:spLocks noChangeArrowheads="1"/>
            </p:cNvSpPr>
            <p:nvPr/>
          </p:nvSpPr>
          <p:spPr bwMode="auto">
            <a:xfrm>
              <a:off x="1008" y="2208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  <p:sp>
          <p:nvSpPr>
            <p:cNvPr id="236575" name="Rectangle 1055"/>
            <p:cNvSpPr>
              <a:spLocks noChangeArrowheads="1"/>
            </p:cNvSpPr>
            <p:nvPr/>
          </p:nvSpPr>
          <p:spPr bwMode="auto">
            <a:xfrm>
              <a:off x="1008" y="2276"/>
              <a:ext cx="336" cy="7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 sz="1800"/>
            </a:p>
          </p:txBody>
        </p:sp>
      </p:grpSp>
      <p:sp>
        <p:nvSpPr>
          <p:cNvPr id="236576" name="Line 1056"/>
          <p:cNvSpPr>
            <a:spLocks noChangeShapeType="1"/>
          </p:cNvSpPr>
          <p:nvPr/>
        </p:nvSpPr>
        <p:spPr bwMode="auto">
          <a:xfrm flipV="1">
            <a:off x="2286000" y="3657600"/>
            <a:ext cx="26670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6577" name="Line 1057"/>
          <p:cNvSpPr>
            <a:spLocks noChangeShapeType="1"/>
          </p:cNvSpPr>
          <p:nvPr/>
        </p:nvSpPr>
        <p:spPr bwMode="auto">
          <a:xfrm>
            <a:off x="2057400" y="3124200"/>
            <a:ext cx="28956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36578" name="Line 1058"/>
          <p:cNvSpPr>
            <a:spLocks noChangeShapeType="1"/>
          </p:cNvSpPr>
          <p:nvPr/>
        </p:nvSpPr>
        <p:spPr bwMode="auto">
          <a:xfrm>
            <a:off x="2743200" y="2133600"/>
            <a:ext cx="22098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</p:spPr>
        <p:txBody>
          <a:bodyPr/>
          <a:lstStyle/>
          <a:p>
            <a:r>
              <a:rPr lang="el-GR" altLang="el-GR" sz="3200">
                <a:solidFill>
                  <a:srgbClr val="232323"/>
                </a:solidFill>
              </a:rPr>
              <a:t>Μεταβλητές</a:t>
            </a:r>
            <a:r>
              <a:rPr lang="en-US" altLang="el-GR" sz="3200">
                <a:solidFill>
                  <a:srgbClr val="232323"/>
                </a:solidFill>
              </a:rPr>
              <a:t> </a:t>
            </a:r>
            <a:r>
              <a:rPr lang="el-GR" altLang="el-GR" sz="3200">
                <a:solidFill>
                  <a:srgbClr val="232323"/>
                </a:solidFill>
              </a:rPr>
              <a:t>/πεδία </a:t>
            </a:r>
            <a:r>
              <a:rPr lang="el-GR" altLang="el-GR" sz="3200">
                <a:solidFill>
                  <a:schemeClr val="tx2"/>
                </a:solidFill>
              </a:rPr>
              <a:t>κλάσης </a:t>
            </a:r>
            <a:r>
              <a:rPr lang="en-AU" altLang="el-GR" sz="3200">
                <a:solidFill>
                  <a:schemeClr val="tx2"/>
                </a:solidFill>
              </a:rPr>
              <a:t>(</a:t>
            </a:r>
            <a:r>
              <a:rPr lang="el-GR" altLang="el-GR" sz="3200">
                <a:solidFill>
                  <a:schemeClr val="tx2"/>
                </a:solidFill>
              </a:rPr>
              <a:t>συντακτικό</a:t>
            </a:r>
            <a:r>
              <a:rPr lang="en-AU" altLang="el-GR" sz="320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237571" name="Text Box 3"/>
          <p:cNvSpPr txBox="1">
            <a:spLocks noChangeArrowheads="1"/>
          </p:cNvSpPr>
          <p:nvPr/>
        </p:nvSpPr>
        <p:spPr bwMode="auto">
          <a:xfrm>
            <a:off x="457200" y="1644650"/>
            <a:ext cx="6886575" cy="367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class Person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private static int numberOfPeople = 0;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Person()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 numberOfPeople++;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}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...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>
                <a:solidFill>
                  <a:schemeClr val="tx2"/>
                </a:solidFill>
              </a:rPr>
              <a:t>Μέθοδοι κλάσης </a:t>
            </a:r>
            <a:r>
              <a:rPr lang="el-GR" altLang="el-GR" sz="2800" dirty="0">
                <a:solidFill>
                  <a:srgbClr val="FF33CC"/>
                </a:solidFill>
              </a:rPr>
              <a:t>[</a:t>
            </a:r>
            <a:r>
              <a:rPr lang="en-US" altLang="el-GR" sz="2800" dirty="0">
                <a:solidFill>
                  <a:srgbClr val="FF33CC"/>
                </a:solidFill>
              </a:rPr>
              <a:t>c</a:t>
            </a:r>
            <a:r>
              <a:rPr lang="en-AU" altLang="el-GR" sz="2800" dirty="0">
                <a:solidFill>
                  <a:srgbClr val="FF33CC"/>
                </a:solidFill>
              </a:rPr>
              <a:t>lass methods]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2209800"/>
          </a:xfrm>
        </p:spPr>
        <p:txBody>
          <a:bodyPr/>
          <a:lstStyle/>
          <a:p>
            <a:r>
              <a:rPr lang="el-GR" altLang="el-GR" sz="2400" dirty="0"/>
              <a:t>Οι μέθοδοι μπορεί να ανήκουν σε μία κλάση (αντί σε ένα αντικείμενο)</a:t>
            </a:r>
            <a:endParaRPr lang="en-AU" altLang="el-GR" sz="2400" dirty="0"/>
          </a:p>
          <a:p>
            <a:r>
              <a:rPr lang="el-GR" altLang="el-GR" sz="2400" dirty="0"/>
              <a:t>Καλούνται μέσω της χρήσης του ονόματος της κλάσης (και όχι του αντικειμένου)</a:t>
            </a:r>
            <a:endParaRPr lang="en-AU" altLang="el-GR" sz="2400" dirty="0"/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1447800" y="3959225"/>
            <a:ext cx="5680075" cy="406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public static int parseInt(String s)</a:t>
            </a: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1447800" y="4797425"/>
            <a:ext cx="5984875" cy="11366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String input;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input = ...  // get input from user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int players = Integer.parseInt(input);</a:t>
            </a:r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533400" y="3524250"/>
            <a:ext cx="26828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/>
              <a:t>Στην κλάση </a:t>
            </a:r>
            <a:r>
              <a:rPr lang="en-AU" altLang="el-GR" sz="2000" b="1">
                <a:latin typeface="Courier New" panose="02070309020205020404" pitchFamily="49" charset="0"/>
              </a:rPr>
              <a:t>Integer</a:t>
            </a:r>
            <a:r>
              <a:rPr lang="en-AU" altLang="el-GR" sz="2000"/>
              <a:t>:</a:t>
            </a:r>
          </a:p>
        </p:txBody>
      </p:sp>
      <p:sp>
        <p:nvSpPr>
          <p:cNvPr id="226311" name="Text Box 7"/>
          <p:cNvSpPr txBox="1">
            <a:spLocks noChangeArrowheads="1"/>
          </p:cNvSpPr>
          <p:nvPr/>
        </p:nvSpPr>
        <p:spPr bwMode="auto">
          <a:xfrm>
            <a:off x="533400" y="4419600"/>
            <a:ext cx="100488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/>
              <a:t>Χρήση</a:t>
            </a:r>
            <a:r>
              <a:rPr lang="en-AU" altLang="el-GR" sz="2000"/>
              <a:t>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53" name="Text Box 9"/>
          <p:cNvSpPr txBox="1">
            <a:spLocks noChangeArrowheads="1"/>
          </p:cNvSpPr>
          <p:nvPr/>
        </p:nvSpPr>
        <p:spPr bwMode="auto">
          <a:xfrm>
            <a:off x="3352800" y="33528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Creature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Κλάσεις αφηρημένου τύπου </a:t>
            </a:r>
            <a:r>
              <a:rPr lang="en-US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abstract classes]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/>
              <a:t>Μερικές φορές δεν είναι δυνατόν να υλοποιηθούν όλες οι μέθοδοι! </a:t>
            </a:r>
          </a:p>
          <a:p>
            <a:pPr>
              <a:buFontTx/>
              <a:buNone/>
            </a:pPr>
            <a:endParaRPr lang="el-GR" altLang="el-GR" sz="2400"/>
          </a:p>
          <a:p>
            <a:r>
              <a:rPr lang="el-GR" altLang="el-GR" sz="2400"/>
              <a:t>Παράδειγμα</a:t>
            </a:r>
            <a:r>
              <a:rPr lang="en-AU" altLang="el-GR" sz="2400"/>
              <a:t>: </a:t>
            </a:r>
            <a:r>
              <a:rPr lang="el-GR" altLang="el-GR" sz="2400"/>
              <a:t>κλάση</a:t>
            </a:r>
            <a:r>
              <a:rPr lang="en-AU" altLang="el-GR" sz="2400"/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creature</a:t>
            </a:r>
            <a:r>
              <a:rPr lang="en-AU" altLang="el-GR" sz="2400"/>
              <a:t>, method </a:t>
            </a:r>
            <a:r>
              <a:rPr lang="en-AU" altLang="el-GR" sz="2400" b="1">
                <a:latin typeface="Courier New" panose="02070309020205020404" pitchFamily="49" charset="0"/>
              </a:rPr>
              <a:t>move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447800" y="5029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Wolf</a:t>
            </a: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6172200" y="50292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Bird</a:t>
            </a:r>
          </a:p>
        </p:txBody>
      </p:sp>
      <p:sp>
        <p:nvSpPr>
          <p:cNvPr id="210954" name="Text Box 10"/>
          <p:cNvSpPr txBox="1">
            <a:spLocks noChangeArrowheads="1"/>
          </p:cNvSpPr>
          <p:nvPr/>
        </p:nvSpPr>
        <p:spPr bwMode="auto">
          <a:xfrm>
            <a:off x="3733800" y="50292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Fish</a:t>
            </a:r>
          </a:p>
        </p:txBody>
      </p:sp>
      <p:sp>
        <p:nvSpPr>
          <p:cNvPr id="210957" name="Line 13"/>
          <p:cNvSpPr>
            <a:spLocks noChangeShapeType="1"/>
          </p:cNvSpPr>
          <p:nvPr/>
        </p:nvSpPr>
        <p:spPr bwMode="auto">
          <a:xfrm flipV="1">
            <a:off x="2209800" y="3933825"/>
            <a:ext cx="1425575" cy="1095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0958" name="Line 14"/>
          <p:cNvSpPr>
            <a:spLocks noChangeShapeType="1"/>
          </p:cNvSpPr>
          <p:nvPr/>
        </p:nvSpPr>
        <p:spPr bwMode="auto">
          <a:xfrm flipH="1" flipV="1">
            <a:off x="5148263" y="3933825"/>
            <a:ext cx="1862137" cy="1095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0960" name="Line 16"/>
          <p:cNvSpPr>
            <a:spLocks noChangeShapeType="1"/>
          </p:cNvSpPr>
          <p:nvPr/>
        </p:nvSpPr>
        <p:spPr bwMode="auto">
          <a:xfrm flipH="1" flipV="1">
            <a:off x="4356100" y="3933825"/>
            <a:ext cx="215900" cy="10953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Κλάσεις αφηρημένου τύπου </a:t>
            </a:r>
            <a:r>
              <a:rPr lang="en-AU" altLang="el-GR" sz="3200">
                <a:solidFill>
                  <a:schemeClr val="tx2"/>
                </a:solidFill>
              </a:rPr>
              <a:t>(2)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038600"/>
          </a:xfr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l-GR" altLang="el-GR" sz="2400"/>
              <a:t>Στις κλάσεις αφηρημένου τύπου, δεν υλοποιούνται όλες οι μέθοδοι</a:t>
            </a:r>
            <a:endParaRPr lang="en-AU" altLang="el-GR" sz="2400"/>
          </a:p>
          <a:p>
            <a:r>
              <a:rPr lang="el-GR" altLang="el-GR" sz="2400"/>
              <a:t>Μερικές μέθοδοι δηλώνονται ως «αφηρημένες» </a:t>
            </a:r>
            <a:r>
              <a:rPr lang="el-GR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abstract</a:t>
            </a:r>
            <a:r>
              <a:rPr lang="el-GR" altLang="el-GR" sz="2400">
                <a:solidFill>
                  <a:srgbClr val="FF33CC"/>
                </a:solidFill>
              </a:rPr>
              <a:t>]</a:t>
            </a:r>
            <a:endParaRPr lang="en-AU" altLang="el-GR" sz="2400">
              <a:solidFill>
                <a:srgbClr val="FF33CC"/>
              </a:solidFill>
            </a:endParaRPr>
          </a:p>
          <a:p>
            <a:r>
              <a:rPr lang="el-GR" altLang="el-GR" sz="2400"/>
              <a:t>Εάν μία κλάση περιέχει «αφηρημένες» μεθόδους, τότε πρέπει να δηλωθεί ως </a:t>
            </a:r>
            <a:r>
              <a:rPr lang="en-AU" altLang="el-GR" sz="2400" b="1">
                <a:latin typeface="Courier New" panose="02070309020205020404" pitchFamily="49" charset="0"/>
              </a:rPr>
              <a:t>“abstract”</a:t>
            </a:r>
          </a:p>
          <a:p>
            <a:r>
              <a:rPr lang="el-GR" altLang="el-GR" sz="2400"/>
              <a:t>Δεν είναι δυνατό να δημιουργήσουμε αντικείμενα με βάση μια κλάση αφηρημένου τύπου</a:t>
            </a:r>
            <a:endParaRPr lang="en-AU" altLang="el-GR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7" tIns="44450" rIns="90487" bIns="4445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Tx/>
          <a:buChar char="•"/>
          <a:tabLst/>
          <a:defRPr kumimoji="0" lang="en-AU" altLang="en-AU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7" tIns="44450" rIns="90487" bIns="4445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5000"/>
          <a:buFontTx/>
          <a:buChar char="•"/>
          <a:tabLst/>
          <a:defRPr kumimoji="0" lang="en-AU" altLang="en-AU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13233</TotalTime>
  <Pages>43</Pages>
  <Words>1327</Words>
  <Application>Microsoft Office PowerPoint</Application>
  <PresentationFormat>On-screen Show (4:3)</PresentationFormat>
  <Paragraphs>349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Courier New</vt:lpstr>
      <vt:lpstr>Helvetica</vt:lpstr>
      <vt:lpstr>Monotype Sorts</vt:lpstr>
      <vt:lpstr>Times</vt:lpstr>
      <vt:lpstr>untitled 2</vt:lpstr>
      <vt:lpstr>MS_ClipArt_Gallery</vt:lpstr>
      <vt:lpstr>Wrapper Classes, Abstract Classes and Interfaces</vt:lpstr>
      <vt:lpstr>Μεταβλητές /πεδία κλάσης [class variables]</vt:lpstr>
      <vt:lpstr>Μεταβλητές /πεδία κλάσης (2)</vt:lpstr>
      <vt:lpstr>Μεταβλητές /πεδία κλάσης (3)</vt:lpstr>
      <vt:lpstr>Μεταβλητές /πεδία κλάσης (4)</vt:lpstr>
      <vt:lpstr>Μεταβλητές /πεδία κλάσης (συντακτικό)</vt:lpstr>
      <vt:lpstr>Μέθοδοι κλάσης [class methods]</vt:lpstr>
      <vt:lpstr>Κλάσεις αφηρημένου τύπου [abstract classes]</vt:lpstr>
      <vt:lpstr>Κλάσεις αφηρημένου τύπου (2)</vt:lpstr>
      <vt:lpstr>Κλάσεις αφηρημένου τύπου (3)</vt:lpstr>
      <vt:lpstr>«Απτές» κλάσεις [concrete classes]</vt:lpstr>
      <vt:lpstr>Παράδειγμα: κλάση Shapes</vt:lpstr>
      <vt:lpstr>Λόγος ύπαρξης των «αφηρημένων» κλάσεων</vt:lpstr>
      <vt:lpstr>Προσομοίωση διακριτών γεγονότων</vt:lpstr>
      <vt:lpstr>Προσομοίωση διακριτών γεγονότων</vt:lpstr>
      <vt:lpstr>Προσομοίωση – βασικός βρόγχος</vt:lpstr>
      <vt:lpstr>Πιο περίπλοκο παράδειγμα</vt:lpstr>
      <vt:lpstr>Βασικός βρόγχος</vt:lpstr>
      <vt:lpstr>Μία ακόμα προσθήκη…</vt:lpstr>
      <vt:lpstr>Ένα πιο ενδιαφέρον παράδειγμα </vt:lpstr>
      <vt:lpstr>Θα επιθυμούσαμε να…</vt:lpstr>
      <vt:lpstr>Μια διαφορετική ιεραρχία </vt:lpstr>
      <vt:lpstr>Το πρόβλημα</vt:lpstr>
      <vt:lpstr>Πολλαπλή κληρονομικότητα</vt:lpstr>
      <vt:lpstr>Το επόμενο πρόβλημα…</vt:lpstr>
      <vt:lpstr>Η λύση: διαπροσωπείες* [interfaces]</vt:lpstr>
      <vt:lpstr>Διαπροσωπείες και κληρονομικότητα</vt:lpstr>
      <vt:lpstr>Παράδειγμα</vt:lpstr>
      <vt:lpstr>Η υπο-κλάση</vt:lpstr>
      <vt:lpstr>Η λύση</vt:lpstr>
      <vt:lpstr>Πολλαπλές διαπροσωπείες</vt:lpstr>
      <vt:lpstr>Πολλαπλές διαπροσωπείες (2)</vt:lpstr>
      <vt:lpstr>Οι διαπροσωπείες ως τύποι δεδομένων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A. Symvonis</cp:lastModifiedBy>
  <cp:revision>215</cp:revision>
  <cp:lastPrinted>2000-03-13T03:53:32Z</cp:lastPrinted>
  <dcterms:created xsi:type="dcterms:W3CDTF">1996-04-15T15:18:02Z</dcterms:created>
  <dcterms:modified xsi:type="dcterms:W3CDTF">2018-11-09T13:03:47Z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