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24" r:id="rId2"/>
    <p:sldId id="283" r:id="rId3"/>
    <p:sldId id="284" r:id="rId4"/>
    <p:sldId id="286" r:id="rId5"/>
    <p:sldId id="291" r:id="rId6"/>
    <p:sldId id="292" r:id="rId7"/>
    <p:sldId id="293" r:id="rId8"/>
    <p:sldId id="294" r:id="rId9"/>
    <p:sldId id="296" r:id="rId10"/>
    <p:sldId id="309" r:id="rId11"/>
    <p:sldId id="310" r:id="rId12"/>
    <p:sldId id="295" r:id="rId13"/>
    <p:sldId id="304" r:id="rId14"/>
    <p:sldId id="313" r:id="rId15"/>
    <p:sldId id="305" r:id="rId16"/>
    <p:sldId id="312" r:id="rId17"/>
    <p:sldId id="306" r:id="rId18"/>
    <p:sldId id="307" r:id="rId19"/>
    <p:sldId id="308" r:id="rId20"/>
    <p:sldId id="320" r:id="rId21"/>
    <p:sldId id="298" r:id="rId22"/>
    <p:sldId id="299" r:id="rId23"/>
    <p:sldId id="315" r:id="rId24"/>
    <p:sldId id="316" r:id="rId25"/>
    <p:sldId id="317" r:id="rId26"/>
    <p:sldId id="318" r:id="rId27"/>
    <p:sldId id="319" r:id="rId28"/>
    <p:sldId id="297" r:id="rId29"/>
    <p:sldId id="303" r:id="rId30"/>
    <p:sldId id="326" r:id="rId31"/>
    <p:sldId id="314" r:id="rId32"/>
    <p:sldId id="301" r:id="rId33"/>
    <p:sldId id="325" r:id="rId34"/>
    <p:sldId id="302" r:id="rId35"/>
  </p:sldIdLst>
  <p:sldSz cx="9144000" cy="6858000" type="screen4x3"/>
  <p:notesSz cx="7099300" cy="102346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chemeClr val="tx1"/>
      </a:buClr>
      <a:buSzPct val="75000"/>
      <a:buFont typeface="Monotype Sorts" charset="2"/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474747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>
      <p:cViewPr varScale="1">
        <p:scale>
          <a:sx n="113" d="100"/>
          <a:sy n="113" d="100"/>
        </p:scale>
        <p:origin x="17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56"/>
    </p:cViewPr>
  </p:sorterViewPr>
  <p:notesViewPr>
    <p:cSldViewPr>
      <p:cViewPr varScale="1">
        <p:scale>
          <a:sx n="77" d="100"/>
          <a:sy n="77" d="100"/>
        </p:scale>
        <p:origin x="3930" y="9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509588"/>
            <a:ext cx="6858000" cy="343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344" tIns="48310" rIns="98344" bIns="48310">
            <a:spAutoFit/>
          </a:bodyPr>
          <a:lstStyle>
            <a:lvl1pPr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96888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93775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90663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87550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447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019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591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163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lvl="0" algn="ctr">
              <a:spcBef>
                <a:spcPct val="20000"/>
              </a:spcBef>
              <a:buClr>
                <a:srgbClr val="000000"/>
              </a:buClr>
            </a:pPr>
            <a:r>
              <a:rPr lang="el-GR" altLang="el-GR" sz="1600" dirty="0">
                <a:latin typeface="Arial" panose="020B0604020202020204" pitchFamily="34" charset="0"/>
              </a:rPr>
              <a:t>Εισαγωγή στον </a:t>
            </a:r>
            <a:r>
              <a:rPr lang="el-GR" altLang="el-GR" sz="1600" dirty="0" err="1">
                <a:latin typeface="Arial" panose="020B0604020202020204" pitchFamily="34" charset="0"/>
              </a:rPr>
              <a:t>Αντικειμενοστρέφή</a:t>
            </a:r>
            <a:r>
              <a:rPr lang="el-GR" altLang="el-GR" sz="1600" dirty="0">
                <a:latin typeface="Arial" panose="020B0604020202020204" pitchFamily="34" charset="0"/>
              </a:rPr>
              <a:t> Προγραμματισμό</a:t>
            </a:r>
            <a:r>
              <a:rPr lang="en-AU" altLang="el-GR" sz="1600" dirty="0">
                <a:latin typeface="Arial" panose="020B0604020202020204" pitchFamily="34" charset="0"/>
              </a:rPr>
              <a:t> – </a:t>
            </a:r>
            <a:r>
              <a:rPr lang="el-GR" altLang="el-GR" sz="1600" dirty="0">
                <a:latin typeface="Arial" panose="020B0604020202020204" pitchFamily="34" charset="0"/>
              </a:rPr>
              <a:t>Διάλεξη #</a:t>
            </a:r>
            <a:r>
              <a:rPr lang="en-AU" altLang="el-GR" sz="1600" dirty="0" smtClean="0">
                <a:latin typeface="Arial" panose="020B0604020202020204" pitchFamily="34" charset="0"/>
              </a:rPr>
              <a:t>1</a:t>
            </a:r>
            <a:r>
              <a:rPr lang="el-GR" altLang="el-GR" sz="1600" dirty="0" smtClean="0">
                <a:latin typeface="Arial" panose="020B0604020202020204" pitchFamily="34" charset="0"/>
              </a:rPr>
              <a:t>2</a:t>
            </a:r>
            <a:endParaRPr lang="en-AU" altLang="el-GR" sz="1600" dirty="0">
              <a:latin typeface="Arial" panose="020B0604020202020204" pitchFamily="34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189288" y="9366250"/>
            <a:ext cx="3517900" cy="297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344" tIns="48310" rIns="98344" bIns="48310">
            <a:spAutoFit/>
          </a:bodyPr>
          <a:lstStyle>
            <a:lvl1pPr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96888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993775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490663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987550" defTabSz="993775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447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019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3591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16350" defTabSz="993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20000"/>
              </a:spcBef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</a:t>
            </a:r>
            <a:r>
              <a:rPr lang="el-GR" altLang="el-GR" sz="1300" dirty="0" smtClean="0">
                <a:solidFill>
                  <a:srgbClr val="000000"/>
                </a:solidFill>
                <a:latin typeface="Arial" panose="020B0604020202020204" pitchFamily="34" charset="0"/>
              </a:rPr>
              <a:t>ΕΜΠ 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64100"/>
            <a:ext cx="5210175" cy="431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6" tIns="46336" rIns="94326" bIns="463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notes styles</a:t>
            </a:r>
          </a:p>
          <a:p>
            <a:pPr lvl="1"/>
            <a:r>
              <a:rPr lang="en-AU" altLang="el-GR" smtClean="0"/>
              <a:t>Second Level</a:t>
            </a:r>
          </a:p>
          <a:p>
            <a:pPr lvl="2"/>
            <a:r>
              <a:rPr lang="en-AU" altLang="el-GR" smtClean="0"/>
              <a:t>Third Level</a:t>
            </a:r>
          </a:p>
          <a:p>
            <a:pPr lvl="3"/>
            <a:r>
              <a:rPr lang="en-AU" altLang="el-GR" smtClean="0"/>
              <a:t>Fourth Level</a:t>
            </a:r>
          </a:p>
          <a:p>
            <a:pPr lvl="4"/>
            <a:r>
              <a:rPr lang="en-AU" altLang="el-GR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5700" y="890588"/>
            <a:ext cx="4789488" cy="3592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just refreshing what we talked about before...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discuss: why do you want to assign a subclass to superclass variable?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Go though method call / dispatch and lookup again; this time starting from a </a:t>
            </a:r>
            <a:r>
              <a:rPr lang="en-AU" altLang="el-GR" i="1"/>
              <a:t>variable</a:t>
            </a:r>
            <a:r>
              <a:rPr lang="en-AU" altLang="el-GR"/>
              <a:t> (not just the call) where static and dynamic type are different. (Make that clear.) Explain how the dynamic type determines method binding.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This was the object scenario...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"reverse polymorphism" is the problem of type loss.</a:t>
            </a:r>
          </a:p>
          <a:p>
            <a:r>
              <a:rPr lang="en-AU" altLang="el-GR"/>
              <a:t>Give an example (e.g. from their simulations).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5038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This was the code.</a:t>
            </a:r>
          </a:p>
          <a:p>
            <a:r>
              <a:rPr lang="en-AU" altLang="el-GR"/>
              <a:t>It worked well, “print” is just called, no distinction on what class here in the caller’s code.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Altogether there were three print methods involved...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Just a reminder: every object has a reference to its class.</a:t>
            </a:r>
          </a:p>
          <a:p>
            <a:r>
              <a:rPr lang="en-AU" altLang="el-GR"/>
              <a:t>Objects hold values of instance fields, classes define methods.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How a method call is resolved (dynamic binding)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l-GR"/>
              <a:t>explain overriding by explaining method lookup a-la Smalltalk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715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25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225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671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80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312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07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1271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37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06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652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80000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80000"/>
                <a:invGamma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474747">
                  <a:gamma/>
                  <a:tint val="30196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8810625" y="6494463"/>
            <a:ext cx="1809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endParaRPr lang="en-AU" altLang="el-GR" sz="12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50405020304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548812" y="6434138"/>
            <a:ext cx="6442788" cy="274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Προγραμματισμό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</a:t>
            </a:r>
            <a:r>
              <a:rPr lang="en-AU" altLang="el-GR" sz="1200" dirty="0" smtClean="0"/>
              <a:t> </a:t>
            </a:r>
            <a:r>
              <a:rPr lang="en-AU" altLang="el-GR" sz="1200" kern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t>Slide </a:t>
            </a:r>
            <a:fld id="{FB66F834-279D-4E87-891F-8713BCD441E8}" type="slidenum">
              <a:rPr lang="en-AU" altLang="el-GR" sz="1200" kern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  <a:ea typeface="+mn-ea"/>
                <a:cs typeface="+mn-cs"/>
              </a:rPr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t>‹#›</a:t>
            </a:fld>
            <a:endParaRPr lang="en-AU" altLang="el-GR" sz="1200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AU" altLang="el-GR" sz="5400">
              <a:solidFill>
                <a:srgbClr val="000000"/>
              </a:solidFill>
            </a:endParaRP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676767">
                  <a:gamma/>
                  <a:tint val="0"/>
                  <a:invGamma/>
                </a:srgbClr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l-GR" altLang="el-GR" sz="3600" dirty="0" smtClean="0">
                <a:latin typeface="Arial" panose="020B0604020202020204" pitchFamily="34" charset="0"/>
              </a:rPr>
              <a:t>Διάλεξη #12</a:t>
            </a:r>
            <a:r>
              <a:rPr lang="en-AU" altLang="el-GR" sz="3600" dirty="0" smtClean="0">
                <a:latin typeface="Arial" panose="020B0604020202020204" pitchFamily="34" charset="0"/>
              </a:rPr>
              <a:t>:</a:t>
            </a:r>
            <a:endParaRPr lang="en-AU" altLang="el-GR" sz="3600" dirty="0">
              <a:latin typeface="Arial" panose="020B0604020202020204" pitchFamily="34" charset="0"/>
            </a:endParaRPr>
          </a:p>
          <a:p>
            <a:pPr algn="ctr"/>
            <a:r>
              <a:rPr lang="el-GR" altLang="el-GR" sz="3600" dirty="0" err="1">
                <a:latin typeface="Arial" panose="020B0604020202020204" pitchFamily="34" charset="0"/>
              </a:rPr>
              <a:t>Υπο</a:t>
            </a:r>
            <a:r>
              <a:rPr lang="en-US" altLang="el-GR" sz="3600" dirty="0">
                <a:latin typeface="Arial" panose="020B0604020202020204" pitchFamily="34" charset="0"/>
              </a:rPr>
              <a:t>-</a:t>
            </a:r>
            <a:r>
              <a:rPr lang="el-GR" altLang="el-GR" sz="3600" dirty="0">
                <a:latin typeface="Arial" panose="020B0604020202020204" pitchFamily="34" charset="0"/>
              </a:rPr>
              <a:t>τύποι και πολυμορφισμός</a:t>
            </a:r>
          </a:p>
          <a:p>
            <a:pPr algn="ctr"/>
            <a:r>
              <a:rPr lang="el-GR" altLang="el-GR" sz="2800" dirty="0">
                <a:solidFill>
                  <a:srgbClr val="FF33CC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800" dirty="0">
                <a:solidFill>
                  <a:srgbClr val="FF33CC"/>
                </a:solidFill>
                <a:latin typeface="Arial" panose="020B0604020202020204" pitchFamily="34" charset="0"/>
              </a:rPr>
              <a:t>sub-typing and polymorphism]</a:t>
            </a:r>
            <a:endParaRPr lang="el-GR" altLang="el-GR" sz="2800" dirty="0">
              <a:solidFill>
                <a:srgbClr val="FF33CC"/>
              </a:solidFill>
              <a:latin typeface="Arial" panose="020B0604020202020204" pitchFamily="34" charset="0"/>
            </a:endParaRPr>
          </a:p>
          <a:p>
            <a:pPr algn="ctr"/>
            <a:r>
              <a:rPr lang="en-AU" altLang="el-GR" sz="32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>
                  <a:gamma/>
                  <a:tint val="30196"/>
                  <a:invGamma/>
                </a:srgbClr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Χρήση της </a:t>
            </a:r>
            <a:r>
              <a:rPr lang="en-AU" altLang="el-GR" sz="3600">
                <a:solidFill>
                  <a:schemeClr val="tx2"/>
                </a:solidFill>
              </a:rPr>
              <a:t>“super” </a:t>
            </a:r>
            <a:r>
              <a:rPr lang="el-GR" altLang="el-GR" sz="3600">
                <a:solidFill>
                  <a:schemeClr val="tx2"/>
                </a:solidFill>
              </a:rPr>
              <a:t>σε κατασκευαστές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6482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400">
                <a:latin typeface="Arial" panose="020B0604020202020204" pitchFamily="34" charset="0"/>
              </a:rPr>
              <a:t>Οι κατασκευαστές των υποκλάσεων πρέπει να έχουν μία κλήση προς τον </a:t>
            </a:r>
            <a:r>
              <a:rPr lang="en-US" altLang="el-GR" sz="2400">
                <a:latin typeface="Arial" panose="020B0604020202020204" pitchFamily="34" charset="0"/>
              </a:rPr>
              <a:t>“super”</a:t>
            </a:r>
            <a:r>
              <a:rPr lang="el-GR" altLang="el-GR" sz="2400">
                <a:latin typeface="Arial" panose="020B0604020202020204" pitchFamily="34" charset="0"/>
              </a:rPr>
              <a:t> (τον κατασκευαστή της υπερκλάσης) στην πρώτη γραμμή του κώδικά τους.</a:t>
            </a:r>
          </a:p>
          <a:p>
            <a:pPr>
              <a:lnSpc>
                <a:spcPct val="110000"/>
              </a:lnSpc>
            </a:pPr>
            <a:r>
              <a:rPr lang="el-GR" altLang="el-GR" sz="2400">
                <a:latin typeface="Arial" panose="020B0604020202020204" pitchFamily="34" charset="0"/>
              </a:rPr>
              <a:t>Εάν η κλήση έχει παραληφθεί, η εντολή </a:t>
            </a:r>
            <a:r>
              <a:rPr lang="en-AU" altLang="el-GR" sz="2400">
                <a:latin typeface="Arial" panose="020B0604020202020204" pitchFamily="34" charset="0"/>
              </a:rPr>
              <a:t>	</a:t>
            </a:r>
            <a:r>
              <a:rPr lang="en-AU" altLang="el-GR" sz="2400" b="1">
                <a:latin typeface="Courier New" panose="02070309020205020404" pitchFamily="49" charset="0"/>
              </a:rPr>
              <a:t>super();</a:t>
            </a:r>
            <a:r>
              <a:rPr lang="en-AU" altLang="el-GR" sz="2400">
                <a:latin typeface="Arial" panose="020B0604020202020204" pitchFamily="34" charset="0"/>
              </a:rPr>
              <a:t/>
            </a:r>
            <a:br>
              <a:rPr lang="en-AU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εισάγεται αυτόματα από τον μεταφραστή.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endParaRPr lang="el-GR" altLang="el-GR" sz="2000" b="1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sz="2400" u="sng">
                <a:latin typeface="Arial" panose="020B0604020202020204" pitchFamily="34" charset="0"/>
              </a:rPr>
              <a:t>Προσοχή</a:t>
            </a:r>
            <a:r>
              <a:rPr lang="el-GR" altLang="el-GR" sz="2400">
                <a:latin typeface="Arial" panose="020B0604020202020204" pitchFamily="34" charset="0"/>
              </a:rPr>
              <a:t>: Ο κατασκευαστής που δεν έχει παραμέτρους είναι αυτός που επιλέγεται να εισαχθεί αυτόματα</a:t>
            </a:r>
            <a:r>
              <a:rPr lang="en-AU" altLang="el-GR" sz="2400"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10000"/>
              </a:lnSpc>
            </a:pPr>
            <a:r>
              <a:rPr lang="el-GR" altLang="el-GR" sz="2400" u="sng">
                <a:latin typeface="Arial" panose="020B0604020202020204" pitchFamily="34" charset="0"/>
              </a:rPr>
              <a:t>Σύσταση</a:t>
            </a:r>
            <a:r>
              <a:rPr lang="en-AU" altLang="el-GR" sz="2400">
                <a:latin typeface="Arial" panose="020B0604020202020204" pitchFamily="34" charset="0"/>
              </a:rPr>
              <a:t>: </a:t>
            </a:r>
            <a:r>
              <a:rPr lang="el-GR" altLang="el-GR" sz="2400">
                <a:latin typeface="Arial" panose="020B0604020202020204" pitchFamily="34" charset="0"/>
              </a:rPr>
              <a:t>Πάντα να εισάγετε μία κλήση προς τον κατασκευαστή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n-AU" altLang="el-GR" sz="2400" i="1">
                <a:latin typeface="Arial" panose="020B0604020202020204" pitchFamily="34" charset="0"/>
              </a:rPr>
              <a:t>super</a:t>
            </a:r>
            <a:r>
              <a:rPr lang="en-AU" altLang="el-GR" sz="2400">
                <a:latin typeface="Arial" panose="020B0604020202020204" pitchFamily="34" charset="0"/>
              </a:rPr>
              <a:t> – </a:t>
            </a:r>
            <a:r>
              <a:rPr lang="el-GR" altLang="el-GR" sz="2400">
                <a:latin typeface="Arial" panose="020B0604020202020204" pitchFamily="34" charset="0"/>
              </a:rPr>
              <a:t>μην εξαρτάστε από την αυτόματη εισαγωγή του</a:t>
            </a:r>
            <a:endParaRPr lang="en-AU" altLang="el-GR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Παραδείγματα κατασκευαστών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0" y="1447800"/>
            <a:ext cx="4419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Άμεση κλήση στον </a:t>
            </a:r>
            <a:r>
              <a:rPr lang="en-AU" altLang="el-GR" sz="2400" b="1">
                <a:latin typeface="Courier New" panose="02070309020205020404" pitchFamily="49" charset="0"/>
              </a:rPr>
              <a:t>super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χωρίς παραμέτρους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/>
              <a:t>Έμμεση </a:t>
            </a:r>
            <a:r>
              <a:rPr lang="el-GR" altLang="el-GR" sz="2400">
                <a:latin typeface="Arial" panose="020B0604020202020204" pitchFamily="34" charset="0"/>
              </a:rPr>
              <a:t>κλήση στον </a:t>
            </a:r>
            <a:r>
              <a:rPr lang="en-AU" altLang="el-GR" sz="2400" b="1">
                <a:latin typeface="Courier New" panose="02070309020205020404" pitchFamily="49" charset="0"/>
              </a:rPr>
              <a:t>super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χωρίς παραμέτρους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l-GR" altLang="el-GR" sz="2000"/>
              <a:t>	</a:t>
            </a:r>
            <a:r>
              <a:rPr lang="en-AU" altLang="el-GR" sz="2000">
                <a:latin typeface="Arial" panose="020B0604020202020204" pitchFamily="34" charset="0"/>
              </a:rPr>
              <a:t>(</a:t>
            </a:r>
            <a:r>
              <a:rPr lang="el-GR" altLang="el-GR" sz="2000">
                <a:latin typeface="Arial" panose="020B0604020202020204" pitchFamily="34" charset="0"/>
              </a:rPr>
              <a:t>δουλεύει μόνο όταν υπάρχει στην υπερκλάση κατασκευαστής χωρίς παραμέτρους</a:t>
            </a:r>
            <a:r>
              <a:rPr lang="en-AU" altLang="el-GR" sz="2000">
                <a:latin typeface="Arial" panose="020B0604020202020204" pitchFamily="34" charset="0"/>
              </a:rPr>
              <a:t>)</a:t>
            </a:r>
            <a:endParaRPr lang="el-GR" altLang="el-GR" sz="20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l-GR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l-GR" altLang="el-GR" sz="2400">
                <a:latin typeface="Arial" panose="020B0604020202020204" pitchFamily="34" charset="0"/>
              </a:rPr>
              <a:t>Άμεση κλήση στον </a:t>
            </a:r>
            <a:r>
              <a:rPr lang="en-AU" altLang="el-GR" sz="2400" b="1">
                <a:latin typeface="Courier New" panose="02070309020205020404" pitchFamily="49" charset="0"/>
              </a:rPr>
              <a:t>super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με παραμέτρους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AU" altLang="el-GR" sz="2800"/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609600" y="1506538"/>
            <a:ext cx="3533775" cy="4905375"/>
          </a:xfrm>
          <a:prstGeom prst="rect">
            <a:avLst/>
          </a:prstGeom>
          <a:solidFill>
            <a:schemeClr val="hlink"/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MusicCD (String title)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	super();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AU" altLang="el-GR" sz="20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MusicCD (String title)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l-GR" altLang="el-GR" sz="2000" b="1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MusicCD (String title)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	super(title);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	...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Κληρονομικότητα και υπο-τύποι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6359525" cy="83185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>
                <a:latin typeface="Arial" panose="020B0604020202020204" pitchFamily="34" charset="0"/>
              </a:rPr>
              <a:t>Η κληρονομικότητα δημιουργεί μία σχέση </a:t>
            </a:r>
            <a:r>
              <a:rPr lang="el-GR" altLang="el-GR" b="1">
                <a:latin typeface="Arial" panose="020B0604020202020204" pitchFamily="34" charset="0"/>
              </a:rPr>
              <a:t>υπο</a:t>
            </a:r>
            <a:r>
              <a:rPr lang="en-US" altLang="el-GR" b="1">
                <a:latin typeface="Arial" panose="020B0604020202020204" pitchFamily="34" charset="0"/>
              </a:rPr>
              <a:t>-</a:t>
            </a:r>
            <a:r>
              <a:rPr lang="el-GR" altLang="el-GR" b="1">
                <a:latin typeface="Arial" panose="020B0604020202020204" pitchFamily="34" charset="0"/>
              </a:rPr>
              <a:t>τύπων</a:t>
            </a:r>
            <a:r>
              <a:rPr lang="el-GR" altLang="el-GR">
                <a:latin typeface="Arial" panose="020B0604020202020204" pitchFamily="34" charset="0"/>
              </a:rPr>
              <a:t> </a:t>
            </a:r>
            <a:r>
              <a:rPr lang="el-GR" altLang="el-GR" sz="200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US" altLang="el-GR" sz="2000">
                <a:solidFill>
                  <a:srgbClr val="FF0066"/>
                </a:solidFill>
                <a:latin typeface="Arial" panose="020B0604020202020204" pitchFamily="34" charset="0"/>
              </a:rPr>
              <a:t>subtypes]</a:t>
            </a:r>
            <a:r>
              <a:rPr lang="el-GR" altLang="el-GR">
                <a:latin typeface="Arial" panose="020B0604020202020204" pitchFamily="34" charset="0"/>
              </a:rPr>
              <a:t> μεταξύ κλάσεων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905000" y="4038600"/>
            <a:ext cx="662940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u="sng">
                <a:latin typeface="Times" panose="02020603050405020304" pitchFamily="18" charset="0"/>
              </a:rPr>
              <a:t>Υπενθύμιση</a:t>
            </a:r>
            <a:r>
              <a:rPr lang="en-AU" altLang="el-GR">
                <a:latin typeface="Times" panose="02020603050405020304" pitchFamily="18" charset="0"/>
              </a:rPr>
              <a:t>: </a:t>
            </a:r>
            <a:r>
              <a:rPr lang="el-GR" altLang="el-GR">
                <a:latin typeface="Times" panose="02020603050405020304" pitchFamily="18" charset="0"/>
              </a:rPr>
              <a:t>Η </a:t>
            </a:r>
            <a:r>
              <a:rPr lang="en-AU" altLang="el-GR">
                <a:latin typeface="Times" panose="02020603050405020304" pitchFamily="18" charset="0"/>
              </a:rPr>
              <a:t>Java </a:t>
            </a:r>
            <a:r>
              <a:rPr lang="el-GR" altLang="el-GR">
                <a:latin typeface="Times" panose="02020603050405020304" pitchFamily="18" charset="0"/>
              </a:rPr>
              <a:t>είναι μία γλώσσα με </a:t>
            </a:r>
            <a:r>
              <a:rPr lang="el-GR" altLang="el-GR" b="1">
                <a:latin typeface="Times" panose="02020603050405020304" pitchFamily="18" charset="0"/>
              </a:rPr>
              <a:t>στατικό σύστημα τύπων δεδομένων</a:t>
            </a:r>
            <a:r>
              <a:rPr lang="el-GR" altLang="el-GR">
                <a:latin typeface="Times" panose="02020603050405020304" pitchFamily="18" charset="0"/>
              </a:rPr>
              <a:t> </a:t>
            </a:r>
            <a:r>
              <a:rPr lang="el-GR" altLang="el-GR" sz="2000" b="1">
                <a:solidFill>
                  <a:srgbClr val="FF0066"/>
                </a:solidFill>
                <a:latin typeface="Times" panose="02020603050405020304" pitchFamily="18" charset="0"/>
              </a:rPr>
              <a:t>[</a:t>
            </a:r>
            <a:r>
              <a:rPr lang="en-AU" altLang="el-GR" sz="2000" b="1">
                <a:solidFill>
                  <a:srgbClr val="FF0066"/>
                </a:solidFill>
                <a:latin typeface="Times" panose="02020603050405020304" pitchFamily="18" charset="0"/>
              </a:rPr>
              <a:t>typed language</a:t>
            </a:r>
            <a:r>
              <a:rPr lang="el-GR" altLang="el-GR" sz="2000" b="1">
                <a:solidFill>
                  <a:srgbClr val="FF0066"/>
                </a:solidFill>
                <a:latin typeface="Times" panose="02020603050405020304" pitchFamily="18" charset="0"/>
              </a:rPr>
              <a:t>]</a:t>
            </a:r>
            <a:r>
              <a:rPr lang="el-GR" altLang="el-GR" sz="2000" b="1">
                <a:solidFill>
                  <a:schemeClr val="tx2"/>
                </a:solidFill>
                <a:latin typeface="Times" panose="02020603050405020304" pitchFamily="18" charset="0"/>
              </a:rPr>
              <a:t>.</a:t>
            </a:r>
            <a:endParaRPr lang="en-AU" altLang="el-GR" sz="2000" b="1">
              <a:solidFill>
                <a:schemeClr val="tx2"/>
              </a:solidFill>
              <a:latin typeface="Times" panose="02020603050405020304" pitchFamily="18" charset="0"/>
            </a:endParaRPr>
          </a:p>
          <a:p>
            <a:r>
              <a:rPr lang="el-GR" altLang="el-GR">
                <a:latin typeface="Times" panose="02020603050405020304" pitchFamily="18" charset="0"/>
              </a:rPr>
              <a:t>Μόνο τιμές με συμβατούς τύπους δεδομένων (που είναι γνωστοί κατά την μετάφραση) μπορεί να καταχωρηθούν σε μεταβλητές και παραμέτρους</a:t>
            </a:r>
            <a:endParaRPr lang="en-AU" altLang="el-GR">
              <a:latin typeface="Times" panose="02020603050405020304" pitchFamily="18" charset="0"/>
            </a:endParaRPr>
          </a:p>
        </p:txBody>
      </p:sp>
      <p:graphicFrame>
        <p:nvGraphicFramePr>
          <p:cNvPr id="174085" name="Object 5"/>
          <p:cNvGraphicFramePr>
            <a:graphicFrameLocks noChangeAspect="1"/>
          </p:cNvGraphicFramePr>
          <p:nvPr/>
        </p:nvGraphicFramePr>
        <p:xfrm>
          <a:off x="152400" y="3657600"/>
          <a:ext cx="1216025" cy="261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8" r:id="rId4" imgW="1866900" imgH="4013200" progId="MS_ClipArt_Gallery">
                  <p:embed/>
                </p:oleObj>
              </mc:Choice>
              <mc:Fallback>
                <p:oleObj r:id="rId4" imgW="1866900" imgH="40132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657600"/>
                        <a:ext cx="1216025" cy="261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Χρήση υπο-τύπων</a:t>
            </a:r>
            <a:endParaRPr lang="en-AU" altLang="el-GR" sz="2800">
              <a:solidFill>
                <a:schemeClr val="tx2"/>
              </a:solidFill>
            </a:endParaRPr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2892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Person aPerson;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Student aStudent;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Staff aStaffMember;</a:t>
            </a:r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1371600" y="3444875"/>
            <a:ext cx="4149725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aPerson = aStaffMember;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aPerson = aStudent;</a:t>
            </a:r>
            <a:endParaRPr lang="en-AU" altLang="el-GR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aPerson.changeAddress (...);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aStudent = aPerson;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 sz="16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aPerson.graduate();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3995738" y="1844675"/>
            <a:ext cx="43386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aStudent = new Student (...);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aStaffMember = new Staff (...);</a:t>
            </a: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685800" y="3124200"/>
            <a:ext cx="77724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4329" name="AutoShape 9"/>
          <p:cNvSpPr>
            <a:spLocks/>
          </p:cNvSpPr>
          <p:nvPr/>
        </p:nvSpPr>
        <p:spPr bwMode="auto">
          <a:xfrm>
            <a:off x="5651500" y="3429000"/>
            <a:ext cx="144463" cy="1512888"/>
          </a:xfrm>
          <a:prstGeom prst="rightBrace">
            <a:avLst>
              <a:gd name="adj1" fmla="val 87271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330" name="AutoShape 10"/>
          <p:cNvSpPr>
            <a:spLocks/>
          </p:cNvSpPr>
          <p:nvPr/>
        </p:nvSpPr>
        <p:spPr bwMode="auto">
          <a:xfrm>
            <a:off x="5651500" y="5157788"/>
            <a:ext cx="215900" cy="10795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6156325" y="4005263"/>
            <a:ext cx="20875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el-GR"/>
              <a:t>Σωστή χρήση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6227763" y="5516563"/>
            <a:ext cx="19939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Λάθος χρήση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Υπο</a:t>
            </a:r>
            <a:r>
              <a:rPr lang="en-US" altLang="el-GR" sz="3200">
                <a:solidFill>
                  <a:schemeClr val="tx2"/>
                </a:solidFill>
              </a:rPr>
              <a:t>-</a:t>
            </a:r>
            <a:r>
              <a:rPr lang="el-GR" altLang="el-GR" sz="3200">
                <a:solidFill>
                  <a:schemeClr val="tx2"/>
                </a:solidFill>
              </a:rPr>
              <a:t>τύποι και συμφωνία τύπων</a:t>
            </a:r>
            <a:r>
              <a:rPr lang="el-GR" altLang="el-GR" sz="3600"/>
              <a:t> </a:t>
            </a:r>
            <a:r>
              <a:rPr lang="el-GR" altLang="el-GR" sz="2400">
                <a:solidFill>
                  <a:srgbClr val="FF0066"/>
                </a:solidFill>
              </a:rPr>
              <a:t>[</a:t>
            </a:r>
            <a:r>
              <a:rPr lang="en-US" altLang="el-GR" sz="2400">
                <a:solidFill>
                  <a:srgbClr val="FF0066"/>
                </a:solidFill>
              </a:rPr>
              <a:t>c</a:t>
            </a:r>
            <a:r>
              <a:rPr lang="en-AU" altLang="el-GR" sz="2400">
                <a:solidFill>
                  <a:srgbClr val="FF0066"/>
                </a:solidFill>
              </a:rPr>
              <a:t>onformance]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8077200" cy="4191000"/>
          </a:xfrm>
        </p:spPr>
        <p:txBody>
          <a:bodyPr/>
          <a:lstStyle/>
          <a:p>
            <a:r>
              <a:rPr lang="el-GR" altLang="el-GR" sz="2400"/>
              <a:t>Αντικείμενα υπο-τύπων μπορεί να υποκαθιστούν αντικείμενα των υπερ-τύπων τους (μπορεί να χρησιμοποιηθούν σε περιπτώσεις όπου αναμένονταν ένα αντικείμενο του υπερ-τύπου). </a:t>
            </a:r>
          </a:p>
          <a:p>
            <a:r>
              <a:rPr lang="el-GR" altLang="el-GR" sz="2400"/>
              <a:t>«Ένα αντικείμενο υπο-τύπου </a:t>
            </a:r>
            <a:r>
              <a:rPr lang="el-GR" altLang="el-GR" sz="2400" b="1"/>
              <a:t>είναι-ένα</a:t>
            </a:r>
            <a:r>
              <a:rPr lang="el-GR" altLang="el-GR" sz="2400"/>
              <a:t> </a:t>
            </a:r>
            <a:r>
              <a:rPr lang="el-GR" altLang="el-GR" sz="2000">
                <a:solidFill>
                  <a:srgbClr val="FF0066"/>
                </a:solidFill>
              </a:rPr>
              <a:t>[</a:t>
            </a:r>
            <a:r>
              <a:rPr lang="en-AU" altLang="el-GR" sz="2000">
                <a:solidFill>
                  <a:srgbClr val="FF0066"/>
                </a:solidFill>
                <a:latin typeface="Times" panose="02020603050405020304" pitchFamily="18" charset="0"/>
              </a:rPr>
              <a:t>is-a</a:t>
            </a:r>
            <a:r>
              <a:rPr lang="el-GR" altLang="el-GR" sz="2000">
                <a:solidFill>
                  <a:srgbClr val="FF0066"/>
                </a:solidFill>
                <a:latin typeface="Times" panose="02020603050405020304" pitchFamily="18" charset="0"/>
              </a:rPr>
              <a:t>]</a:t>
            </a:r>
            <a:r>
              <a:rPr lang="en-AU" altLang="el-GR" sz="2400">
                <a:latin typeface="Times" panose="02020603050405020304" pitchFamily="18" charset="0"/>
              </a:rPr>
              <a:t> </a:t>
            </a:r>
            <a:r>
              <a:rPr lang="el-GR" altLang="el-GR" sz="2400"/>
              <a:t>αντικείμενο υπερ-τύπου»</a:t>
            </a:r>
            <a:endParaRPr lang="en-AU" altLang="el-GR" sz="2400"/>
          </a:p>
          <a:p>
            <a:r>
              <a:rPr lang="el-GR" altLang="el-GR" sz="2400"/>
              <a:t>Ένας υπο-τύπος </a:t>
            </a:r>
            <a:r>
              <a:rPr lang="el-GR" altLang="el-GR" sz="2400" b="1"/>
              <a:t>συμφωνεί</a:t>
            </a:r>
            <a:r>
              <a:rPr lang="el-GR" altLang="el-GR" sz="2400"/>
              <a:t> </a:t>
            </a:r>
            <a:r>
              <a:rPr lang="el-GR" altLang="el-GR" sz="2000">
                <a:solidFill>
                  <a:srgbClr val="FF0066"/>
                </a:solidFill>
              </a:rPr>
              <a:t>[</a:t>
            </a:r>
            <a:r>
              <a:rPr lang="en-AU" altLang="el-GR" sz="2000">
                <a:solidFill>
                  <a:srgbClr val="FF0066"/>
                </a:solidFill>
              </a:rPr>
              <a:t>conforms to</a:t>
            </a:r>
            <a:r>
              <a:rPr lang="el-GR" altLang="el-GR" sz="2000">
                <a:solidFill>
                  <a:srgbClr val="FF0066"/>
                </a:solidFill>
              </a:rPr>
              <a:t>]</a:t>
            </a:r>
            <a:r>
              <a:rPr lang="en-AU" altLang="el-GR" sz="2400"/>
              <a:t> </a:t>
            </a:r>
            <a:r>
              <a:rPr lang="el-GR" altLang="el-GR" sz="2400"/>
              <a:t>με τον υπερ-τύπο.</a:t>
            </a:r>
            <a:endParaRPr lang="en-AU" altLang="el-GR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Στατικοί – δυναμικοί τύποι δεδομένων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86371" name="Oval 3"/>
          <p:cNvSpPr>
            <a:spLocks noChangeArrowheads="1"/>
          </p:cNvSpPr>
          <p:nvPr/>
        </p:nvSpPr>
        <p:spPr bwMode="auto">
          <a:xfrm>
            <a:off x="4953000" y="2667000"/>
            <a:ext cx="2286000" cy="2286000"/>
          </a:xfrm>
          <a:prstGeom prst="ellipse">
            <a:avLst/>
          </a:prstGeom>
          <a:solidFill>
            <a:srgbClr val="D7D7D7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4000">
                <a:latin typeface="Courier New" panose="02070309020205020404" pitchFamily="49" charset="0"/>
              </a:rPr>
              <a:t>Student</a:t>
            </a: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5676900" y="3429000"/>
            <a:ext cx="8382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3" name="Line 5"/>
          <p:cNvSpPr>
            <a:spLocks noChangeShapeType="1"/>
          </p:cNvSpPr>
          <p:nvPr/>
        </p:nvSpPr>
        <p:spPr bwMode="auto">
          <a:xfrm flipV="1">
            <a:off x="6515100" y="3022600"/>
            <a:ext cx="419100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4" name="Line 6"/>
          <p:cNvSpPr>
            <a:spLocks noChangeShapeType="1"/>
          </p:cNvSpPr>
          <p:nvPr/>
        </p:nvSpPr>
        <p:spPr bwMode="auto">
          <a:xfrm flipH="1" flipV="1">
            <a:off x="5275263" y="3022600"/>
            <a:ext cx="401637" cy="40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5" name="Line 7"/>
          <p:cNvSpPr>
            <a:spLocks noChangeShapeType="1"/>
          </p:cNvSpPr>
          <p:nvPr/>
        </p:nvSpPr>
        <p:spPr bwMode="auto">
          <a:xfrm>
            <a:off x="6515100" y="4191000"/>
            <a:ext cx="419100" cy="423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6" name="Line 8"/>
          <p:cNvSpPr>
            <a:spLocks noChangeShapeType="1"/>
          </p:cNvSpPr>
          <p:nvPr/>
        </p:nvSpPr>
        <p:spPr bwMode="auto">
          <a:xfrm flipH="1">
            <a:off x="5275263" y="4191000"/>
            <a:ext cx="401637" cy="423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1905000" y="2362200"/>
            <a:ext cx="1219200" cy="45720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78" name="Text Box 10"/>
          <p:cNvSpPr txBox="1">
            <a:spLocks noChangeArrowheads="1"/>
          </p:cNvSpPr>
          <p:nvPr/>
        </p:nvSpPr>
        <p:spPr bwMode="auto">
          <a:xfrm>
            <a:off x="1447800" y="1828800"/>
            <a:ext cx="2455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Person aPerson;</a:t>
            </a:r>
          </a:p>
        </p:txBody>
      </p:sp>
      <p:sp>
        <p:nvSpPr>
          <p:cNvPr id="186379" name="Freeform 11"/>
          <p:cNvSpPr>
            <a:spLocks/>
          </p:cNvSpPr>
          <p:nvPr/>
        </p:nvSpPr>
        <p:spPr bwMode="auto">
          <a:xfrm>
            <a:off x="2667000" y="2590800"/>
            <a:ext cx="2716213" cy="381000"/>
          </a:xfrm>
          <a:custGeom>
            <a:avLst/>
            <a:gdLst>
              <a:gd name="T0" fmla="*/ 0 w 1711"/>
              <a:gd name="T1" fmla="*/ 0 h 240"/>
              <a:gd name="T2" fmla="*/ 1200 w 1711"/>
              <a:gd name="T3" fmla="*/ 48 h 240"/>
              <a:gd name="T4" fmla="*/ 1632 w 1711"/>
              <a:gd name="T5" fmla="*/ 192 h 240"/>
              <a:gd name="T6" fmla="*/ 1680 w 1711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1" h="240">
                <a:moveTo>
                  <a:pt x="0" y="0"/>
                </a:moveTo>
                <a:cubicBezTo>
                  <a:pt x="464" y="8"/>
                  <a:pt x="928" y="16"/>
                  <a:pt x="1200" y="48"/>
                </a:cubicBezTo>
                <a:cubicBezTo>
                  <a:pt x="1471" y="79"/>
                  <a:pt x="1552" y="160"/>
                  <a:pt x="1632" y="192"/>
                </a:cubicBezTo>
                <a:cubicBezTo>
                  <a:pt x="1711" y="223"/>
                  <a:pt x="1695" y="231"/>
                  <a:pt x="1680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80" name="Oval 12"/>
          <p:cNvSpPr>
            <a:spLocks noChangeArrowheads="1"/>
          </p:cNvSpPr>
          <p:nvPr/>
        </p:nvSpPr>
        <p:spPr bwMode="auto">
          <a:xfrm>
            <a:off x="2514600" y="25146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6381" name="Text Box 13"/>
          <p:cNvSpPr txBox="1">
            <a:spLocks noChangeArrowheads="1"/>
          </p:cNvSpPr>
          <p:nvPr/>
        </p:nvSpPr>
        <p:spPr bwMode="auto">
          <a:xfrm>
            <a:off x="609600" y="3276600"/>
            <a:ext cx="3962400" cy="266065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prstShdw prst="shdw12">
              <a:schemeClr val="accent2"/>
            </a:prst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>
                <a:latin typeface="Arial" panose="020B0604020202020204" pitchFamily="34" charset="0"/>
              </a:rPr>
              <a:t>Οι μεταβλητές μπορεί να αναφέρονται σε αντικείμενα του συγκεκριμένου τύπου δήλωσης τους ή σε αντικείμενα που ανήκουν σε οποιονδήποτε υπο-τύπο του. </a:t>
            </a:r>
            <a:endParaRPr lang="en-AU" altLang="el-GR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0010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Στατικοί – δυναμικοί τύποι δεδομένων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914400" y="1828800"/>
            <a:ext cx="6359525" cy="11969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>
                <a:latin typeface="Arial" panose="020B0604020202020204" pitchFamily="34" charset="0"/>
              </a:rPr>
              <a:t>Ο </a:t>
            </a:r>
            <a:r>
              <a:rPr lang="el-GR" altLang="el-GR" b="1">
                <a:latin typeface="Arial" panose="020B0604020202020204" pitchFamily="34" charset="0"/>
              </a:rPr>
              <a:t>στατικός τύπος</a:t>
            </a:r>
            <a:r>
              <a:rPr lang="el-GR" altLang="el-GR">
                <a:latin typeface="Arial" panose="020B0604020202020204" pitchFamily="34" charset="0"/>
              </a:rPr>
              <a:t> </a:t>
            </a:r>
            <a:r>
              <a:rPr lang="el-GR" altLang="el-GR" sz="200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66"/>
                </a:solidFill>
                <a:latin typeface="Arial" panose="020B0604020202020204" pitchFamily="34" charset="0"/>
              </a:rPr>
              <a:t>static type</a:t>
            </a:r>
            <a:r>
              <a:rPr lang="el-GR" altLang="el-GR" sz="200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r>
              <a:rPr lang="en-AU" altLang="el-GR">
                <a:latin typeface="Arial" panose="020B0604020202020204" pitchFamily="34" charset="0"/>
              </a:rPr>
              <a:t> </a:t>
            </a:r>
            <a:r>
              <a:rPr lang="el-GR" altLang="el-GR">
                <a:latin typeface="Arial" panose="020B0604020202020204" pitchFamily="34" charset="0"/>
              </a:rPr>
              <a:t>είναι ο τύπος δήλωσης μίας μεταβλητής ή παραμέτρου όπως αυτός εμφανίζεται στον πηγαίο κώδικα.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914400" y="4038600"/>
            <a:ext cx="6359525" cy="11969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sy="50000" kx="-2453608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>
                <a:latin typeface="Arial" panose="020B0604020202020204" pitchFamily="34" charset="0"/>
              </a:rPr>
              <a:t>Ο </a:t>
            </a:r>
            <a:r>
              <a:rPr lang="el-GR" altLang="el-GR" b="1">
                <a:latin typeface="Arial" panose="020B0604020202020204" pitchFamily="34" charset="0"/>
              </a:rPr>
              <a:t>δυναμικός τύπος</a:t>
            </a:r>
            <a:r>
              <a:rPr lang="el-GR" altLang="el-GR">
                <a:latin typeface="Arial" panose="020B0604020202020204" pitchFamily="34" charset="0"/>
              </a:rPr>
              <a:t> </a:t>
            </a:r>
            <a:r>
              <a:rPr lang="el-GR" altLang="el-GR" sz="200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66"/>
                </a:solidFill>
                <a:latin typeface="Arial" panose="020B0604020202020204" pitchFamily="34" charset="0"/>
              </a:rPr>
              <a:t>dynamic type</a:t>
            </a:r>
            <a:r>
              <a:rPr lang="el-GR" altLang="el-GR" sz="200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r>
              <a:rPr lang="el-GR" altLang="el-GR">
                <a:latin typeface="Arial" panose="020B0604020202020204" pitchFamily="34" charset="0"/>
              </a:rPr>
              <a:t> είναι ο τύπος του αντικειμένου (κατά το χρόνο εκτέλεσης).</a:t>
            </a:r>
            <a:r>
              <a:rPr lang="en-AU" altLang="el-GR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196613" name="Object 5"/>
          <p:cNvGraphicFramePr>
            <a:graphicFrameLocks noChangeAspect="1"/>
          </p:cNvGraphicFramePr>
          <p:nvPr/>
        </p:nvGraphicFramePr>
        <p:xfrm>
          <a:off x="7391400" y="3581400"/>
          <a:ext cx="1257300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626" r:id="rId4" imgW="1981200" imgH="3937000" progId="MS_ClipArt_Gallery">
                  <p:embed/>
                </p:oleObj>
              </mc:Choice>
              <mc:Fallback>
                <p:oleObj r:id="rId4" imgW="1981200" imgH="3937000" progId="MS_ClipArt_Gallery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3581400"/>
                        <a:ext cx="1257300" cy="250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Υπο-τύποι / πολυμορφισμός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88419" name="Text Box 3"/>
          <p:cNvSpPr txBox="1">
            <a:spLocks noChangeArrowheads="1"/>
          </p:cNvSpPr>
          <p:nvPr/>
        </p:nvSpPr>
        <p:spPr bwMode="auto">
          <a:xfrm>
            <a:off x="2667000" y="1828800"/>
            <a:ext cx="5791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800">
                <a:latin typeface="Arial" panose="020B0604020202020204" pitchFamily="34" charset="0"/>
              </a:rPr>
              <a:t>Οι υπο-τύποι παρέχουν τις ίδιες μεθόδους αλλά οι </a:t>
            </a:r>
            <a:r>
              <a:rPr lang="el-GR" altLang="el-GR" sz="2800" b="1">
                <a:latin typeface="Arial" panose="020B0604020202020204" pitchFamily="34" charset="0"/>
              </a:rPr>
              <a:t>υλοποιήσεις</a:t>
            </a:r>
            <a:r>
              <a:rPr lang="el-GR" altLang="el-GR" sz="2800">
                <a:latin typeface="Arial" panose="020B0604020202020204" pitchFamily="34" charset="0"/>
              </a:rPr>
              <a:t> </a:t>
            </a:r>
            <a:r>
              <a:rPr lang="en-US" altLang="el-GR" sz="200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>
                <a:solidFill>
                  <a:srgbClr val="FF0066"/>
                </a:solidFill>
                <a:latin typeface="Times" panose="02020603050405020304" pitchFamily="18" charset="0"/>
              </a:rPr>
              <a:t>implementation</a:t>
            </a:r>
            <a:r>
              <a:rPr lang="en-US" altLang="el-GR" sz="2000">
                <a:solidFill>
                  <a:srgbClr val="FF0066"/>
                </a:solidFill>
                <a:latin typeface="Times" panose="02020603050405020304" pitchFamily="18" charset="0"/>
              </a:rPr>
              <a:t>s]</a:t>
            </a:r>
            <a:r>
              <a:rPr lang="el-GR" altLang="el-GR" sz="2800">
                <a:latin typeface="Arial" panose="020B0604020202020204" pitchFamily="34" charset="0"/>
              </a:rPr>
              <a:t> των μεθόδων μπορεί να διαφέρουν! </a:t>
            </a:r>
            <a:endParaRPr lang="en-AU" altLang="el-GR" sz="2800">
              <a:latin typeface="Arial" panose="020B0604020202020204" pitchFamily="34" charset="0"/>
            </a:endParaRPr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/>
        </p:nvGraphicFramePr>
        <p:xfrm>
          <a:off x="685800" y="1676400"/>
          <a:ext cx="13081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4" r:id="rId4" imgW="1308100" imgH="3949700" progId="MS_ClipArt_Gallery">
                  <p:embed/>
                </p:oleObj>
              </mc:Choice>
              <mc:Fallback>
                <p:oleObj r:id="rId4" imgW="1308100" imgH="39497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1308100" cy="394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3820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Δυναμικός καθορισμός τύπου</a:t>
            </a:r>
            <a:r>
              <a:rPr lang="el-GR" altLang="el-GR" sz="3600">
                <a:solidFill>
                  <a:schemeClr val="tx2"/>
                </a:solidFill>
              </a:rPr>
              <a:t> </a:t>
            </a:r>
            <a:r>
              <a:rPr lang="el-GR" altLang="el-GR" sz="2000">
                <a:solidFill>
                  <a:srgbClr val="FF0066"/>
                </a:solidFill>
              </a:rPr>
              <a:t>[</a:t>
            </a:r>
            <a:r>
              <a:rPr lang="en-AU" altLang="el-GR" sz="2000">
                <a:solidFill>
                  <a:srgbClr val="FF0066"/>
                </a:solidFill>
              </a:rPr>
              <a:t>Dynamic dispatch</a:t>
            </a:r>
            <a:r>
              <a:rPr lang="el-GR" altLang="el-GR" sz="2000">
                <a:solidFill>
                  <a:srgbClr val="FF0066"/>
                </a:solidFill>
              </a:rPr>
              <a:t>]</a:t>
            </a:r>
            <a:endParaRPr lang="en-AU" altLang="el-GR" sz="2000">
              <a:solidFill>
                <a:srgbClr val="FF0066"/>
              </a:solidFill>
            </a:endParaRP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457200" y="2057400"/>
            <a:ext cx="2514600" cy="120015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anItem = aCD;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anItem.print();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533400" y="4572000"/>
            <a:ext cx="2514600" cy="120015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anItem = aVideo;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anItem.print();</a:t>
            </a:r>
          </a:p>
        </p:txBody>
      </p:sp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533400" y="1295400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>
                <a:latin typeface="Arial" panose="020B0604020202020204" pitchFamily="34" charset="0"/>
              </a:rPr>
              <a:t>Κώδικας: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190472" name="Text Box 8"/>
          <p:cNvSpPr txBox="1">
            <a:spLocks noChangeArrowheads="1"/>
          </p:cNvSpPr>
          <p:nvPr/>
        </p:nvSpPr>
        <p:spPr bwMode="auto">
          <a:xfrm>
            <a:off x="3414713" y="1295400"/>
            <a:ext cx="1938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>
                <a:latin typeface="Arial" panose="020B0604020202020204" pitchFamily="34" charset="0"/>
              </a:rPr>
              <a:t>Αποτέλεσμα</a:t>
            </a:r>
            <a:r>
              <a:rPr lang="en-AU" altLang="el-GR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 flipH="1">
            <a:off x="457200" y="3810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0474" name="Text Box 10"/>
          <p:cNvSpPr txBox="1">
            <a:spLocks noChangeArrowheads="1"/>
          </p:cNvSpPr>
          <p:nvPr/>
        </p:nvSpPr>
        <p:spPr bwMode="auto">
          <a:xfrm>
            <a:off x="3352800" y="2133600"/>
            <a:ext cx="5257800" cy="10366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 altLang="el-GR" sz="1800" b="1">
                <a:latin typeface="Courier New" panose="02070309020205020404" pitchFamily="49" charset="0"/>
              </a:rPr>
              <a:t>CD: Triple J Hottest 100 (79 min)</a:t>
            </a:r>
          </a:p>
          <a:p>
            <a:r>
              <a:rPr lang="en-AU" altLang="el-GR" sz="1800" b="1">
                <a:latin typeface="Courier New" panose="02070309020205020404" pitchFamily="49" charset="0"/>
              </a:rPr>
              <a:t>    artist: sampler, 33 tracks</a:t>
            </a:r>
          </a:p>
          <a:p>
            <a:r>
              <a:rPr lang="en-AU" altLang="el-GR" sz="1800" b="1">
                <a:latin typeface="Courier New" panose="02070309020205020404" pitchFamily="49" charset="0"/>
              </a:rPr>
              <a:t>    double CD - great!</a:t>
            </a:r>
            <a:endParaRPr lang="en-AU" altLang="el-GR" sz="2800" b="1">
              <a:latin typeface="Arial" panose="020B0604020202020204" pitchFamily="34" charset="0"/>
            </a:endParaRPr>
          </a:p>
        </p:txBody>
      </p:sp>
      <p:sp>
        <p:nvSpPr>
          <p:cNvPr id="190475" name="Text Box 11"/>
          <p:cNvSpPr txBox="1">
            <a:spLocks noChangeArrowheads="1"/>
          </p:cNvSpPr>
          <p:nvPr/>
        </p:nvSpPr>
        <p:spPr bwMode="auto">
          <a:xfrm>
            <a:off x="3352800" y="4648200"/>
            <a:ext cx="5245100" cy="10366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1800" b="1">
                <a:latin typeface="Courier New" panose="02070309020205020404" pitchFamily="49" charset="0"/>
              </a:rPr>
              <a:t>Video: The South Park Movie (102 min)</a:t>
            </a:r>
          </a:p>
          <a:p>
            <a:r>
              <a:rPr lang="en-AU" altLang="el-GR" sz="1800" b="1">
                <a:latin typeface="Courier New" panose="02070309020205020404" pitchFamily="49" charset="0"/>
              </a:rPr>
              <a:t>    director: Fred Smith</a:t>
            </a:r>
          </a:p>
          <a:p>
            <a:r>
              <a:rPr lang="en-AU" altLang="el-GR" sz="1800" b="1">
                <a:latin typeface="Courier New" panose="02070309020205020404" pitchFamily="49" charset="0"/>
              </a:rPr>
              <a:t>    (not seen yet)</a:t>
            </a:r>
            <a:endParaRPr lang="en-AU" altLang="el-GR" sz="2800" b="1">
              <a:latin typeface="Arial" panose="020B0604020202020204" pitchFamily="34" charset="0"/>
            </a:endParaRPr>
          </a:p>
        </p:txBody>
      </p:sp>
      <p:sp>
        <p:nvSpPr>
          <p:cNvPr id="190478" name="AutoShape 14"/>
          <p:cNvSpPr>
            <a:spLocks noChangeArrowheads="1"/>
          </p:cNvSpPr>
          <p:nvPr/>
        </p:nvSpPr>
        <p:spPr bwMode="auto">
          <a:xfrm>
            <a:off x="3962400" y="3429000"/>
            <a:ext cx="3267075" cy="815975"/>
          </a:xfrm>
          <a:prstGeom prst="bracePair">
            <a:avLst>
              <a:gd name="adj" fmla="val 9926"/>
            </a:avLst>
          </a:prstGeom>
          <a:solidFill>
            <a:schemeClr val="hlink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>
                <a:latin typeface="Arial" panose="020B0604020202020204" pitchFamily="34" charset="0"/>
              </a:rPr>
              <a:t>Ίδιος κώδικας,</a:t>
            </a:r>
            <a:endParaRPr lang="en-AU" altLang="el-GR" sz="2000">
              <a:latin typeface="Arial" panose="020B0604020202020204" pitchFamily="34" charset="0"/>
            </a:endParaRPr>
          </a:p>
          <a:p>
            <a:pPr algn="ctr"/>
            <a:r>
              <a:rPr lang="el-GR" altLang="el-GR" sz="2000">
                <a:latin typeface="Arial" panose="020B0604020202020204" pitchFamily="34" charset="0"/>
              </a:rPr>
              <a:t>Διαφορετικό αποτέλεσμα!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190479" name="Line 15"/>
          <p:cNvSpPr>
            <a:spLocks noChangeShapeType="1"/>
          </p:cNvSpPr>
          <p:nvPr/>
        </p:nvSpPr>
        <p:spPr bwMode="auto">
          <a:xfrm flipH="1" flipV="1">
            <a:off x="2514600" y="3200400"/>
            <a:ext cx="144780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90480" name="Line 16"/>
          <p:cNvSpPr>
            <a:spLocks noChangeShapeType="1"/>
          </p:cNvSpPr>
          <p:nvPr/>
        </p:nvSpPr>
        <p:spPr bwMode="auto">
          <a:xfrm flipH="1">
            <a:off x="2667000" y="3886200"/>
            <a:ext cx="1295400" cy="1600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Προσδιορισμός μεθόδου</a:t>
            </a:r>
            <a:r>
              <a:rPr lang="el-GR" altLang="el-GR" sz="3200"/>
              <a:t> </a:t>
            </a:r>
            <a:r>
              <a:rPr lang="en-AU" altLang="el-GR" sz="2000">
                <a:solidFill>
                  <a:srgbClr val="FF0066"/>
                </a:solidFill>
              </a:rPr>
              <a:t>[method lookup, binding]</a:t>
            </a:r>
          </a:p>
        </p:txBody>
      </p:sp>
      <p:grpSp>
        <p:nvGrpSpPr>
          <p:cNvPr id="192515" name="Group 3"/>
          <p:cNvGrpSpPr>
            <a:grpSpLocks/>
          </p:cNvGrpSpPr>
          <p:nvPr/>
        </p:nvGrpSpPr>
        <p:grpSpPr bwMode="auto">
          <a:xfrm>
            <a:off x="1143000" y="3886200"/>
            <a:ext cx="1905000" cy="1905000"/>
            <a:chOff x="2832" y="1680"/>
            <a:chExt cx="1440" cy="1440"/>
          </a:xfrm>
        </p:grpSpPr>
        <p:sp>
          <p:nvSpPr>
            <p:cNvPr id="192516" name="Oval 4"/>
            <p:cNvSpPr>
              <a:spLocks noChangeArrowheads="1"/>
            </p:cNvSpPr>
            <p:nvPr/>
          </p:nvSpPr>
          <p:spPr bwMode="auto">
            <a:xfrm>
              <a:off x="2832" y="1680"/>
              <a:ext cx="1440" cy="1440"/>
            </a:xfrm>
            <a:prstGeom prst="ellipse">
              <a:avLst/>
            </a:prstGeom>
            <a:solidFill>
              <a:srgbClr val="D7D7D7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3200">
                  <a:latin typeface="Courier New" panose="02070309020205020404" pitchFamily="49" charset="0"/>
                </a:rPr>
                <a:t>Video</a:t>
              </a:r>
            </a:p>
          </p:txBody>
        </p:sp>
        <p:sp>
          <p:nvSpPr>
            <p:cNvPr id="192517" name="Rectangle 5"/>
            <p:cNvSpPr>
              <a:spLocks noChangeArrowheads="1"/>
            </p:cNvSpPr>
            <p:nvPr/>
          </p:nvSpPr>
          <p:spPr bwMode="auto">
            <a:xfrm>
              <a:off x="3288" y="2160"/>
              <a:ext cx="528" cy="4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2518" name="Line 6"/>
            <p:cNvSpPr>
              <a:spLocks noChangeShapeType="1"/>
            </p:cNvSpPr>
            <p:nvPr/>
          </p:nvSpPr>
          <p:spPr bwMode="auto">
            <a:xfrm flipV="1">
              <a:off x="3816" y="1904"/>
              <a:ext cx="264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2519" name="Line 7"/>
            <p:cNvSpPr>
              <a:spLocks noChangeShapeType="1"/>
            </p:cNvSpPr>
            <p:nvPr/>
          </p:nvSpPr>
          <p:spPr bwMode="auto">
            <a:xfrm flipH="1" flipV="1">
              <a:off x="3035" y="1904"/>
              <a:ext cx="253" cy="2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2520" name="Line 8"/>
            <p:cNvSpPr>
              <a:spLocks noChangeShapeType="1"/>
            </p:cNvSpPr>
            <p:nvPr/>
          </p:nvSpPr>
          <p:spPr bwMode="auto">
            <a:xfrm>
              <a:off x="3816" y="2640"/>
              <a:ext cx="264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92521" name="Line 9"/>
            <p:cNvSpPr>
              <a:spLocks noChangeShapeType="1"/>
            </p:cNvSpPr>
            <p:nvPr/>
          </p:nvSpPr>
          <p:spPr bwMode="auto">
            <a:xfrm flipH="1">
              <a:off x="3035" y="2640"/>
              <a:ext cx="253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1219200" y="2667000"/>
            <a:ext cx="1219200" cy="45720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609600" y="1447800"/>
            <a:ext cx="208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anItem.print();</a:t>
            </a:r>
          </a:p>
        </p:txBody>
      </p:sp>
      <p:sp>
        <p:nvSpPr>
          <p:cNvPr id="192524" name="Freeform 12"/>
          <p:cNvSpPr>
            <a:spLocks/>
          </p:cNvSpPr>
          <p:nvPr/>
        </p:nvSpPr>
        <p:spPr bwMode="auto">
          <a:xfrm>
            <a:off x="1828800" y="2895600"/>
            <a:ext cx="381000" cy="990600"/>
          </a:xfrm>
          <a:custGeom>
            <a:avLst/>
            <a:gdLst>
              <a:gd name="T0" fmla="*/ 0 w 1711"/>
              <a:gd name="T1" fmla="*/ 0 h 240"/>
              <a:gd name="T2" fmla="*/ 1200 w 1711"/>
              <a:gd name="T3" fmla="*/ 48 h 240"/>
              <a:gd name="T4" fmla="*/ 1632 w 1711"/>
              <a:gd name="T5" fmla="*/ 192 h 240"/>
              <a:gd name="T6" fmla="*/ 1680 w 1711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11" h="240">
                <a:moveTo>
                  <a:pt x="0" y="0"/>
                </a:moveTo>
                <a:cubicBezTo>
                  <a:pt x="464" y="8"/>
                  <a:pt x="928" y="16"/>
                  <a:pt x="1200" y="48"/>
                </a:cubicBezTo>
                <a:cubicBezTo>
                  <a:pt x="1471" y="79"/>
                  <a:pt x="1552" y="160"/>
                  <a:pt x="1632" y="192"/>
                </a:cubicBezTo>
                <a:cubicBezTo>
                  <a:pt x="1711" y="223"/>
                  <a:pt x="1695" y="231"/>
                  <a:pt x="1680" y="24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25" name="Oval 13"/>
          <p:cNvSpPr>
            <a:spLocks noChangeArrowheads="1"/>
          </p:cNvSpPr>
          <p:nvPr/>
        </p:nvSpPr>
        <p:spPr bwMode="auto">
          <a:xfrm>
            <a:off x="1752600" y="2819400"/>
            <a:ext cx="152400" cy="1524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1143000" y="23622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anItem</a:t>
            </a:r>
          </a:p>
        </p:txBody>
      </p:sp>
      <p:grpSp>
        <p:nvGrpSpPr>
          <p:cNvPr id="192527" name="Group 15"/>
          <p:cNvGrpSpPr>
            <a:grpSpLocks/>
          </p:cNvGrpSpPr>
          <p:nvPr/>
        </p:nvGrpSpPr>
        <p:grpSpPr bwMode="auto">
          <a:xfrm>
            <a:off x="5029200" y="3733800"/>
            <a:ext cx="2328863" cy="1200150"/>
            <a:chOff x="3168" y="2645"/>
            <a:chExt cx="1467" cy="756"/>
          </a:xfrm>
        </p:grpSpPr>
        <p:sp>
          <p:nvSpPr>
            <p:cNvPr id="192528" name="Text Box 16"/>
            <p:cNvSpPr txBox="1">
              <a:spLocks noChangeArrowheads="1"/>
            </p:cNvSpPr>
            <p:nvPr/>
          </p:nvSpPr>
          <p:spPr bwMode="auto">
            <a:xfrm>
              <a:off x="3168" y="2645"/>
              <a:ext cx="1467" cy="756"/>
            </a:xfrm>
            <a:prstGeom prst="rect">
              <a:avLst/>
            </a:prstGeom>
            <a:solidFill>
              <a:srgbClr val="D7D7D7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/>
                <a:t>Video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/>
                <a:t>  getDirector()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/>
                <a:t>  print()</a:t>
              </a:r>
            </a:p>
          </p:txBody>
        </p:sp>
        <p:sp>
          <p:nvSpPr>
            <p:cNvPr id="192529" name="Line 17"/>
            <p:cNvSpPr>
              <a:spLocks noChangeShapeType="1"/>
            </p:cNvSpPr>
            <p:nvPr/>
          </p:nvSpPr>
          <p:spPr bwMode="auto">
            <a:xfrm>
              <a:off x="3168" y="2899"/>
              <a:ext cx="14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92530" name="Group 18"/>
          <p:cNvGrpSpPr>
            <a:grpSpLocks/>
          </p:cNvGrpSpPr>
          <p:nvPr/>
        </p:nvGrpSpPr>
        <p:grpSpPr bwMode="auto">
          <a:xfrm>
            <a:off x="5638800" y="1447800"/>
            <a:ext cx="2895600" cy="1565275"/>
            <a:chOff x="1968" y="1056"/>
            <a:chExt cx="1728" cy="986"/>
          </a:xfrm>
        </p:grpSpPr>
        <p:sp>
          <p:nvSpPr>
            <p:cNvPr id="192531" name="Text Box 19"/>
            <p:cNvSpPr txBox="1">
              <a:spLocks noChangeArrowheads="1"/>
            </p:cNvSpPr>
            <p:nvPr/>
          </p:nvSpPr>
          <p:spPr bwMode="auto">
            <a:xfrm>
              <a:off x="1968" y="1056"/>
              <a:ext cx="1728" cy="986"/>
            </a:xfrm>
            <a:prstGeom prst="rect">
              <a:avLst/>
            </a:prstGeom>
            <a:solidFill>
              <a:srgbClr val="D7D7D7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/>
                <a:t>Item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/>
                <a:t>  getTitle()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/>
                <a:t>  setComment()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b="1"/>
                <a:t>  print()</a:t>
              </a:r>
            </a:p>
          </p:txBody>
        </p:sp>
        <p:sp>
          <p:nvSpPr>
            <p:cNvPr id="192532" name="Line 20"/>
            <p:cNvSpPr>
              <a:spLocks noChangeShapeType="1"/>
            </p:cNvSpPr>
            <p:nvPr/>
          </p:nvSpPr>
          <p:spPr bwMode="auto">
            <a:xfrm>
              <a:off x="1968" y="1310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2533" name="Line 21"/>
          <p:cNvSpPr>
            <a:spLocks noChangeShapeType="1"/>
          </p:cNvSpPr>
          <p:nvPr/>
        </p:nvSpPr>
        <p:spPr bwMode="auto">
          <a:xfrm flipV="1">
            <a:off x="6096000" y="3048000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34" name="Line 22"/>
          <p:cNvSpPr>
            <a:spLocks noChangeShapeType="1"/>
          </p:cNvSpPr>
          <p:nvPr/>
        </p:nvSpPr>
        <p:spPr bwMode="auto">
          <a:xfrm flipV="1">
            <a:off x="3124200" y="4419600"/>
            <a:ext cx="1905000" cy="381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92535" name="Text Box 23"/>
          <p:cNvSpPr txBox="1">
            <a:spLocks noChangeArrowheads="1"/>
          </p:cNvSpPr>
          <p:nvPr/>
        </p:nvSpPr>
        <p:spPr bwMode="auto">
          <a:xfrm>
            <a:off x="3429000" y="4648200"/>
            <a:ext cx="1368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>
                <a:latin typeface="Times" panose="02020603050405020304" pitchFamily="18" charset="0"/>
              </a:rPr>
              <a:t>"instance of"</a:t>
            </a:r>
          </a:p>
        </p:txBody>
      </p:sp>
      <p:sp>
        <p:nvSpPr>
          <p:cNvPr id="192536" name="Text Box 24"/>
          <p:cNvSpPr txBox="1">
            <a:spLocks noChangeArrowheads="1"/>
          </p:cNvSpPr>
          <p:nvPr/>
        </p:nvSpPr>
        <p:spPr bwMode="auto">
          <a:xfrm>
            <a:off x="3429000" y="5410200"/>
            <a:ext cx="537845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r>
              <a:rPr lang="el-GR" altLang="el-GR" sz="2000" u="sng">
                <a:latin typeface="Times" panose="02020603050405020304" pitchFamily="18" charset="0"/>
              </a:rPr>
              <a:t>Σημείωση</a:t>
            </a:r>
            <a:r>
              <a:rPr lang="el-GR" altLang="el-GR" sz="2000">
                <a:latin typeface="Times" panose="02020603050405020304" pitchFamily="18" charset="0"/>
              </a:rPr>
              <a:t>: Ο δυναμικός τύπος των δεδομένων προσδιορίζει το σημείο εκκίνησης της διαδικασίας προσδιορισμού της κατάλληλης μεθόδου! </a:t>
            </a:r>
            <a:endParaRPr lang="en-AU" altLang="el-GR" sz="200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Διάγραμμα κλάσεων</a:t>
            </a:r>
            <a:r>
              <a:rPr lang="el-GR" altLang="el-GR" sz="3600"/>
              <a:t> </a:t>
            </a:r>
            <a:r>
              <a:rPr lang="el-GR" altLang="el-GR" sz="2400">
                <a:solidFill>
                  <a:srgbClr val="FF00FF"/>
                </a:solidFill>
              </a:rPr>
              <a:t>[</a:t>
            </a:r>
            <a:r>
              <a:rPr lang="en-AU" altLang="el-GR" sz="2400">
                <a:solidFill>
                  <a:srgbClr val="FF00FF"/>
                </a:solidFill>
              </a:rPr>
              <a:t>Class diagram</a:t>
            </a:r>
            <a:r>
              <a:rPr lang="el-GR" altLang="el-GR" sz="2400">
                <a:solidFill>
                  <a:srgbClr val="FF00FF"/>
                </a:solidFill>
              </a:rPr>
              <a:t>]</a:t>
            </a:r>
            <a:endParaRPr lang="en-AU" altLang="el-GR" sz="2400">
              <a:solidFill>
                <a:srgbClr val="FF00FF"/>
              </a:solidFill>
            </a:endParaRPr>
          </a:p>
        </p:txBody>
      </p:sp>
      <p:sp>
        <p:nvSpPr>
          <p:cNvPr id="157699" name="Text Box 3"/>
          <p:cNvSpPr txBox="1">
            <a:spLocks noChangeArrowheads="1"/>
          </p:cNvSpPr>
          <p:nvPr/>
        </p:nvSpPr>
        <p:spPr bwMode="auto">
          <a:xfrm>
            <a:off x="5181600" y="2667000"/>
            <a:ext cx="19812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Item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295400" y="1828800"/>
            <a:ext cx="2133600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Database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57701" name="Text Box 5"/>
          <p:cNvSpPr txBox="1">
            <a:spLocks noChangeArrowheads="1"/>
          </p:cNvSpPr>
          <p:nvPr/>
        </p:nvSpPr>
        <p:spPr bwMode="auto">
          <a:xfrm>
            <a:off x="4191000" y="4800600"/>
            <a:ext cx="1665288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MusicCD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6629400" y="4800600"/>
            <a:ext cx="12192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Video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cxnSp>
        <p:nvCxnSpPr>
          <p:cNvPr id="157703" name="AutoShape 7"/>
          <p:cNvCxnSpPr>
            <a:cxnSpLocks noChangeShapeType="1"/>
            <a:stCxn id="157701" idx="0"/>
            <a:endCxn id="157699" idx="2"/>
          </p:cNvCxnSpPr>
          <p:nvPr/>
        </p:nvCxnSpPr>
        <p:spPr bwMode="auto">
          <a:xfrm flipV="1">
            <a:off x="5024438" y="3840163"/>
            <a:ext cx="1147762" cy="9604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704" name="AutoShape 8"/>
          <p:cNvCxnSpPr>
            <a:cxnSpLocks noChangeShapeType="1"/>
            <a:stCxn id="157702" idx="0"/>
            <a:endCxn id="157699" idx="2"/>
          </p:cNvCxnSpPr>
          <p:nvPr/>
        </p:nvCxnSpPr>
        <p:spPr bwMode="auto">
          <a:xfrm flipH="1" flipV="1">
            <a:off x="6172200" y="3840163"/>
            <a:ext cx="1066800" cy="9604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7705" name="Line 9"/>
          <p:cNvSpPr>
            <a:spLocks noChangeShapeType="1"/>
          </p:cNvSpPr>
          <p:nvPr/>
        </p:nvSpPr>
        <p:spPr bwMode="auto">
          <a:xfrm>
            <a:off x="2362200" y="3048000"/>
            <a:ext cx="0" cy="4572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2362200" y="3505200"/>
            <a:ext cx="27432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Επεκτασιμότητα </a:t>
            </a:r>
            <a:r>
              <a:rPr lang="el-GR" altLang="el-GR" sz="2800">
                <a:solidFill>
                  <a:srgbClr val="FF0066"/>
                </a:solidFill>
              </a:rPr>
              <a:t>[</a:t>
            </a:r>
            <a:r>
              <a:rPr lang="en-AU" altLang="el-GR" sz="2800">
                <a:solidFill>
                  <a:srgbClr val="FF0066"/>
                </a:solidFill>
              </a:rPr>
              <a:t>Extendability</a:t>
            </a:r>
            <a:r>
              <a:rPr lang="el-GR" altLang="el-GR" sz="2800">
                <a:solidFill>
                  <a:srgbClr val="FF0066"/>
                </a:solidFill>
              </a:rPr>
              <a:t>]</a:t>
            </a:r>
            <a:endParaRPr lang="en-AU" altLang="el-GR" sz="2800">
              <a:solidFill>
                <a:srgbClr val="FF0066"/>
              </a:solidFill>
            </a:endParaRP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219200" y="2667000"/>
            <a:ext cx="5486400" cy="265747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/>
          <a:p>
            <a:r>
              <a:rPr lang="el-GR" altLang="el-GR"/>
              <a:t>Ο δυναμικός προσδιορισμός του τύπου δεδομένων υποστηρίζει την </a:t>
            </a:r>
            <a:r>
              <a:rPr lang="el-GR" altLang="el-GR" b="1"/>
              <a:t>επεκτασιμότητα</a:t>
            </a:r>
            <a:r>
              <a:rPr lang="el-GR" altLang="el-GR"/>
              <a:t> – νέες υποκλάσεις μπορεί να προστεθούν αργότερα χωρίς να είναι απαραίτητη η τροποποίηση του κώδικα που χρησιμοποιεί τις κλάσεις βάσης. </a:t>
            </a:r>
            <a:endParaRPr lang="en-AU" altLang="el-GR"/>
          </a:p>
        </p:txBody>
      </p:sp>
      <p:graphicFrame>
        <p:nvGraphicFramePr>
          <p:cNvPr id="206854" name="Object 6"/>
          <p:cNvGraphicFramePr>
            <a:graphicFrameLocks noChangeAspect="1"/>
          </p:cNvGraphicFramePr>
          <p:nvPr/>
        </p:nvGraphicFramePr>
        <p:xfrm>
          <a:off x="7162800" y="1143000"/>
          <a:ext cx="1270000" cy="517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67" r:id="rId4" imgW="1270000" imgH="5168900" progId="MS_ClipArt_Gallery">
                  <p:embed/>
                </p:oleObj>
              </mc:Choice>
              <mc:Fallback>
                <p:oleObj r:id="rId4" imgW="1270000" imgH="5168900" progId="MS_ClipArt_Gallery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143000"/>
                        <a:ext cx="1270000" cy="517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Η κλάση </a:t>
            </a:r>
            <a:r>
              <a:rPr lang="en-AU" altLang="el-GR" sz="3600">
                <a:solidFill>
                  <a:schemeClr val="tx2"/>
                </a:solidFill>
              </a:rPr>
              <a:t>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Object</a:t>
            </a:r>
            <a:r>
              <a:rPr lang="en-AU" altLang="el-GR" sz="36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3733800" cy="4648200"/>
          </a:xfrm>
        </p:spPr>
        <p:txBody>
          <a:bodyPr/>
          <a:lstStyle/>
          <a:p>
            <a:r>
              <a:rPr lang="el-GR" altLang="el-GR" sz="2400"/>
              <a:t>(Σχεδόν) κάθε κλάση έχει μία υπερ-κλάση. </a:t>
            </a:r>
            <a:endParaRPr lang="en-AU" altLang="el-GR" sz="2400"/>
          </a:p>
          <a:p>
            <a:r>
              <a:rPr lang="el-GR" altLang="el-GR" sz="2400"/>
              <a:t>Εάν η υπερ-κλάση δεν έχει άμεσα δηλωθεί, τότε ως υπερκλάση θεωρείται η κλάση </a:t>
            </a:r>
            <a:r>
              <a:rPr lang="en-AU" altLang="el-GR" sz="2400" b="1">
                <a:latin typeface="Courier New" panose="02070309020205020404" pitchFamily="49" charset="0"/>
              </a:rPr>
              <a:t>Object</a:t>
            </a:r>
            <a:r>
              <a:rPr lang="en-AU" altLang="el-GR" sz="2400"/>
              <a:t> </a:t>
            </a:r>
            <a:endParaRPr lang="el-GR" altLang="el-GR" sz="2400"/>
          </a:p>
          <a:p>
            <a:r>
              <a:rPr lang="el-GR" altLang="el-GR" sz="2400"/>
              <a:t>Οι μέθοδοι της κλάσης </a:t>
            </a:r>
            <a:r>
              <a:rPr lang="en-AU" altLang="el-GR" sz="2400" b="1">
                <a:latin typeface="Courier New" panose="02070309020205020404" pitchFamily="49" charset="0"/>
              </a:rPr>
              <a:t>Object</a:t>
            </a:r>
            <a:r>
              <a:rPr lang="en-AU" altLang="el-GR" sz="2400"/>
              <a:t> </a:t>
            </a:r>
            <a:r>
              <a:rPr lang="el-GR" altLang="el-GR" sz="2400"/>
              <a:t>είναι διαθέσιμες σε κάθε κλάση</a:t>
            </a:r>
            <a:endParaRPr lang="en-AU" altLang="el-GR" sz="2400"/>
          </a:p>
        </p:txBody>
      </p:sp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4419600" y="3276600"/>
            <a:ext cx="13716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Person</a:t>
            </a:r>
          </a:p>
        </p:txBody>
      </p:sp>
      <p:sp>
        <p:nvSpPr>
          <p:cNvPr id="177157" name="Text Box 5"/>
          <p:cNvSpPr txBox="1">
            <a:spLocks noChangeArrowheads="1"/>
          </p:cNvSpPr>
          <p:nvPr/>
        </p:nvSpPr>
        <p:spPr bwMode="auto">
          <a:xfrm>
            <a:off x="4419600" y="5029200"/>
            <a:ext cx="1665288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Staff</a:t>
            </a:r>
          </a:p>
        </p:txBody>
      </p:sp>
      <p:sp>
        <p:nvSpPr>
          <p:cNvPr id="177158" name="Text Box 6"/>
          <p:cNvSpPr txBox="1">
            <a:spLocks noChangeArrowheads="1"/>
          </p:cNvSpPr>
          <p:nvPr/>
        </p:nvSpPr>
        <p:spPr bwMode="auto">
          <a:xfrm>
            <a:off x="6553200" y="5029200"/>
            <a:ext cx="14478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Student</a:t>
            </a:r>
          </a:p>
        </p:txBody>
      </p:sp>
      <p:cxnSp>
        <p:nvCxnSpPr>
          <p:cNvPr id="177159" name="AutoShape 7"/>
          <p:cNvCxnSpPr>
            <a:cxnSpLocks noChangeShapeType="1"/>
            <a:stCxn id="177157" idx="0"/>
            <a:endCxn id="177156" idx="2"/>
          </p:cNvCxnSpPr>
          <p:nvPr/>
        </p:nvCxnSpPr>
        <p:spPr bwMode="auto">
          <a:xfrm flipH="1" flipV="1">
            <a:off x="5105400" y="3822700"/>
            <a:ext cx="147638" cy="12065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60" name="AutoShape 8"/>
          <p:cNvCxnSpPr>
            <a:cxnSpLocks noChangeShapeType="1"/>
            <a:stCxn id="177158" idx="0"/>
            <a:endCxn id="177156" idx="2"/>
          </p:cNvCxnSpPr>
          <p:nvPr/>
        </p:nvCxnSpPr>
        <p:spPr bwMode="auto">
          <a:xfrm flipH="1" flipV="1">
            <a:off x="5105400" y="3822700"/>
            <a:ext cx="2171700" cy="12065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7161" name="Text Box 9"/>
          <p:cNvSpPr txBox="1">
            <a:spLocks noChangeArrowheads="1"/>
          </p:cNvSpPr>
          <p:nvPr/>
        </p:nvSpPr>
        <p:spPr bwMode="auto">
          <a:xfrm>
            <a:off x="5029200" y="1600200"/>
            <a:ext cx="19812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Object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6858000" y="3276600"/>
            <a:ext cx="1665288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Game</a:t>
            </a:r>
          </a:p>
        </p:txBody>
      </p:sp>
      <p:cxnSp>
        <p:nvCxnSpPr>
          <p:cNvPr id="177164" name="AutoShape 12"/>
          <p:cNvCxnSpPr>
            <a:cxnSpLocks noChangeShapeType="1"/>
            <a:stCxn id="177162" idx="0"/>
            <a:endCxn id="177161" idx="2"/>
          </p:cNvCxnSpPr>
          <p:nvPr/>
        </p:nvCxnSpPr>
        <p:spPr bwMode="auto">
          <a:xfrm flipH="1" flipV="1">
            <a:off x="6019800" y="2146300"/>
            <a:ext cx="1671638" cy="11303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166" name="AutoShape 14"/>
          <p:cNvCxnSpPr>
            <a:cxnSpLocks noChangeShapeType="1"/>
            <a:stCxn id="177156" idx="0"/>
            <a:endCxn id="177161" idx="2"/>
          </p:cNvCxnSpPr>
          <p:nvPr/>
        </p:nvCxnSpPr>
        <p:spPr bwMode="auto">
          <a:xfrm flipV="1">
            <a:off x="5105400" y="2146300"/>
            <a:ext cx="914400" cy="11303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>
                <a:solidFill>
                  <a:schemeClr val="tx2"/>
                </a:solidFill>
              </a:rPr>
              <a:t>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toString</a:t>
            </a:r>
            <a:r>
              <a:rPr lang="en-AU" altLang="el-GR" sz="360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038600"/>
          </a:xfrm>
        </p:spPr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Η κλάση </a:t>
            </a:r>
            <a:r>
              <a:rPr lang="en-AU" altLang="el-GR" sz="2400" b="1">
                <a:latin typeface="Courier New" panose="02070309020205020404" pitchFamily="49" charset="0"/>
              </a:rPr>
              <a:t>Object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παρέχει τη μέθοδο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n-AU" altLang="el-GR" sz="2400" b="1">
                <a:latin typeface="Courier New" panose="02070309020205020404" pitchFamily="49" charset="0"/>
              </a:rPr>
              <a:t>toString</a:t>
            </a:r>
            <a:r>
              <a:rPr lang="en-AU" altLang="el-GR" sz="2400">
                <a:latin typeface="Arial" panose="020B0604020202020204" pitchFamily="34" charset="0"/>
              </a:rPr>
              <a:t>, </a:t>
            </a:r>
            <a:r>
              <a:rPr lang="el-GR" altLang="el-GR" sz="2400">
                <a:latin typeface="Arial" panose="020B0604020202020204" pitchFamily="34" charset="0"/>
              </a:rPr>
              <a:t>η οποία μετατρέπει ένα αντικείμενο σε ένα </a:t>
            </a:r>
            <a:r>
              <a:rPr lang="en-AU" altLang="el-GR" sz="2400">
                <a:latin typeface="Arial" panose="020B0604020202020204" pitchFamily="34" charset="0"/>
              </a:rPr>
              <a:t>String.</a:t>
            </a:r>
          </a:p>
          <a:p>
            <a:r>
              <a:rPr lang="el-GR" altLang="el-GR" sz="2400" u="sng">
                <a:latin typeface="Arial" panose="020B0604020202020204" pitchFamily="34" charset="0"/>
              </a:rPr>
              <a:t>Παράδειγμα</a:t>
            </a:r>
            <a:r>
              <a:rPr lang="el-GR" altLang="el-GR" sz="2400">
                <a:latin typeface="Arial" panose="020B0604020202020204" pitchFamily="34" charset="0"/>
              </a:rPr>
              <a:t>: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endParaRPr lang="el-GR" altLang="el-GR" sz="240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l-GR" altLang="el-GR" sz="2400" b="1">
                <a:latin typeface="Courier New" panose="02070309020205020404" pitchFamily="49" charset="0"/>
              </a:rPr>
              <a:t>		</a:t>
            </a:r>
            <a:r>
              <a:rPr lang="en-AU" altLang="el-GR" sz="2000" b="1">
                <a:latin typeface="Courier New" panose="02070309020205020404" pitchFamily="49" charset="0"/>
              </a:rPr>
              <a:t>String s = person.toString();</a:t>
            </a:r>
          </a:p>
          <a:p>
            <a:r>
              <a:rPr lang="el-GR" altLang="el-GR" sz="2400">
                <a:latin typeface="Arial" panose="020B0604020202020204" pitchFamily="34" charset="0"/>
              </a:rPr>
              <a:t>Η μέθοδος </a:t>
            </a:r>
            <a:r>
              <a:rPr lang="en-AU" altLang="el-GR" sz="2400" b="1">
                <a:latin typeface="Courier New" panose="02070309020205020404" pitchFamily="49" charset="0"/>
              </a:rPr>
              <a:t>toString </a:t>
            </a:r>
            <a:r>
              <a:rPr lang="el-GR" altLang="el-GR" sz="2400">
                <a:latin typeface="Arial" panose="020B0604020202020204" pitchFamily="34" charset="0"/>
              </a:rPr>
              <a:t>καλείται έμμεσα κατά την εκτέλεση της συνένωσης συμβολοσειρών</a:t>
            </a:r>
            <a:r>
              <a:rPr lang="en-AU" altLang="el-GR" sz="2400">
                <a:latin typeface="Arial" panose="020B0604020202020204" pitchFamily="34" charset="0"/>
              </a:rPr>
              <a:t> (</a:t>
            </a:r>
            <a:r>
              <a:rPr lang="en-AU" altLang="el-GR" sz="2400" b="1">
                <a:latin typeface="Arial" panose="020B0604020202020204" pitchFamily="34" charset="0"/>
              </a:rPr>
              <a:t>+</a:t>
            </a:r>
            <a:r>
              <a:rPr lang="en-AU" altLang="el-GR" sz="2400">
                <a:latin typeface="Arial" panose="020B0604020202020204" pitchFamily="34" charset="0"/>
              </a:rPr>
              <a:t>)</a:t>
            </a:r>
          </a:p>
          <a:p>
            <a:r>
              <a:rPr lang="el-GR" altLang="el-GR" sz="2400" u="sng">
                <a:latin typeface="Arial" panose="020B0604020202020204" pitchFamily="34" charset="0"/>
              </a:rPr>
              <a:t>Παράδειγμα: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br>
              <a:rPr lang="en-AU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System.out.println(“Details: “ + person);</a:t>
            </a:r>
          </a:p>
        </p:txBody>
      </p:sp>
      <p:sp>
        <p:nvSpPr>
          <p:cNvPr id="178180" name="AutoShape 4"/>
          <p:cNvSpPr>
            <a:spLocks noChangeArrowheads="1"/>
          </p:cNvSpPr>
          <p:nvPr/>
        </p:nvSpPr>
        <p:spPr bwMode="auto">
          <a:xfrm>
            <a:off x="533400" y="4876800"/>
            <a:ext cx="8077200" cy="1447800"/>
          </a:xfrm>
          <a:prstGeom prst="wedgeEllipseCallout">
            <a:avLst>
              <a:gd name="adj1" fmla="val -46759"/>
              <a:gd name="adj2" fmla="val 85634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pPr algn="ctr"/>
            <a:r>
              <a:rPr lang="el-GR" altLang="el-GR" sz="2000">
                <a:latin typeface="Times" panose="02020603050405020304" pitchFamily="18" charset="0"/>
              </a:rPr>
              <a:t>Συνέπεια: όλα τα αντικείμενα μπορεί να λάβουν μέρος </a:t>
            </a:r>
          </a:p>
          <a:p>
            <a:pPr algn="ctr"/>
            <a:r>
              <a:rPr lang="el-GR" altLang="el-GR" sz="2000">
                <a:latin typeface="Times" panose="02020603050405020304" pitchFamily="18" charset="0"/>
              </a:rPr>
              <a:t>σε συνένωση συμβολοσειρών – κατάλληλη λειτουργία για παρουσίαση</a:t>
            </a:r>
          </a:p>
          <a:p>
            <a:pPr algn="ctr"/>
            <a:r>
              <a:rPr lang="el-GR" altLang="el-GR" sz="2000">
                <a:latin typeface="Times" panose="02020603050405020304" pitchFamily="18" charset="0"/>
              </a:rPr>
              <a:t> αποτελεσμάτων! </a:t>
            </a:r>
            <a:endParaRPr lang="en-AU" altLang="el-GR" sz="200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01650"/>
            <a:ext cx="8077200" cy="565150"/>
          </a:xfrm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Μετατροπείς πρόσβασης </a:t>
            </a:r>
            <a:r>
              <a:rPr lang="el-GR" altLang="el-GR" sz="2400">
                <a:solidFill>
                  <a:srgbClr val="FF0066"/>
                </a:solidFill>
              </a:rPr>
              <a:t>[</a:t>
            </a:r>
            <a:r>
              <a:rPr lang="en-AU" altLang="el-GR" sz="2400">
                <a:solidFill>
                  <a:srgbClr val="FF0066"/>
                </a:solidFill>
              </a:rPr>
              <a:t>Access Modifiers</a:t>
            </a:r>
            <a:r>
              <a:rPr lang="el-GR" altLang="el-GR" sz="2400">
                <a:solidFill>
                  <a:srgbClr val="FF0066"/>
                </a:solidFill>
              </a:rPr>
              <a:t>]</a:t>
            </a:r>
            <a:endParaRPr lang="en-AU" altLang="el-GR" sz="2400">
              <a:solidFill>
                <a:srgbClr val="FF0066"/>
              </a:solidFill>
            </a:endParaRP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990600"/>
          </a:xfrm>
        </p:spPr>
        <p:txBody>
          <a:bodyPr/>
          <a:lstStyle/>
          <a:p>
            <a:r>
              <a:rPr lang="el-GR" altLang="el-GR" sz="2400"/>
              <a:t>Οι μετατροπείς πρόσβασης καθορίζουν την ορατότητα </a:t>
            </a:r>
            <a:r>
              <a:rPr lang="el-GR" altLang="el-GR" sz="2400">
                <a:solidFill>
                  <a:srgbClr val="FF0066"/>
                </a:solidFill>
              </a:rPr>
              <a:t>[</a:t>
            </a:r>
            <a:r>
              <a:rPr lang="en-AU" altLang="el-GR" sz="2400">
                <a:solidFill>
                  <a:srgbClr val="FF0066"/>
                </a:solidFill>
              </a:rPr>
              <a:t>visibility</a:t>
            </a:r>
            <a:r>
              <a:rPr lang="el-GR" altLang="el-GR" sz="2400">
                <a:solidFill>
                  <a:srgbClr val="FF0066"/>
                </a:solidFill>
              </a:rPr>
              <a:t>]</a:t>
            </a:r>
            <a:r>
              <a:rPr lang="en-AU" altLang="el-GR" sz="2400"/>
              <a:t> </a:t>
            </a:r>
            <a:r>
              <a:rPr lang="el-GR" altLang="el-GR" sz="2400"/>
              <a:t>ενός πεδίου ή μεθόδου.</a:t>
            </a:r>
            <a:r>
              <a:rPr lang="el-GR" altLang="el-GR"/>
              <a:t> </a:t>
            </a:r>
            <a:endParaRPr lang="en-AU" altLang="el-GR"/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>
            <a:off x="609600" y="2667000"/>
            <a:ext cx="7239000" cy="274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 sz="2000"/>
              <a:t>Παραδείγματα</a:t>
            </a:r>
            <a:r>
              <a:rPr lang="en-AU" altLang="el-GR" sz="2000"/>
              <a:t>:</a:t>
            </a:r>
          </a:p>
          <a:p>
            <a:r>
              <a:rPr lang="el-GR" altLang="el-GR" sz="2000"/>
              <a:t>	</a:t>
            </a:r>
            <a:r>
              <a:rPr lang="en-AU" altLang="el-GR" sz="1800" b="1">
                <a:latin typeface="Courier New" panose="02070309020205020404" pitchFamily="49" charset="0"/>
              </a:rPr>
              <a:t>private</a:t>
            </a:r>
            <a:r>
              <a:rPr lang="en-AU" altLang="el-GR" sz="1800">
                <a:latin typeface="Courier New" panose="02070309020205020404" pitchFamily="49" charset="0"/>
              </a:rPr>
              <a:t> int number;</a:t>
            </a:r>
          </a:p>
          <a:p>
            <a:r>
              <a:rPr lang="en-AU" altLang="el-GR" sz="1800">
                <a:latin typeface="Courier New" panose="02070309020205020404" pitchFamily="49" charset="0"/>
              </a:rPr>
              <a:t>	</a:t>
            </a:r>
            <a:r>
              <a:rPr lang="en-AU" altLang="el-GR" sz="1800" b="1">
                <a:latin typeface="Courier New" panose="02070309020205020404" pitchFamily="49" charset="0"/>
              </a:rPr>
              <a:t>protected</a:t>
            </a:r>
            <a:r>
              <a:rPr lang="en-AU" altLang="el-GR" sz="1800">
                <a:latin typeface="Courier New" panose="02070309020205020404" pitchFamily="49" charset="0"/>
              </a:rPr>
              <a:t> String name;</a:t>
            </a:r>
          </a:p>
          <a:p>
            <a:endParaRPr lang="en-AU" altLang="el-GR" sz="1800">
              <a:latin typeface="Courier New" panose="02070309020205020404" pitchFamily="49" charset="0"/>
            </a:endParaRPr>
          </a:p>
          <a:p>
            <a:r>
              <a:rPr lang="en-AU" altLang="el-GR" sz="1800">
                <a:latin typeface="Courier New" panose="02070309020205020404" pitchFamily="49" charset="0"/>
              </a:rPr>
              <a:t>	</a:t>
            </a:r>
            <a:r>
              <a:rPr lang="en-AU" altLang="el-GR" sz="1800" b="1">
                <a:latin typeface="Courier New" panose="02070309020205020404" pitchFamily="49" charset="0"/>
              </a:rPr>
              <a:t>public</a:t>
            </a:r>
            <a:r>
              <a:rPr lang="en-AU" altLang="el-GR" sz="1800">
                <a:latin typeface="Courier New" panose="02070309020205020404" pitchFamily="49" charset="0"/>
              </a:rPr>
              <a:t> void changeAddress(Address newAddress)</a:t>
            </a:r>
          </a:p>
          <a:p>
            <a:r>
              <a:rPr lang="en-AU" altLang="el-GR" sz="1800">
                <a:latin typeface="Courier New" panose="02070309020205020404" pitchFamily="49" charset="0"/>
              </a:rPr>
              <a:t>	{ ... }</a:t>
            </a:r>
          </a:p>
          <a:p>
            <a:r>
              <a:rPr lang="en-AU" altLang="el-GR" sz="1800">
                <a:latin typeface="Courier New" panose="02070309020205020404" pitchFamily="49" charset="0"/>
              </a:rPr>
              <a:t>	</a:t>
            </a:r>
            <a:r>
              <a:rPr lang="en-AU" altLang="el-GR" sz="1800" b="1">
                <a:latin typeface="Courier New" panose="02070309020205020404" pitchFamily="49" charset="0"/>
              </a:rPr>
              <a:t>private</a:t>
            </a:r>
            <a:r>
              <a:rPr lang="en-AU" altLang="el-GR" sz="1800">
                <a:latin typeface="Courier New" panose="02070309020205020404" pitchFamily="49" charset="0"/>
              </a:rPr>
              <a:t> int calculateResult(int parameter)</a:t>
            </a:r>
          </a:p>
          <a:p>
            <a:r>
              <a:rPr lang="en-AU" altLang="el-GR" sz="1800">
                <a:latin typeface="Courier New" panose="02070309020205020404" pitchFamily="49" charset="0"/>
              </a:rPr>
              <a:t>	{ ... }</a:t>
            </a:r>
          </a:p>
        </p:txBody>
      </p:sp>
      <p:sp>
        <p:nvSpPr>
          <p:cNvPr id="201733" name="Text Box 5"/>
          <p:cNvSpPr txBox="1">
            <a:spLocks noChangeArrowheads="1"/>
          </p:cNvSpPr>
          <p:nvPr/>
        </p:nvSpPr>
        <p:spPr bwMode="auto">
          <a:xfrm>
            <a:off x="1371600" y="5638800"/>
            <a:ext cx="7248525" cy="466725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r>
              <a:rPr lang="el-GR" altLang="el-GR"/>
              <a:t>Μετατροπείς πρόσβασης</a:t>
            </a:r>
            <a:r>
              <a:rPr lang="en-AU" altLang="el-GR"/>
              <a:t>:  private, </a:t>
            </a:r>
            <a:r>
              <a:rPr lang="en-AU" altLang="el-GR" u="sng"/>
              <a:t>protected</a:t>
            </a:r>
            <a:r>
              <a:rPr lang="en-AU" altLang="el-GR"/>
              <a:t>, public.</a:t>
            </a:r>
          </a:p>
        </p:txBody>
      </p:sp>
      <p:sp>
        <p:nvSpPr>
          <p:cNvPr id="201736" name="AutoShape 8"/>
          <p:cNvSpPr>
            <a:spLocks noChangeArrowheads="1"/>
          </p:cNvSpPr>
          <p:nvPr/>
        </p:nvSpPr>
        <p:spPr bwMode="auto">
          <a:xfrm rot="19140000">
            <a:off x="6626225" y="5172075"/>
            <a:ext cx="914400" cy="4572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1734" name="AutoShape 6"/>
          <p:cNvSpPr>
            <a:spLocks noChangeArrowheads="1"/>
          </p:cNvSpPr>
          <p:nvPr/>
        </p:nvSpPr>
        <p:spPr bwMode="auto">
          <a:xfrm>
            <a:off x="7480300" y="4268788"/>
            <a:ext cx="1166813" cy="1138237"/>
          </a:xfrm>
          <a:prstGeom prst="irregularSeal1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/>
              <a:t>νέο</a:t>
            </a:r>
            <a:r>
              <a:rPr lang="en-AU" altLang="el-GR"/>
              <a:t>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private”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Ορατά/προσπελάσιμα μόνο από το εσωτερικό της κλάσης</a:t>
            </a:r>
            <a:endParaRPr lang="en-AU" altLang="el-GR" sz="2400"/>
          </a:p>
        </p:txBody>
      </p:sp>
      <p:sp>
        <p:nvSpPr>
          <p:cNvPr id="202756" name="Text Box 4"/>
          <p:cNvSpPr txBox="1">
            <a:spLocks noChangeArrowheads="1"/>
          </p:cNvSpPr>
          <p:nvPr/>
        </p:nvSpPr>
        <p:spPr bwMode="auto">
          <a:xfrm>
            <a:off x="5105400" y="3048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 class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1905000" y="2362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1</a:t>
            </a:r>
          </a:p>
        </p:txBody>
      </p:sp>
      <p:sp>
        <p:nvSpPr>
          <p:cNvPr id="202758" name="Text Box 6"/>
          <p:cNvSpPr txBox="1">
            <a:spLocks noChangeArrowheads="1"/>
          </p:cNvSpPr>
          <p:nvPr/>
        </p:nvSpPr>
        <p:spPr bwMode="auto">
          <a:xfrm>
            <a:off x="3733800" y="4876800"/>
            <a:ext cx="19812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1</a:t>
            </a:r>
          </a:p>
        </p:txBody>
      </p:sp>
      <p:sp>
        <p:nvSpPr>
          <p:cNvPr id="202759" name="Text Box 7"/>
          <p:cNvSpPr txBox="1">
            <a:spLocks noChangeArrowheads="1"/>
          </p:cNvSpPr>
          <p:nvPr/>
        </p:nvSpPr>
        <p:spPr bwMode="auto">
          <a:xfrm>
            <a:off x="6019800" y="4876800"/>
            <a:ext cx="1905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2</a:t>
            </a:r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2743200" y="2971800"/>
            <a:ext cx="1588" cy="3175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2743200" y="3276600"/>
            <a:ext cx="2286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2764" name="Text Box 12"/>
          <p:cNvSpPr txBox="1">
            <a:spLocks noChangeArrowheads="1"/>
          </p:cNvSpPr>
          <p:nvPr/>
        </p:nvSpPr>
        <p:spPr bwMode="auto">
          <a:xfrm>
            <a:off x="1371600" y="4648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2</a:t>
            </a:r>
          </a:p>
        </p:txBody>
      </p:sp>
      <p:sp>
        <p:nvSpPr>
          <p:cNvPr id="202765" name="Line 13"/>
          <p:cNvSpPr>
            <a:spLocks noChangeShapeType="1"/>
          </p:cNvSpPr>
          <p:nvPr/>
        </p:nvSpPr>
        <p:spPr bwMode="auto">
          <a:xfrm flipV="1">
            <a:off x="48006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2766" name="Line 14"/>
          <p:cNvSpPr>
            <a:spLocks noChangeShapeType="1"/>
          </p:cNvSpPr>
          <p:nvPr/>
        </p:nvSpPr>
        <p:spPr bwMode="auto">
          <a:xfrm flipH="1" flipV="1">
            <a:off x="61722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2767" name="Line 15"/>
          <p:cNvSpPr>
            <a:spLocks noChangeShapeType="1"/>
          </p:cNvSpPr>
          <p:nvPr/>
        </p:nvSpPr>
        <p:spPr bwMode="auto">
          <a:xfrm>
            <a:off x="2133600" y="3429000"/>
            <a:ext cx="1588" cy="12319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>
            <a:off x="2133600" y="3429000"/>
            <a:ext cx="28956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2772" name="Text Box 20"/>
          <p:cNvSpPr txBox="1">
            <a:spLocks noChangeArrowheads="1"/>
          </p:cNvSpPr>
          <p:nvPr/>
        </p:nvSpPr>
        <p:spPr bwMode="auto">
          <a:xfrm>
            <a:off x="6553200" y="2438400"/>
            <a:ext cx="2289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>
                <a:latin typeface="Times" panose="02020603050405020304" pitchFamily="18" charset="0"/>
              </a:rPr>
              <a:t>Περιοχή ορατότητας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02773" name="Oval 21"/>
          <p:cNvSpPr>
            <a:spLocks noChangeArrowheads="1"/>
          </p:cNvSpPr>
          <p:nvPr/>
        </p:nvSpPr>
        <p:spPr bwMode="auto">
          <a:xfrm>
            <a:off x="4724400" y="2743200"/>
            <a:ext cx="2286000" cy="12954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6477000" y="2743200"/>
            <a:ext cx="68580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5257800" y="3124200"/>
            <a:ext cx="381000" cy="152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2776" name="Text Box 24"/>
          <p:cNvSpPr txBox="1">
            <a:spLocks noChangeArrowheads="1"/>
          </p:cNvSpPr>
          <p:nvPr/>
        </p:nvSpPr>
        <p:spPr bwMode="auto">
          <a:xfrm>
            <a:off x="3984625" y="2087563"/>
            <a:ext cx="22098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>
                <a:latin typeface="Times" panose="02020603050405020304" pitchFamily="18" charset="0"/>
              </a:rPr>
              <a:t>Ένα </a:t>
            </a:r>
            <a:r>
              <a:rPr lang="en-US" altLang="el-GR" sz="2000">
                <a:latin typeface="Times" panose="02020603050405020304" pitchFamily="18" charset="0"/>
              </a:rPr>
              <a:t>“</a:t>
            </a:r>
            <a:r>
              <a:rPr lang="en-AU" altLang="el-GR" sz="2000">
                <a:latin typeface="Times" panose="02020603050405020304" pitchFamily="18" charset="0"/>
              </a:rPr>
              <a:t>private” </a:t>
            </a:r>
            <a:r>
              <a:rPr lang="el-GR" altLang="el-GR" sz="2000">
                <a:latin typeface="Times" panose="02020603050405020304" pitchFamily="18" charset="0"/>
              </a:rPr>
              <a:t>πεδίο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02777" name="Line 25"/>
          <p:cNvSpPr>
            <a:spLocks noChangeShapeType="1"/>
          </p:cNvSpPr>
          <p:nvPr/>
        </p:nvSpPr>
        <p:spPr bwMode="auto">
          <a:xfrm>
            <a:off x="5029200" y="2438400"/>
            <a:ext cx="3048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graphicFrame>
        <p:nvGraphicFramePr>
          <p:cNvPr id="202778" name="Object 26"/>
          <p:cNvGraphicFramePr>
            <a:graphicFrameLocks noChangeAspect="1"/>
          </p:cNvGraphicFramePr>
          <p:nvPr/>
        </p:nvGraphicFramePr>
        <p:xfrm>
          <a:off x="381000" y="3810000"/>
          <a:ext cx="728663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1" r:id="rId4" imgW="1054100" imgH="3708400" progId="MS_ClipArt_Gallery">
                  <p:embed/>
                </p:oleObj>
              </mc:Choice>
              <mc:Fallback>
                <p:oleObj r:id="rId4" imgW="1054100" imgH="3708400" progId="MS_ClipArt_Gallery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0"/>
                        <a:ext cx="728663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“public”</a:t>
            </a:r>
          </a:p>
        </p:txBody>
      </p:sp>
      <p:sp>
        <p:nvSpPr>
          <p:cNvPr id="2037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077200" cy="609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Ορατά/προσπελάσιμα από το εσωτερικό της κλάσης</a:t>
            </a:r>
            <a:r>
              <a:rPr lang="en-US" altLang="el-GR" sz="2400"/>
              <a:t> </a:t>
            </a:r>
            <a:r>
              <a:rPr lang="el-GR" altLang="el-GR" sz="2400"/>
              <a:t>και από κάθε άλλη κλάση</a:t>
            </a:r>
            <a:endParaRPr lang="en-AU" altLang="el-GR" sz="2800"/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 class</a:t>
            </a:r>
          </a:p>
        </p:txBody>
      </p:sp>
      <p:sp>
        <p:nvSpPr>
          <p:cNvPr id="203782" name="Text Box 6"/>
          <p:cNvSpPr txBox="1">
            <a:spLocks noChangeArrowheads="1"/>
          </p:cNvSpPr>
          <p:nvPr/>
        </p:nvSpPr>
        <p:spPr bwMode="auto">
          <a:xfrm>
            <a:off x="2362200" y="2362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1</a:t>
            </a:r>
          </a:p>
        </p:txBody>
      </p:sp>
      <p:sp>
        <p:nvSpPr>
          <p:cNvPr id="203783" name="Text Box 7"/>
          <p:cNvSpPr txBox="1">
            <a:spLocks noChangeArrowheads="1"/>
          </p:cNvSpPr>
          <p:nvPr/>
        </p:nvSpPr>
        <p:spPr bwMode="auto">
          <a:xfrm>
            <a:off x="3429000" y="4876800"/>
            <a:ext cx="19812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1</a:t>
            </a:r>
          </a:p>
        </p:txBody>
      </p:sp>
      <p:sp>
        <p:nvSpPr>
          <p:cNvPr id="203784" name="Text Box 8"/>
          <p:cNvSpPr txBox="1">
            <a:spLocks noChangeArrowheads="1"/>
          </p:cNvSpPr>
          <p:nvPr/>
        </p:nvSpPr>
        <p:spPr bwMode="auto">
          <a:xfrm>
            <a:off x="5715000" y="4876800"/>
            <a:ext cx="1905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2</a:t>
            </a:r>
          </a:p>
        </p:txBody>
      </p:sp>
      <p:sp>
        <p:nvSpPr>
          <p:cNvPr id="203785" name="Line 9"/>
          <p:cNvSpPr>
            <a:spLocks noChangeShapeType="1"/>
          </p:cNvSpPr>
          <p:nvPr/>
        </p:nvSpPr>
        <p:spPr bwMode="auto">
          <a:xfrm>
            <a:off x="3200400" y="2971800"/>
            <a:ext cx="1588" cy="3175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3786" name="Line 10"/>
          <p:cNvSpPr>
            <a:spLocks noChangeShapeType="1"/>
          </p:cNvSpPr>
          <p:nvPr/>
        </p:nvSpPr>
        <p:spPr bwMode="auto">
          <a:xfrm>
            <a:off x="3200400" y="3276600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3787" name="Text Box 11"/>
          <p:cNvSpPr txBox="1">
            <a:spLocks noChangeArrowheads="1"/>
          </p:cNvSpPr>
          <p:nvPr/>
        </p:nvSpPr>
        <p:spPr bwMode="auto">
          <a:xfrm>
            <a:off x="914400" y="4191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2</a:t>
            </a:r>
          </a:p>
        </p:txBody>
      </p:sp>
      <p:sp>
        <p:nvSpPr>
          <p:cNvPr id="203788" name="Line 12"/>
          <p:cNvSpPr>
            <a:spLocks noChangeShapeType="1"/>
          </p:cNvSpPr>
          <p:nvPr/>
        </p:nvSpPr>
        <p:spPr bwMode="auto">
          <a:xfrm flipV="1">
            <a:off x="44958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3789" name="Line 13"/>
          <p:cNvSpPr>
            <a:spLocks noChangeShapeType="1"/>
          </p:cNvSpPr>
          <p:nvPr/>
        </p:nvSpPr>
        <p:spPr bwMode="auto">
          <a:xfrm flipH="1" flipV="1">
            <a:off x="58674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3790" name="Line 14"/>
          <p:cNvSpPr>
            <a:spLocks noChangeShapeType="1"/>
          </p:cNvSpPr>
          <p:nvPr/>
        </p:nvSpPr>
        <p:spPr bwMode="auto">
          <a:xfrm>
            <a:off x="1676400" y="34290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3791" name="Line 15"/>
          <p:cNvSpPr>
            <a:spLocks noChangeShapeType="1"/>
          </p:cNvSpPr>
          <p:nvPr/>
        </p:nvSpPr>
        <p:spPr bwMode="auto">
          <a:xfrm>
            <a:off x="1676400" y="3429000"/>
            <a:ext cx="304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3793" name="Text Box 17"/>
          <p:cNvSpPr txBox="1">
            <a:spLocks noChangeArrowheads="1"/>
          </p:cNvSpPr>
          <p:nvPr/>
        </p:nvSpPr>
        <p:spPr bwMode="auto">
          <a:xfrm>
            <a:off x="6934200" y="3581400"/>
            <a:ext cx="1366838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>
                <a:latin typeface="Times" panose="02020603050405020304" pitchFamily="18" charset="0"/>
              </a:rPr>
              <a:t>Περιοχή </a:t>
            </a:r>
            <a:endParaRPr lang="en-US" altLang="el-GR" sz="2000">
              <a:latin typeface="Times" panose="02020603050405020304" pitchFamily="18" charset="0"/>
            </a:endParaRPr>
          </a:p>
          <a:p>
            <a:pPr algn="ctr"/>
            <a:r>
              <a:rPr lang="el-GR" altLang="el-GR" sz="2000">
                <a:latin typeface="Times" panose="02020603050405020304" pitchFamily="18" charset="0"/>
              </a:rPr>
              <a:t>ορατότητας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03794" name="Oval 18"/>
          <p:cNvSpPr>
            <a:spLocks noChangeArrowheads="1"/>
          </p:cNvSpPr>
          <p:nvPr/>
        </p:nvSpPr>
        <p:spPr bwMode="auto">
          <a:xfrm>
            <a:off x="533400" y="1981200"/>
            <a:ext cx="8001000" cy="43434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3795" name="Rectangle 19"/>
          <p:cNvSpPr>
            <a:spLocks noChangeArrowheads="1"/>
          </p:cNvSpPr>
          <p:nvPr/>
        </p:nvSpPr>
        <p:spPr bwMode="auto">
          <a:xfrm>
            <a:off x="4889500" y="3124200"/>
            <a:ext cx="381000" cy="152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3796" name="Text Box 20"/>
          <p:cNvSpPr txBox="1">
            <a:spLocks noChangeArrowheads="1"/>
          </p:cNvSpPr>
          <p:nvPr/>
        </p:nvSpPr>
        <p:spPr bwMode="auto">
          <a:xfrm>
            <a:off x="3992563" y="2319338"/>
            <a:ext cx="21399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>
                <a:latin typeface="Times" panose="02020603050405020304" pitchFamily="18" charset="0"/>
              </a:rPr>
              <a:t>Ένα </a:t>
            </a:r>
            <a:r>
              <a:rPr lang="en-US" altLang="el-GR" sz="2000">
                <a:latin typeface="Times" panose="02020603050405020304" pitchFamily="18" charset="0"/>
              </a:rPr>
              <a:t>“</a:t>
            </a:r>
            <a:r>
              <a:rPr lang="en-AU" altLang="el-GR" sz="2000">
                <a:latin typeface="Times" panose="02020603050405020304" pitchFamily="18" charset="0"/>
              </a:rPr>
              <a:t>p</a:t>
            </a:r>
            <a:r>
              <a:rPr lang="en-US" altLang="el-GR" sz="2000">
                <a:latin typeface="Times" panose="02020603050405020304" pitchFamily="18" charset="0"/>
              </a:rPr>
              <a:t>ublic</a:t>
            </a:r>
            <a:r>
              <a:rPr lang="en-AU" altLang="el-GR" sz="2000">
                <a:latin typeface="Times" panose="02020603050405020304" pitchFamily="18" charset="0"/>
              </a:rPr>
              <a:t>” </a:t>
            </a:r>
            <a:r>
              <a:rPr lang="el-GR" altLang="el-GR" sz="2000">
                <a:latin typeface="Times" panose="02020603050405020304" pitchFamily="18" charset="0"/>
              </a:rPr>
              <a:t>πεδίο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03797" name="Line 21"/>
          <p:cNvSpPr>
            <a:spLocks noChangeShapeType="1"/>
          </p:cNvSpPr>
          <p:nvPr/>
        </p:nvSpPr>
        <p:spPr bwMode="auto">
          <a:xfrm>
            <a:off x="4800600" y="2667000"/>
            <a:ext cx="16510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“protected”</a:t>
            </a:r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609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Ορατά/προσπελάσιμα από το εσωτερικό της κλάσης</a:t>
            </a:r>
            <a:r>
              <a:rPr lang="en-US" altLang="el-GR" sz="2400"/>
              <a:t> </a:t>
            </a:r>
            <a:r>
              <a:rPr lang="el-GR" altLang="el-GR" sz="2400"/>
              <a:t>και από κάθε υποκλάση της</a:t>
            </a:r>
            <a:endParaRPr lang="en-AU" altLang="el-GR" sz="2800"/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a class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2362200" y="23622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1</a:t>
            </a:r>
          </a:p>
        </p:txBody>
      </p:sp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3505200" y="4876800"/>
            <a:ext cx="1905000" cy="53181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1</a:t>
            </a:r>
          </a:p>
        </p:txBody>
      </p:sp>
      <p:sp>
        <p:nvSpPr>
          <p:cNvPr id="204808" name="Text Box 8"/>
          <p:cNvSpPr txBox="1">
            <a:spLocks noChangeArrowheads="1"/>
          </p:cNvSpPr>
          <p:nvPr/>
        </p:nvSpPr>
        <p:spPr bwMode="auto">
          <a:xfrm>
            <a:off x="5715000" y="4876800"/>
            <a:ext cx="1905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subclass 2</a:t>
            </a:r>
          </a:p>
        </p:txBody>
      </p:sp>
      <p:sp>
        <p:nvSpPr>
          <p:cNvPr id="204809" name="Line 9"/>
          <p:cNvSpPr>
            <a:spLocks noChangeShapeType="1"/>
          </p:cNvSpPr>
          <p:nvPr/>
        </p:nvSpPr>
        <p:spPr bwMode="auto">
          <a:xfrm>
            <a:off x="3200400" y="2971800"/>
            <a:ext cx="1588" cy="3175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4810" name="Line 10"/>
          <p:cNvSpPr>
            <a:spLocks noChangeShapeType="1"/>
          </p:cNvSpPr>
          <p:nvPr/>
        </p:nvSpPr>
        <p:spPr bwMode="auto">
          <a:xfrm>
            <a:off x="3200400" y="3276600"/>
            <a:ext cx="1524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4811" name="Text Box 11"/>
          <p:cNvSpPr txBox="1">
            <a:spLocks noChangeArrowheads="1"/>
          </p:cNvSpPr>
          <p:nvPr/>
        </p:nvSpPr>
        <p:spPr bwMode="auto">
          <a:xfrm>
            <a:off x="914400" y="4191000"/>
            <a:ext cx="1524000" cy="546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client 2</a:t>
            </a:r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 flipV="1">
            <a:off x="44958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13" name="Line 13"/>
          <p:cNvSpPr>
            <a:spLocks noChangeShapeType="1"/>
          </p:cNvSpPr>
          <p:nvPr/>
        </p:nvSpPr>
        <p:spPr bwMode="auto">
          <a:xfrm flipH="1" flipV="1">
            <a:off x="5867400" y="3733800"/>
            <a:ext cx="76200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14" name="Line 14"/>
          <p:cNvSpPr>
            <a:spLocks noChangeShapeType="1"/>
          </p:cNvSpPr>
          <p:nvPr/>
        </p:nvSpPr>
        <p:spPr bwMode="auto">
          <a:xfrm>
            <a:off x="1676400" y="3429000"/>
            <a:ext cx="0" cy="7620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auto">
          <a:xfrm>
            <a:off x="1676400" y="3429000"/>
            <a:ext cx="3048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6553200" y="2590800"/>
            <a:ext cx="22891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>
                <a:latin typeface="Times" panose="02020603050405020304" pitchFamily="18" charset="0"/>
              </a:rPr>
              <a:t>Περιοχή ορατότητας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04817" name="Oval 17"/>
          <p:cNvSpPr>
            <a:spLocks noChangeArrowheads="1"/>
          </p:cNvSpPr>
          <p:nvPr/>
        </p:nvSpPr>
        <p:spPr bwMode="auto">
          <a:xfrm>
            <a:off x="3048000" y="2895600"/>
            <a:ext cx="5181600" cy="3429000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18" name="Line 18"/>
          <p:cNvSpPr>
            <a:spLocks noChangeShapeType="1"/>
          </p:cNvSpPr>
          <p:nvPr/>
        </p:nvSpPr>
        <p:spPr bwMode="auto">
          <a:xfrm flipH="1">
            <a:off x="7086600" y="2971800"/>
            <a:ext cx="4572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19" name="Rectangle 19"/>
          <p:cNvSpPr>
            <a:spLocks noChangeArrowheads="1"/>
          </p:cNvSpPr>
          <p:nvPr/>
        </p:nvSpPr>
        <p:spPr bwMode="auto">
          <a:xfrm>
            <a:off x="4965700" y="3124200"/>
            <a:ext cx="381000" cy="1524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4820" name="Text Box 20"/>
          <p:cNvSpPr txBox="1">
            <a:spLocks noChangeArrowheads="1"/>
          </p:cNvSpPr>
          <p:nvPr/>
        </p:nvSpPr>
        <p:spPr bwMode="auto">
          <a:xfrm>
            <a:off x="4062413" y="2087563"/>
            <a:ext cx="24495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l-GR" altLang="el-GR" sz="2000">
                <a:latin typeface="Times" panose="02020603050405020304" pitchFamily="18" charset="0"/>
              </a:rPr>
              <a:t>Ένα </a:t>
            </a:r>
            <a:r>
              <a:rPr lang="en-US" altLang="el-GR" sz="2000">
                <a:latin typeface="Times" panose="02020603050405020304" pitchFamily="18" charset="0"/>
              </a:rPr>
              <a:t>“</a:t>
            </a:r>
            <a:r>
              <a:rPr lang="en-AU" altLang="el-GR" sz="2000">
                <a:latin typeface="Times" panose="02020603050405020304" pitchFamily="18" charset="0"/>
              </a:rPr>
              <a:t>p</a:t>
            </a:r>
            <a:r>
              <a:rPr lang="en-US" altLang="el-GR" sz="2000">
                <a:latin typeface="Times" panose="02020603050405020304" pitchFamily="18" charset="0"/>
              </a:rPr>
              <a:t>rotected</a:t>
            </a:r>
            <a:r>
              <a:rPr lang="en-AU" altLang="el-GR" sz="2000">
                <a:latin typeface="Times" panose="02020603050405020304" pitchFamily="18" charset="0"/>
              </a:rPr>
              <a:t>” </a:t>
            </a:r>
            <a:r>
              <a:rPr lang="el-GR" altLang="el-GR" sz="2000">
                <a:latin typeface="Times" panose="02020603050405020304" pitchFamily="18" charset="0"/>
              </a:rPr>
              <a:t>πεδίο</a:t>
            </a:r>
            <a:endParaRPr lang="en-AU" altLang="el-GR" sz="2000">
              <a:latin typeface="Times" panose="02020603050405020304" pitchFamily="18" charset="0"/>
            </a:endParaRPr>
          </a:p>
        </p:txBody>
      </p:sp>
      <p:sp>
        <p:nvSpPr>
          <p:cNvPr id="204821" name="Line 21"/>
          <p:cNvSpPr>
            <a:spLocks noChangeShapeType="1"/>
          </p:cNvSpPr>
          <p:nvPr/>
        </p:nvSpPr>
        <p:spPr bwMode="auto">
          <a:xfrm>
            <a:off x="4737100" y="2438400"/>
            <a:ext cx="304800" cy="76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1534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Οδηγίες χρήσης μετατροπέων πρόσβασης</a:t>
            </a:r>
            <a:endParaRPr lang="en-AU" altLang="el-GR" sz="3200">
              <a:solidFill>
                <a:schemeClr val="tx2"/>
              </a:solidFill>
            </a:endParaRP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543800" cy="2133600"/>
          </a:xfr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400"/>
              <a:t>Χρησιμοποιείτε πάντοτε ένα μετατροπέα πρόσβασης</a:t>
            </a:r>
            <a:r>
              <a:rPr lang="en-AU" altLang="el-GR" sz="2400"/>
              <a:t>.</a:t>
            </a:r>
          </a:p>
          <a:p>
            <a:pPr>
              <a:lnSpc>
                <a:spcPct val="90000"/>
              </a:lnSpc>
            </a:pPr>
            <a:r>
              <a:rPr lang="el-GR" altLang="el-GR" sz="2400"/>
              <a:t>Περιορίστε την πρόσβαση </a:t>
            </a:r>
            <a:r>
              <a:rPr lang="el-GR" altLang="el-GR" sz="2400" b="1"/>
              <a:t>όσο το δυνατό</a:t>
            </a:r>
            <a:r>
              <a:rPr lang="el-GR" altLang="el-GR" sz="2400"/>
              <a:t> περισσότερο. </a:t>
            </a:r>
          </a:p>
          <a:p>
            <a:pPr>
              <a:lnSpc>
                <a:spcPct val="90000"/>
              </a:lnSpc>
            </a:pPr>
            <a:r>
              <a:rPr lang="el-GR" altLang="el-GR" sz="2400"/>
              <a:t>Μη χρησιμοποιείτε </a:t>
            </a:r>
            <a:r>
              <a:rPr lang="en-AU" altLang="el-GR" sz="2800" b="1">
                <a:latin typeface="Courier New" panose="02070309020205020404" pitchFamily="49" charset="0"/>
              </a:rPr>
              <a:t>public</a:t>
            </a:r>
            <a:r>
              <a:rPr lang="el-GR" altLang="el-GR" sz="2400"/>
              <a:t> πεδία</a:t>
            </a:r>
            <a:r>
              <a:rPr lang="en-AU" altLang="el-GR" sz="240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Η δεσμευμένη λέξη </a:t>
            </a:r>
            <a:r>
              <a:rPr lang="en-AU" altLang="el-GR" sz="3600">
                <a:solidFill>
                  <a:schemeClr val="tx2"/>
                </a:solidFill>
              </a:rPr>
              <a:t> “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final</a:t>
            </a:r>
            <a:r>
              <a:rPr lang="en-AU" altLang="el-GR" sz="3600">
                <a:solidFill>
                  <a:schemeClr val="tx2"/>
                </a:solidFill>
              </a:rPr>
              <a:t>”</a:t>
            </a:r>
            <a:r>
              <a:rPr lang="en-AU" altLang="el-GR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2209800"/>
          </a:xfrm>
        </p:spPr>
        <p:txBody>
          <a:bodyPr/>
          <a:lstStyle/>
          <a:p>
            <a:r>
              <a:rPr lang="el-GR" altLang="el-GR" sz="2400"/>
              <a:t>Δηλώστε μία μέθοδο ως </a:t>
            </a:r>
            <a:r>
              <a:rPr lang="en-US" altLang="el-GR" sz="2400" b="1">
                <a:latin typeface="Courier New" panose="02070309020205020404" pitchFamily="49" charset="0"/>
              </a:rPr>
              <a:t>final</a:t>
            </a:r>
            <a:r>
              <a:rPr lang="en-US" altLang="el-GR" sz="2400"/>
              <a:t> </a:t>
            </a:r>
            <a:r>
              <a:rPr lang="el-GR" altLang="el-GR" sz="2400"/>
              <a:t>για να αποτρέψετε τον εκ’ νέου ορισμό της </a:t>
            </a:r>
            <a:r>
              <a:rPr lang="el-GR" altLang="el-GR" sz="2000">
                <a:solidFill>
                  <a:srgbClr val="FF0066"/>
                </a:solidFill>
              </a:rPr>
              <a:t>[</a:t>
            </a:r>
            <a:r>
              <a:rPr lang="en-AU" altLang="el-GR" sz="2000">
                <a:solidFill>
                  <a:srgbClr val="FF0066"/>
                </a:solidFill>
              </a:rPr>
              <a:t>prevent redefinition</a:t>
            </a:r>
            <a:r>
              <a:rPr lang="el-GR" altLang="el-GR" sz="2000">
                <a:solidFill>
                  <a:srgbClr val="FF0066"/>
                </a:solidFill>
              </a:rPr>
              <a:t>, </a:t>
            </a:r>
            <a:r>
              <a:rPr lang="en-AU" altLang="el-GR" sz="2000">
                <a:solidFill>
                  <a:srgbClr val="FF0066"/>
                </a:solidFill>
              </a:rPr>
              <a:t>overriding</a:t>
            </a:r>
            <a:r>
              <a:rPr lang="el-GR" altLang="el-GR" sz="2000">
                <a:solidFill>
                  <a:srgbClr val="FF0066"/>
                </a:solidFill>
              </a:rPr>
              <a:t>]</a:t>
            </a:r>
            <a:endParaRPr lang="en-AU" altLang="el-GR" sz="2000">
              <a:solidFill>
                <a:srgbClr val="FF0066"/>
              </a:solidFill>
            </a:endParaRPr>
          </a:p>
          <a:p>
            <a:r>
              <a:rPr lang="el-GR" altLang="el-GR" sz="2400"/>
              <a:t>Δηλώστε μία κλάση ως </a:t>
            </a:r>
            <a:r>
              <a:rPr lang="en-US" altLang="el-GR" sz="2400" b="1">
                <a:latin typeface="Courier New" panose="02070309020205020404" pitchFamily="49" charset="0"/>
              </a:rPr>
              <a:t>final</a:t>
            </a:r>
            <a:r>
              <a:rPr lang="en-US" altLang="el-GR" sz="2400"/>
              <a:t> </a:t>
            </a:r>
            <a:r>
              <a:rPr lang="el-GR" altLang="el-GR" sz="2400"/>
              <a:t>για να είναι όλες οι μέθοδοί της </a:t>
            </a:r>
            <a:r>
              <a:rPr lang="en-US" altLang="el-GR" sz="2400"/>
              <a:t>“</a:t>
            </a:r>
            <a:r>
              <a:rPr lang="en-AU" altLang="el-GR" sz="2400" b="1">
                <a:latin typeface="Courier New" panose="02070309020205020404" pitchFamily="49" charset="0"/>
              </a:rPr>
              <a:t>final</a:t>
            </a:r>
            <a:r>
              <a:rPr lang="en-AU" altLang="el-GR" sz="2400"/>
              <a:t>”</a:t>
            </a:r>
            <a:r>
              <a:rPr lang="el-GR" altLang="el-GR" sz="2400"/>
              <a:t>.</a:t>
            </a:r>
            <a:endParaRPr lang="en-AU" altLang="el-GR" sz="2400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162800" cy="308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b="1"/>
              <a:t>Παραδείγματα:</a:t>
            </a:r>
          </a:p>
          <a:p>
            <a:r>
              <a:rPr lang="el-GR" altLang="el-GR" b="1"/>
              <a:t>	</a:t>
            </a:r>
            <a:r>
              <a:rPr lang="en-AU" altLang="el-GR" b="1"/>
              <a:t>final</a:t>
            </a:r>
            <a:r>
              <a:rPr lang="en-AU" altLang="el-GR"/>
              <a:t> public String getPassword()</a:t>
            </a:r>
          </a:p>
          <a:p>
            <a:r>
              <a:rPr lang="en-AU" altLang="el-GR"/>
              <a:t>	{ ... }</a:t>
            </a:r>
          </a:p>
          <a:p>
            <a:endParaRPr lang="en-AU" altLang="el-GR"/>
          </a:p>
          <a:p>
            <a:r>
              <a:rPr lang="en-AU" altLang="el-GR"/>
              <a:t>	</a:t>
            </a:r>
            <a:r>
              <a:rPr lang="en-AU" altLang="el-GR" b="1"/>
              <a:t>final</a:t>
            </a:r>
            <a:r>
              <a:rPr lang="en-AU" altLang="el-GR"/>
              <a:t> class SecurityManager</a:t>
            </a:r>
          </a:p>
          <a:p>
            <a:r>
              <a:rPr lang="en-AU" altLang="el-GR"/>
              <a:t>	{ ... </a:t>
            </a:r>
          </a:p>
          <a:p>
            <a:r>
              <a:rPr lang="en-AU" altLang="el-GR"/>
              <a:t>	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1650"/>
            <a:ext cx="8458200" cy="565150"/>
          </a:xfrm>
        </p:spPr>
        <p:txBody>
          <a:bodyPr/>
          <a:lstStyle/>
          <a:p>
            <a:r>
              <a:rPr lang="el-GR" altLang="el-GR" sz="2800">
                <a:solidFill>
                  <a:schemeClr val="tx2"/>
                </a:solidFill>
              </a:rPr>
              <a:t>Το πρόβλημα του «αντίστροφου πολυμορφισμού»</a:t>
            </a:r>
            <a:endParaRPr lang="en-AU" altLang="el-GR" sz="2800">
              <a:solidFill>
                <a:schemeClr val="tx2"/>
              </a:solidFill>
            </a:endParaRP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609600" y="1493838"/>
            <a:ext cx="3871913" cy="12001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class A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}</a:t>
            </a:r>
          </a:p>
        </p:txBody>
      </p:sp>
      <p:sp>
        <p:nvSpPr>
          <p:cNvPr id="182276" name="Text Box 4"/>
          <p:cNvSpPr txBox="1">
            <a:spLocks noChangeArrowheads="1"/>
          </p:cNvSpPr>
          <p:nvPr/>
        </p:nvSpPr>
        <p:spPr bwMode="auto">
          <a:xfrm>
            <a:off x="4876800" y="1493838"/>
            <a:ext cx="3116263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// variables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A </a:t>
            </a:r>
            <a:r>
              <a:rPr lang="el-GR" altLang="el-GR"/>
              <a:t>  </a:t>
            </a:r>
            <a:r>
              <a:rPr lang="en-AU" altLang="el-GR"/>
              <a:t>a;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B </a:t>
            </a:r>
            <a:r>
              <a:rPr lang="el-GR" altLang="el-GR"/>
              <a:t>  </a:t>
            </a:r>
            <a:r>
              <a:rPr lang="en-AU" altLang="el-GR"/>
              <a:t>b;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b = new B();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a = b;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a.doSomething(42);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AU" altLang="el-GR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b = a;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b.doSomething(42);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3886200" cy="19304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class B extends A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void doSomething(int n)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   { ...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/>
              <a:t>}</a:t>
            </a:r>
          </a:p>
        </p:txBody>
      </p:sp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533400" y="5189538"/>
            <a:ext cx="4343400" cy="1200150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>
                <a:latin typeface="Arial" panose="020B0604020202020204" pitchFamily="34" charset="0"/>
              </a:rPr>
              <a:t>Πως εκτελούμε μία Β-μέθοδο μετά από καταχώρηση στο αντικείμενο </a:t>
            </a:r>
            <a:r>
              <a:rPr lang="en-US" altLang="el-GR">
                <a:latin typeface="Arial" panose="020B0604020202020204" pitchFamily="34" charset="0"/>
              </a:rPr>
              <a:t>a (</a:t>
            </a:r>
            <a:r>
              <a:rPr lang="el-GR" altLang="el-GR">
                <a:latin typeface="Arial" panose="020B0604020202020204" pitchFamily="34" charset="0"/>
              </a:rPr>
              <a:t>τύπου Α);</a:t>
            </a:r>
            <a:endParaRPr lang="en-AU" altLang="el-GR">
              <a:latin typeface="Arial" panose="020B0604020202020204" pitchFamily="34" charset="0"/>
            </a:endParaRP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6096000" y="5368925"/>
            <a:ext cx="2952750" cy="714375"/>
          </a:xfrm>
          <a:prstGeom prst="rect">
            <a:avLst/>
          </a:prstGeom>
          <a:solidFill>
            <a:srgbClr val="D7D7D7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l-GR" altLang="el-GR" sz="2000">
                <a:latin typeface="Arial" panose="020B0604020202020204" pitchFamily="34" charset="0"/>
              </a:rPr>
              <a:t>«λανθασμένα» στις περισσότερες γλώσσες</a:t>
            </a:r>
            <a:endParaRPr lang="en-AU" altLang="el-GR" sz="2000">
              <a:latin typeface="Arial" panose="020B0604020202020204" pitchFamily="34" charset="0"/>
            </a:endParaRPr>
          </a:p>
        </p:txBody>
      </p:sp>
      <p:sp>
        <p:nvSpPr>
          <p:cNvPr id="182280" name="Line 8"/>
          <p:cNvSpPr>
            <a:spLocks noChangeShapeType="1"/>
          </p:cNvSpPr>
          <p:nvPr/>
        </p:nvSpPr>
        <p:spPr bwMode="auto">
          <a:xfrm flipH="1" flipV="1">
            <a:off x="6248400" y="4648200"/>
            <a:ext cx="19812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82281" name="Line 9"/>
          <p:cNvSpPr>
            <a:spLocks noChangeShapeType="1"/>
          </p:cNvSpPr>
          <p:nvPr/>
        </p:nvSpPr>
        <p:spPr bwMode="auto">
          <a:xfrm flipH="1" flipV="1">
            <a:off x="7239000" y="4114800"/>
            <a:ext cx="1295400" cy="1181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746" name="Group 2"/>
          <p:cNvGrpSpPr>
            <a:grpSpLocks/>
          </p:cNvGrpSpPr>
          <p:nvPr/>
        </p:nvGrpSpPr>
        <p:grpSpPr bwMode="auto">
          <a:xfrm>
            <a:off x="3200400" y="3048000"/>
            <a:ext cx="4648200" cy="533400"/>
            <a:chOff x="2160" y="2352"/>
            <a:chExt cx="2928" cy="336"/>
          </a:xfrm>
        </p:grpSpPr>
        <p:sp>
          <p:nvSpPr>
            <p:cNvPr id="159747" name="AutoShape 3"/>
            <p:cNvSpPr>
              <a:spLocks noChangeArrowheads="1"/>
            </p:cNvSpPr>
            <p:nvPr/>
          </p:nvSpPr>
          <p:spPr bwMode="auto">
            <a:xfrm>
              <a:off x="2160" y="2352"/>
              <a:ext cx="2928" cy="336"/>
            </a:xfrm>
            <a:prstGeom prst="flowChartAlternateProcess">
              <a:avLst/>
            </a:prstGeom>
            <a:solidFill>
              <a:schemeClr val="hlink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48" name="Line 4"/>
            <p:cNvSpPr>
              <a:spLocks noChangeShapeType="1"/>
            </p:cNvSpPr>
            <p:nvPr/>
          </p:nvSpPr>
          <p:spPr bwMode="auto">
            <a:xfrm>
              <a:off x="2688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49" name="Line 5"/>
            <p:cNvSpPr>
              <a:spLocks noChangeShapeType="1"/>
            </p:cNvSpPr>
            <p:nvPr/>
          </p:nvSpPr>
          <p:spPr bwMode="auto">
            <a:xfrm>
              <a:off x="321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50" name="Line 6"/>
            <p:cNvSpPr>
              <a:spLocks noChangeShapeType="1"/>
            </p:cNvSpPr>
            <p:nvPr/>
          </p:nvSpPr>
          <p:spPr bwMode="auto">
            <a:xfrm>
              <a:off x="369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51" name="Line 7"/>
            <p:cNvSpPr>
              <a:spLocks noChangeShapeType="1"/>
            </p:cNvSpPr>
            <p:nvPr/>
          </p:nvSpPr>
          <p:spPr bwMode="auto">
            <a:xfrm>
              <a:off x="417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  <p:sp>
          <p:nvSpPr>
            <p:cNvPr id="159752" name="Line 8"/>
            <p:cNvSpPr>
              <a:spLocks noChangeShapeType="1"/>
            </p:cNvSpPr>
            <p:nvPr/>
          </p:nvSpPr>
          <p:spPr bwMode="auto">
            <a:xfrm>
              <a:off x="4656" y="2352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 anchor="ctr"/>
            <a:lstStyle/>
            <a:p>
              <a:endParaRPr lang="el-GR"/>
            </a:p>
          </p:txBody>
        </p:sp>
      </p:grpSp>
      <p:sp>
        <p:nvSpPr>
          <p:cNvPr id="159753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501650"/>
            <a:ext cx="7924800" cy="565150"/>
          </a:xfrm>
        </p:spPr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Διάγραμμα αντικειμένων</a:t>
            </a:r>
            <a:r>
              <a:rPr lang="el-GR" altLang="el-GR" sz="3600"/>
              <a:t> </a:t>
            </a:r>
            <a:r>
              <a:rPr lang="el-GR" altLang="el-GR" sz="2400">
                <a:solidFill>
                  <a:srgbClr val="FF00FF"/>
                </a:solidFill>
              </a:rPr>
              <a:t>[</a:t>
            </a:r>
            <a:r>
              <a:rPr lang="en-AU" altLang="el-GR" sz="2400">
                <a:solidFill>
                  <a:srgbClr val="FF00FF"/>
                </a:solidFill>
              </a:rPr>
              <a:t>Object diagram</a:t>
            </a:r>
            <a:r>
              <a:rPr lang="el-GR" altLang="el-GR" sz="2400">
                <a:solidFill>
                  <a:srgbClr val="FF00FF"/>
                </a:solidFill>
              </a:rPr>
              <a:t>]</a:t>
            </a:r>
            <a:endParaRPr lang="en-AU" altLang="el-GR" sz="2400">
              <a:solidFill>
                <a:srgbClr val="FF00FF"/>
              </a:solidFill>
            </a:endParaRPr>
          </a:p>
        </p:txBody>
      </p:sp>
      <p:sp>
        <p:nvSpPr>
          <p:cNvPr id="159754" name="Oval 10"/>
          <p:cNvSpPr>
            <a:spLocks noChangeArrowheads="1"/>
          </p:cNvSpPr>
          <p:nvPr/>
        </p:nvSpPr>
        <p:spPr bwMode="auto">
          <a:xfrm>
            <a:off x="990600" y="1760538"/>
            <a:ext cx="1676400" cy="1516062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1257300" y="1946275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 flipV="1">
            <a:off x="1257300" y="1947863"/>
            <a:ext cx="1143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grpSp>
        <p:nvGrpSpPr>
          <p:cNvPr id="159757" name="Group 13"/>
          <p:cNvGrpSpPr>
            <a:grpSpLocks/>
          </p:cNvGrpSpPr>
          <p:nvPr/>
        </p:nvGrpSpPr>
        <p:grpSpPr bwMode="auto">
          <a:xfrm>
            <a:off x="6400800" y="4648200"/>
            <a:ext cx="1143000" cy="1066800"/>
            <a:chOff x="912" y="1728"/>
            <a:chExt cx="1680" cy="1248"/>
          </a:xfrm>
        </p:grpSpPr>
        <p:sp>
          <p:nvSpPr>
            <p:cNvPr id="159758" name="Oval 14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759" name="Group 15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760" name="Rectangle 16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61" name="Rectangle 17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62" name="Rectangle 18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63" name="Rectangle 19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764" name="Line 20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65" name="Line 21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66" name="Line 22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67" name="Line 23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768" name="Group 24"/>
          <p:cNvGrpSpPr>
            <a:grpSpLocks/>
          </p:cNvGrpSpPr>
          <p:nvPr/>
        </p:nvGrpSpPr>
        <p:grpSpPr bwMode="auto">
          <a:xfrm>
            <a:off x="7696200" y="4648200"/>
            <a:ext cx="1143000" cy="1066800"/>
            <a:chOff x="912" y="1728"/>
            <a:chExt cx="1680" cy="1248"/>
          </a:xfrm>
        </p:grpSpPr>
        <p:sp>
          <p:nvSpPr>
            <p:cNvPr id="159769" name="Oval 25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770" name="Group 26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771" name="Rectangle 27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72" name="Rectangle 28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73" name="Rectangle 29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74" name="Rectangle 3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775" name="Line 31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76" name="Line 32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77" name="Line 33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78" name="Line 34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779" name="Group 35"/>
          <p:cNvGrpSpPr>
            <a:grpSpLocks/>
          </p:cNvGrpSpPr>
          <p:nvPr/>
        </p:nvGrpSpPr>
        <p:grpSpPr bwMode="auto">
          <a:xfrm>
            <a:off x="1066800" y="4648200"/>
            <a:ext cx="1143000" cy="1066800"/>
            <a:chOff x="912" y="1728"/>
            <a:chExt cx="1680" cy="1248"/>
          </a:xfrm>
        </p:grpSpPr>
        <p:sp>
          <p:nvSpPr>
            <p:cNvPr id="159780" name="Oval 36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781" name="Group 37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782" name="Rectangle 38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83" name="Rectangle 39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84" name="Rectangle 40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85" name="Rectangle 41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786" name="Line 42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87" name="Line 43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88" name="Line 44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89" name="Line 45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790" name="Group 46"/>
          <p:cNvGrpSpPr>
            <a:grpSpLocks/>
          </p:cNvGrpSpPr>
          <p:nvPr/>
        </p:nvGrpSpPr>
        <p:grpSpPr bwMode="auto">
          <a:xfrm>
            <a:off x="2362200" y="4648200"/>
            <a:ext cx="1143000" cy="1066800"/>
            <a:chOff x="912" y="1728"/>
            <a:chExt cx="1680" cy="1248"/>
          </a:xfrm>
        </p:grpSpPr>
        <p:sp>
          <p:nvSpPr>
            <p:cNvPr id="159791" name="Oval 47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792" name="Group 48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793" name="Rectangle 49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94" name="Rectangle 50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95" name="Rectangle 51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796" name="Rectangle 52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797" name="Line 53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98" name="Line 54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799" name="Line 55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00" name="Line 56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801" name="Group 57"/>
          <p:cNvGrpSpPr>
            <a:grpSpLocks/>
          </p:cNvGrpSpPr>
          <p:nvPr/>
        </p:nvGrpSpPr>
        <p:grpSpPr bwMode="auto">
          <a:xfrm>
            <a:off x="3657600" y="4648200"/>
            <a:ext cx="1143000" cy="1066800"/>
            <a:chOff x="912" y="1728"/>
            <a:chExt cx="1680" cy="1248"/>
          </a:xfrm>
        </p:grpSpPr>
        <p:sp>
          <p:nvSpPr>
            <p:cNvPr id="159802" name="Oval 58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803" name="Group 59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804" name="Rectangle 60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05" name="Rectangle 61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06" name="Rectangle 62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07" name="Rectangle 6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808" name="Line 64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09" name="Line 65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10" name="Line 66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11" name="Line 67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59812" name="Group 68"/>
          <p:cNvGrpSpPr>
            <a:grpSpLocks/>
          </p:cNvGrpSpPr>
          <p:nvPr/>
        </p:nvGrpSpPr>
        <p:grpSpPr bwMode="auto">
          <a:xfrm>
            <a:off x="4953000" y="4648200"/>
            <a:ext cx="1143000" cy="1066800"/>
            <a:chOff x="912" y="1728"/>
            <a:chExt cx="1680" cy="1248"/>
          </a:xfrm>
        </p:grpSpPr>
        <p:sp>
          <p:nvSpPr>
            <p:cNvPr id="159813" name="Oval 69"/>
            <p:cNvSpPr>
              <a:spLocks noChangeArrowheads="1"/>
            </p:cNvSpPr>
            <p:nvPr/>
          </p:nvSpPr>
          <p:spPr bwMode="auto">
            <a:xfrm>
              <a:off x="912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grpSp>
          <p:nvGrpSpPr>
            <p:cNvPr id="159814" name="Group 70"/>
            <p:cNvGrpSpPr>
              <a:grpSpLocks/>
            </p:cNvGrpSpPr>
            <p:nvPr/>
          </p:nvGrpSpPr>
          <p:grpSpPr bwMode="auto">
            <a:xfrm>
              <a:off x="1536" y="2256"/>
              <a:ext cx="432" cy="192"/>
              <a:chOff x="1296" y="2400"/>
              <a:chExt cx="624" cy="192"/>
            </a:xfrm>
          </p:grpSpPr>
          <p:sp>
            <p:nvSpPr>
              <p:cNvPr id="159815" name="Rectangle 71"/>
              <p:cNvSpPr>
                <a:spLocks noChangeArrowheads="1"/>
              </p:cNvSpPr>
              <p:nvPr/>
            </p:nvSpPr>
            <p:spPr bwMode="auto">
              <a:xfrm>
                <a:off x="1296" y="2400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16" name="Rectangle 72"/>
              <p:cNvSpPr>
                <a:spLocks noChangeArrowheads="1"/>
              </p:cNvSpPr>
              <p:nvPr/>
            </p:nvSpPr>
            <p:spPr bwMode="auto">
              <a:xfrm>
                <a:off x="1296" y="2448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17" name="Rectangle 73"/>
              <p:cNvSpPr>
                <a:spLocks noChangeArrowheads="1"/>
              </p:cNvSpPr>
              <p:nvPr/>
            </p:nvSpPr>
            <p:spPr bwMode="auto">
              <a:xfrm>
                <a:off x="1296" y="2496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  <p:sp>
            <p:nvSpPr>
              <p:cNvPr id="159818" name="Rectangle 74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624" cy="4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l-GR" altLang="el-GR" sz="1800"/>
              </a:p>
            </p:txBody>
          </p:sp>
        </p:grpSp>
        <p:sp>
          <p:nvSpPr>
            <p:cNvPr id="159819" name="Line 75"/>
            <p:cNvSpPr>
              <a:spLocks noChangeShapeType="1"/>
            </p:cNvSpPr>
            <p:nvPr/>
          </p:nvSpPr>
          <p:spPr bwMode="auto">
            <a:xfrm>
              <a:off x="1200" y="1872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20" name="Line 76"/>
            <p:cNvSpPr>
              <a:spLocks noChangeShapeType="1"/>
            </p:cNvSpPr>
            <p:nvPr/>
          </p:nvSpPr>
          <p:spPr bwMode="auto">
            <a:xfrm flipH="1">
              <a:off x="1248" y="2448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21" name="Line 77"/>
            <p:cNvSpPr>
              <a:spLocks noChangeShapeType="1"/>
            </p:cNvSpPr>
            <p:nvPr/>
          </p:nvSpPr>
          <p:spPr bwMode="auto">
            <a:xfrm>
              <a:off x="1968" y="2448"/>
              <a:ext cx="33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59822" name="Line 78"/>
            <p:cNvSpPr>
              <a:spLocks noChangeShapeType="1"/>
            </p:cNvSpPr>
            <p:nvPr/>
          </p:nvSpPr>
          <p:spPr bwMode="auto">
            <a:xfrm flipV="1">
              <a:off x="1968" y="1824"/>
              <a:ext cx="24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59823" name="Rectangle 79"/>
          <p:cNvSpPr>
            <a:spLocks noChangeArrowheads="1"/>
          </p:cNvSpPr>
          <p:nvPr/>
        </p:nvSpPr>
        <p:spPr bwMode="auto">
          <a:xfrm>
            <a:off x="1524000" y="2438400"/>
            <a:ext cx="549275" cy="190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cxnSp>
        <p:nvCxnSpPr>
          <p:cNvPr id="159824" name="AutoShape 80"/>
          <p:cNvCxnSpPr>
            <a:cxnSpLocks noChangeShapeType="1"/>
            <a:stCxn id="159823" idx="2"/>
            <a:endCxn id="159747" idx="1"/>
          </p:cNvCxnSpPr>
          <p:nvPr/>
        </p:nvCxnSpPr>
        <p:spPr bwMode="auto">
          <a:xfrm rot="16200000" flipH="1">
            <a:off x="2156619" y="2270919"/>
            <a:ext cx="685800" cy="1401762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9825" name="Text Box 81"/>
          <p:cNvSpPr txBox="1">
            <a:spLocks noChangeArrowheads="1"/>
          </p:cNvSpPr>
          <p:nvPr/>
        </p:nvSpPr>
        <p:spPr bwMode="auto">
          <a:xfrm>
            <a:off x="666750" y="1828800"/>
            <a:ext cx="1162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Database</a:t>
            </a:r>
          </a:p>
        </p:txBody>
      </p:sp>
      <p:sp>
        <p:nvSpPr>
          <p:cNvPr id="159826" name="Line 82"/>
          <p:cNvSpPr>
            <a:spLocks noChangeShapeType="1"/>
          </p:cNvSpPr>
          <p:nvPr/>
        </p:nvSpPr>
        <p:spPr bwMode="auto">
          <a:xfrm flipH="1">
            <a:off x="1981200" y="3352800"/>
            <a:ext cx="167640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27" name="Line 83"/>
          <p:cNvSpPr>
            <a:spLocks noChangeShapeType="1"/>
          </p:cNvSpPr>
          <p:nvPr/>
        </p:nvSpPr>
        <p:spPr bwMode="auto">
          <a:xfrm flipH="1">
            <a:off x="3200400" y="3276600"/>
            <a:ext cx="1219200" cy="1371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28" name="Line 84"/>
          <p:cNvSpPr>
            <a:spLocks noChangeShapeType="1"/>
          </p:cNvSpPr>
          <p:nvPr/>
        </p:nvSpPr>
        <p:spPr bwMode="auto">
          <a:xfrm flipH="1">
            <a:off x="4419600" y="3352800"/>
            <a:ext cx="8382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29" name="Line 85"/>
          <p:cNvSpPr>
            <a:spLocks noChangeShapeType="1"/>
          </p:cNvSpPr>
          <p:nvPr/>
        </p:nvSpPr>
        <p:spPr bwMode="auto">
          <a:xfrm flipH="1">
            <a:off x="5638800" y="3352800"/>
            <a:ext cx="3810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30" name="Line 86"/>
          <p:cNvSpPr>
            <a:spLocks noChangeShapeType="1"/>
          </p:cNvSpPr>
          <p:nvPr/>
        </p:nvSpPr>
        <p:spPr bwMode="auto">
          <a:xfrm>
            <a:off x="6781800" y="3352800"/>
            <a:ext cx="1524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31" name="Line 87"/>
          <p:cNvSpPr>
            <a:spLocks noChangeShapeType="1"/>
          </p:cNvSpPr>
          <p:nvPr/>
        </p:nvSpPr>
        <p:spPr bwMode="auto">
          <a:xfrm>
            <a:off x="7467600" y="3352800"/>
            <a:ext cx="609600" cy="1295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l-GR"/>
          </a:p>
        </p:txBody>
      </p:sp>
      <p:sp>
        <p:nvSpPr>
          <p:cNvPr id="159832" name="Text Box 88"/>
          <p:cNvSpPr txBox="1">
            <a:spLocks noChangeArrowheads="1"/>
          </p:cNvSpPr>
          <p:nvPr/>
        </p:nvSpPr>
        <p:spPr bwMode="auto">
          <a:xfrm>
            <a:off x="3200400" y="25908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Item [ ]</a:t>
            </a:r>
          </a:p>
        </p:txBody>
      </p:sp>
      <p:sp>
        <p:nvSpPr>
          <p:cNvPr id="159833" name="Text Box 89"/>
          <p:cNvSpPr txBox="1">
            <a:spLocks noChangeArrowheads="1"/>
          </p:cNvSpPr>
          <p:nvPr/>
        </p:nvSpPr>
        <p:spPr bwMode="auto">
          <a:xfrm>
            <a:off x="1085850" y="55626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CD</a:t>
            </a:r>
          </a:p>
        </p:txBody>
      </p:sp>
      <p:sp>
        <p:nvSpPr>
          <p:cNvPr id="159835" name="Text Box 91"/>
          <p:cNvSpPr txBox="1">
            <a:spLocks noChangeArrowheads="1"/>
          </p:cNvSpPr>
          <p:nvPr/>
        </p:nvSpPr>
        <p:spPr bwMode="auto">
          <a:xfrm>
            <a:off x="7696200" y="55626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CD</a:t>
            </a:r>
          </a:p>
        </p:txBody>
      </p:sp>
      <p:sp>
        <p:nvSpPr>
          <p:cNvPr id="159836" name="Text Box 92"/>
          <p:cNvSpPr txBox="1">
            <a:spLocks noChangeArrowheads="1"/>
          </p:cNvSpPr>
          <p:nvPr/>
        </p:nvSpPr>
        <p:spPr bwMode="auto">
          <a:xfrm>
            <a:off x="3581400" y="55626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CD</a:t>
            </a:r>
          </a:p>
        </p:txBody>
      </p:sp>
      <p:sp>
        <p:nvSpPr>
          <p:cNvPr id="159837" name="Text Box 93"/>
          <p:cNvSpPr txBox="1">
            <a:spLocks noChangeArrowheads="1"/>
          </p:cNvSpPr>
          <p:nvPr/>
        </p:nvSpPr>
        <p:spPr bwMode="auto">
          <a:xfrm>
            <a:off x="2159000" y="5562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Video</a:t>
            </a:r>
          </a:p>
        </p:txBody>
      </p:sp>
      <p:sp>
        <p:nvSpPr>
          <p:cNvPr id="159838" name="Text Box 94"/>
          <p:cNvSpPr txBox="1">
            <a:spLocks noChangeArrowheads="1"/>
          </p:cNvSpPr>
          <p:nvPr/>
        </p:nvSpPr>
        <p:spPr bwMode="auto">
          <a:xfrm>
            <a:off x="4724400" y="5562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Video</a:t>
            </a:r>
          </a:p>
        </p:txBody>
      </p:sp>
      <p:sp>
        <p:nvSpPr>
          <p:cNvPr id="159839" name="Text Box 95"/>
          <p:cNvSpPr txBox="1">
            <a:spLocks noChangeArrowheads="1"/>
          </p:cNvSpPr>
          <p:nvPr/>
        </p:nvSpPr>
        <p:spPr bwMode="auto">
          <a:xfrm>
            <a:off x="6248400" y="5562600"/>
            <a:ext cx="768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ECECE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Video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Ανομοιογενείς συλλογές αντικειμένων</a:t>
            </a:r>
            <a:endParaRPr lang="en-AU" altLang="el-GR">
              <a:solidFill>
                <a:schemeClr val="tx2"/>
              </a:solidFill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Μία ανομοιογενής συλλογή 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 err="1">
                <a:solidFill>
                  <a:srgbClr val="FF0066"/>
                </a:solidFill>
                <a:latin typeface="Arial" panose="020B0604020202020204" pitchFamily="34" charset="0"/>
              </a:rPr>
              <a:t>heterogenous</a:t>
            </a:r>
            <a:r>
              <a:rPr lang="en-AU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 collection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r>
              <a:rPr lang="el-GR" altLang="el-GR" sz="2400" dirty="0">
                <a:latin typeface="Arial" panose="020B0604020202020204" pitchFamily="34" charset="0"/>
              </a:rPr>
              <a:t> είναι μία συλλογή από αντικείμενα διαφορετικών τύπων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πολυμορφική συλλογή 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[</a:t>
            </a:r>
            <a:r>
              <a:rPr lang="en-AU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polymorphic collection</a:t>
            </a:r>
            <a:r>
              <a:rPr lang="el-GR" altLang="el-GR" sz="2000" dirty="0">
                <a:solidFill>
                  <a:srgbClr val="FF0066"/>
                </a:solidFill>
                <a:latin typeface="Arial" panose="020B0604020202020204" pitchFamily="34" charset="0"/>
              </a:rPr>
              <a:t>]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Ανομοιογενής συλλογές δημιουργούνται δηλώνοντας τα στοιχεία τους ως μέλη μιας </a:t>
            </a:r>
            <a:r>
              <a:rPr lang="el-GR" altLang="el-GR" sz="2400" dirty="0" err="1">
                <a:latin typeface="Arial" panose="020B0604020202020204" pitchFamily="34" charset="0"/>
              </a:rPr>
              <a:t>υπερ</a:t>
            </a:r>
            <a:r>
              <a:rPr lang="el-GR" altLang="el-GR" sz="2400" dirty="0">
                <a:latin typeface="Arial" panose="020B0604020202020204" pitchFamily="34" charset="0"/>
              </a:rPr>
              <a:t>-κλάσης τους.</a:t>
            </a:r>
          </a:p>
          <a:p>
            <a:pPr>
              <a:lnSpc>
                <a:spcPct val="110000"/>
              </a:lnSpc>
              <a:buFontTx/>
              <a:buNone/>
            </a:pP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sz="2400" dirty="0">
                <a:latin typeface="Arial" panose="020B0604020202020204" pitchFamily="34" charset="0"/>
              </a:rPr>
              <a:t>Η γενικότερη περίπτωση</a:t>
            </a:r>
            <a:r>
              <a:rPr lang="en-AU" altLang="el-GR" sz="2400" dirty="0">
                <a:latin typeface="Arial" panose="020B0604020202020204" pitchFamily="34" charset="0"/>
              </a:rPr>
              <a:t>: </a:t>
            </a:r>
            <a:r>
              <a:rPr lang="el-GR" altLang="el-GR" sz="2400" dirty="0">
                <a:latin typeface="Arial" panose="020B0604020202020204" pitchFamily="34" charset="0"/>
              </a:rPr>
              <a:t>Τα στοιχεία είναι  τύπου </a:t>
            </a:r>
            <a:r>
              <a:rPr lang="en-AU" altLang="el-GR" sz="2400" dirty="0">
                <a:latin typeface="Arial" panose="020B0604020202020204" pitchFamily="34" charset="0"/>
              </a:rPr>
              <a:t>“</a:t>
            </a:r>
            <a:r>
              <a:rPr lang="en-AU" altLang="el-GR" sz="2400" b="1" dirty="0">
                <a:latin typeface="Courier New" panose="02070309020205020404" pitchFamily="49" charset="0"/>
              </a:rPr>
              <a:t>Object</a:t>
            </a:r>
            <a:r>
              <a:rPr lang="en-AU" altLang="el-GR" sz="2400" dirty="0">
                <a:latin typeface="Arial" panose="020B0604020202020204" pitchFamily="34" charset="0"/>
              </a:rPr>
              <a:t>” – </a:t>
            </a:r>
            <a:r>
              <a:rPr lang="el-GR" altLang="el-GR" sz="2400" dirty="0">
                <a:latin typeface="Arial" panose="020B0604020202020204" pitchFamily="34" charset="0"/>
              </a:rPr>
              <a:t>η συλλογή μπορεί να περιέχει οποιοδήποτε αντικείμενο</a:t>
            </a:r>
            <a:r>
              <a:rPr lang="en-AU" altLang="el-GR" sz="2400" dirty="0">
                <a:latin typeface="Arial" panose="020B0604020202020204" pitchFamily="34" charset="0"/>
              </a:rPr>
              <a:t> (</a:t>
            </a:r>
            <a:r>
              <a:rPr lang="el-GR" altLang="el-GR" sz="2400" dirty="0">
                <a:latin typeface="Arial" panose="020B0604020202020204" pitchFamily="34" charset="0"/>
              </a:rPr>
              <a:t>πχ</a:t>
            </a:r>
            <a:r>
              <a:rPr lang="en-AU" altLang="el-GR" sz="2400" dirty="0">
                <a:latin typeface="Arial" panose="020B0604020202020204" pitchFamily="34" charset="0"/>
              </a:rPr>
              <a:t>. </a:t>
            </a:r>
            <a:r>
              <a:rPr lang="en-US" altLang="el-GR" sz="2400" dirty="0" err="1">
                <a:latin typeface="Arial" panose="020B0604020202020204" pitchFamily="34" charset="0"/>
              </a:rPr>
              <a:t>ListArray</a:t>
            </a:r>
            <a:r>
              <a:rPr lang="en-AU" altLang="el-GR" sz="2400" dirty="0"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77458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Απώλεια τύπου</a:t>
            </a:r>
            <a:r>
              <a:rPr lang="el-GR" altLang="el-GR" sz="3600"/>
              <a:t> </a:t>
            </a:r>
            <a:r>
              <a:rPr lang="el-GR" altLang="el-GR" sz="3200">
                <a:solidFill>
                  <a:srgbClr val="FF0066"/>
                </a:solidFill>
              </a:rPr>
              <a:t>[</a:t>
            </a:r>
            <a:r>
              <a:rPr lang="en-US" altLang="el-GR" sz="3200">
                <a:solidFill>
                  <a:srgbClr val="FF0066"/>
                </a:solidFill>
              </a:rPr>
              <a:t>t</a:t>
            </a:r>
            <a:r>
              <a:rPr lang="en-AU" altLang="el-GR" sz="3200">
                <a:solidFill>
                  <a:srgbClr val="FF0066"/>
                </a:solidFill>
              </a:rPr>
              <a:t>ype loss</a:t>
            </a:r>
            <a:r>
              <a:rPr lang="el-GR" altLang="el-GR" sz="3200">
                <a:solidFill>
                  <a:srgbClr val="FF0066"/>
                </a:solidFill>
              </a:rPr>
              <a:t>]</a:t>
            </a:r>
            <a:endParaRPr lang="en-AU" altLang="el-GR" sz="3200">
              <a:solidFill>
                <a:srgbClr val="FF0066"/>
              </a:solidFill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r>
              <a:rPr lang="el-GR" altLang="el-GR" sz="2400"/>
              <a:t>Το πρόβλημα</a:t>
            </a:r>
            <a:r>
              <a:rPr lang="en-AU" altLang="el-GR" sz="2400"/>
              <a:t>: </a:t>
            </a:r>
            <a:r>
              <a:rPr lang="el-GR" altLang="el-GR" sz="2400"/>
              <a:t>η απώλεια τύπου</a:t>
            </a:r>
            <a:endParaRPr lang="en-AU" altLang="el-GR" sz="2400"/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587375" y="2668588"/>
            <a:ext cx="5414943" cy="2244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latin typeface="Courier New" panose="02070309020205020404" pitchFamily="49" charset="0"/>
              </a:rPr>
              <a:t>String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myNote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latin typeface="Courier New" panose="02070309020205020404" pitchFamily="49" charset="0"/>
              </a:rPr>
              <a:t>= “consider this!”;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 notes = 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 smtClean="0">
                <a:latin typeface="Courier New" panose="02070309020205020404" pitchFamily="49" charset="0"/>
              </a:rPr>
              <a:t>notes.add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myNote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String 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note;</a:t>
            </a:r>
            <a:endParaRPr lang="en-AU" altLang="el-GR" sz="2000" b="1" dirty="0">
              <a:latin typeface="Courier New" panose="02070309020205020404" pitchFamily="49" charset="0"/>
            </a:endParaRPr>
          </a:p>
          <a:p>
            <a:r>
              <a:rPr lang="en-AU" altLang="el-GR" sz="2000" b="1" dirty="0" smtClean="0">
                <a:latin typeface="Courier New" panose="02070309020205020404" pitchFamily="49" charset="0"/>
              </a:rPr>
              <a:t>note </a:t>
            </a:r>
            <a:r>
              <a:rPr lang="en-AU" altLang="el-GR" sz="2000" b="1" dirty="0">
                <a:latin typeface="Courier New" panose="02070309020205020404" pitchFamily="49" charset="0"/>
              </a:rPr>
              <a:t>=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notes.get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(0);</a:t>
            </a:r>
            <a:endParaRPr lang="en-AU" altLang="el-GR" sz="2000" b="1" dirty="0">
              <a:latin typeface="Courier New" panose="02070309020205020404" pitchFamily="49" charset="0"/>
            </a:endParaRP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5562600" y="3505200"/>
            <a:ext cx="3138488" cy="7112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/>
              <a:t>Σωστό --</a:t>
            </a:r>
            <a:r>
              <a:rPr lang="en-AU" altLang="el-GR" sz="2000"/>
              <a:t> </a:t>
            </a:r>
            <a:r>
              <a:rPr lang="el-GR" altLang="el-GR" sz="2000"/>
              <a:t>η παράμετρος είναι τύπου </a:t>
            </a:r>
            <a:r>
              <a:rPr lang="en-AU" altLang="el-GR" sz="2000" b="1">
                <a:latin typeface="Courier New" panose="02070309020205020404" pitchFamily="49" charset="0"/>
              </a:rPr>
              <a:t>Object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5181600" y="5334000"/>
            <a:ext cx="3214688" cy="7112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/>
              <a:t>Λάθος -- Καταχώρηση </a:t>
            </a:r>
            <a:r>
              <a:rPr lang="en-AU" altLang="el-GR" sz="2000"/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Object</a:t>
            </a:r>
            <a:r>
              <a:rPr lang="en-AU" altLang="el-GR" sz="2000"/>
              <a:t> </a:t>
            </a:r>
            <a:r>
              <a:rPr lang="el-GR" altLang="el-GR" sz="2000"/>
              <a:t>σε</a:t>
            </a:r>
            <a:r>
              <a:rPr lang="en-AU" altLang="el-GR" sz="2000"/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String</a:t>
            </a:r>
            <a:r>
              <a:rPr lang="en-AU" altLang="el-GR" sz="2000"/>
              <a:t>!</a:t>
            </a:r>
          </a:p>
        </p:txBody>
      </p:sp>
      <p:sp>
        <p:nvSpPr>
          <p:cNvPr id="200711" name="Line 7"/>
          <p:cNvSpPr>
            <a:spLocks noChangeShapeType="1"/>
          </p:cNvSpPr>
          <p:nvPr/>
        </p:nvSpPr>
        <p:spPr bwMode="auto">
          <a:xfrm flipH="1" flipV="1">
            <a:off x="4419600" y="3581400"/>
            <a:ext cx="1143000" cy="304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200712" name="Line 8"/>
          <p:cNvSpPr>
            <a:spLocks noChangeShapeType="1"/>
          </p:cNvSpPr>
          <p:nvPr/>
        </p:nvSpPr>
        <p:spPr bwMode="auto">
          <a:xfrm flipH="1" flipV="1">
            <a:off x="4267200" y="4953000"/>
            <a:ext cx="91440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Μετατροπή τύπου</a:t>
            </a:r>
            <a:r>
              <a:rPr lang="el-GR" altLang="el-GR" sz="3600"/>
              <a:t> </a:t>
            </a:r>
            <a:r>
              <a:rPr lang="en-US" altLang="el-GR" sz="2800">
                <a:solidFill>
                  <a:srgbClr val="FF0066"/>
                </a:solidFill>
              </a:rPr>
              <a:t>[</a:t>
            </a:r>
            <a:r>
              <a:rPr lang="en-AU" altLang="el-GR" sz="2800">
                <a:solidFill>
                  <a:srgbClr val="FF0066"/>
                </a:solidFill>
              </a:rPr>
              <a:t>casting]</a:t>
            </a:r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422400"/>
            <a:ext cx="7772400" cy="838200"/>
          </a:xfrm>
          <a:noFill/>
          <a:ln/>
        </p:spPr>
        <p:txBody>
          <a:bodyPr/>
          <a:lstStyle/>
          <a:p>
            <a:r>
              <a:rPr lang="el-GR" altLang="el-GR" sz="2400" dirty="0"/>
              <a:t>Η λύση</a:t>
            </a:r>
            <a:r>
              <a:rPr lang="en-AU" altLang="el-GR" sz="2400" dirty="0"/>
              <a:t>: </a:t>
            </a:r>
            <a:r>
              <a:rPr lang="el-GR" altLang="el-GR" sz="2400" dirty="0"/>
              <a:t>μετατροπή τύπου </a:t>
            </a:r>
            <a:r>
              <a:rPr lang="el-GR" altLang="el-GR" sz="2400" dirty="0">
                <a:solidFill>
                  <a:srgbClr val="FF0066"/>
                </a:solidFill>
              </a:rPr>
              <a:t>[</a:t>
            </a:r>
            <a:r>
              <a:rPr lang="en-AU" altLang="el-GR" sz="2400" dirty="0">
                <a:solidFill>
                  <a:srgbClr val="FF0066"/>
                </a:solidFill>
              </a:rPr>
              <a:t>casting</a:t>
            </a:r>
            <a:r>
              <a:rPr lang="el-GR" altLang="el-GR" sz="2400" dirty="0">
                <a:solidFill>
                  <a:srgbClr val="FF0066"/>
                </a:solidFill>
              </a:rPr>
              <a:t>]</a:t>
            </a:r>
            <a:endParaRPr lang="en-AU" altLang="el-GR" sz="2400" dirty="0">
              <a:solidFill>
                <a:srgbClr val="FF0066"/>
              </a:solidFill>
            </a:endParaRP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066800" y="2184400"/>
            <a:ext cx="5414943" cy="2244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latin typeface="Courier New" panose="02070309020205020404" pitchFamily="49" charset="0"/>
              </a:rPr>
              <a:t>String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myNote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latin typeface="Courier New" panose="02070309020205020404" pitchFamily="49" charset="0"/>
              </a:rPr>
              <a:t>= “consider this!”;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 notes = 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 smtClean="0">
                <a:latin typeface="Courier New" panose="02070309020205020404" pitchFamily="49" charset="0"/>
              </a:rPr>
              <a:t>notes.add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myNote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String note;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note = (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String)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notes.get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(0);</a:t>
            </a:r>
            <a:endParaRPr lang="en-AU" altLang="el-GR" sz="2000" b="1" dirty="0">
              <a:latin typeface="Courier New" panose="02070309020205020404" pitchFamily="49" charset="0"/>
            </a:endParaRP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4267200" y="4648200"/>
            <a:ext cx="3214688" cy="406400"/>
          </a:xfrm>
          <a:prstGeom prst="rect">
            <a:avLst/>
          </a:prstGeom>
          <a:solidFill>
            <a:schemeClr val="hlink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2000"/>
              <a:t>Μετατροπή σε</a:t>
            </a:r>
            <a:r>
              <a:rPr lang="en-AU" altLang="el-GR" sz="2000"/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String</a:t>
            </a:r>
            <a:r>
              <a:rPr lang="en-AU" altLang="el-GR" sz="2000"/>
              <a:t>!</a:t>
            </a:r>
          </a:p>
        </p:txBody>
      </p:sp>
      <p:sp>
        <p:nvSpPr>
          <p:cNvPr id="180233" name="Line 9"/>
          <p:cNvSpPr>
            <a:spLocks noChangeShapeType="1"/>
          </p:cNvSpPr>
          <p:nvPr/>
        </p:nvSpPr>
        <p:spPr bwMode="auto">
          <a:xfrm flipH="1" flipV="1">
            <a:off x="3581400" y="4622800"/>
            <a:ext cx="685800" cy="177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0234" name="Oval 10"/>
          <p:cNvSpPr>
            <a:spLocks noChangeArrowheads="1"/>
          </p:cNvSpPr>
          <p:nvPr/>
        </p:nvSpPr>
        <p:spPr bwMode="auto">
          <a:xfrm>
            <a:off x="1981200" y="3784600"/>
            <a:ext cx="1752600" cy="990600"/>
          </a:xfrm>
          <a:prstGeom prst="ellips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80235" name="Text Box 11"/>
          <p:cNvSpPr txBox="1">
            <a:spLocks noChangeArrowheads="1"/>
          </p:cNvSpPr>
          <p:nvPr/>
        </p:nvSpPr>
        <p:spPr bwMode="auto">
          <a:xfrm>
            <a:off x="533400" y="5181600"/>
            <a:ext cx="8153400" cy="1200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l-GR" altLang="el-GR" sz="1800">
                <a:latin typeface="Arial" panose="020B0604020202020204" pitchFamily="34" charset="0"/>
              </a:rPr>
              <a:t>Μία μετατροπή τύπου μετατρέπει τον στατικό τύπο ενός αντικειμένου σε έναν άλλο τύπο (συνήθως υπο-τύπο). Είναι σωστή μόνο εάν ο δυναμικός τύπος του αντικειμένου είναι σύμφωνος (</a:t>
            </a:r>
            <a:r>
              <a:rPr lang="en-AU" altLang="el-GR" sz="1800">
                <a:latin typeface="Arial" panose="020B0604020202020204" pitchFamily="34" charset="0"/>
              </a:rPr>
              <a:t>conforms</a:t>
            </a:r>
            <a:r>
              <a:rPr lang="el-GR" altLang="el-GR" sz="1800">
                <a:latin typeface="Arial" panose="020B0604020202020204" pitchFamily="34" charset="0"/>
              </a:rPr>
              <a:t>) με τον τύπο της μεταβλητής στην οποία καταχωρείται. </a:t>
            </a:r>
            <a:endParaRPr lang="en-AU" altLang="el-GR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Τμήμα κώδικα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242692" name="Text Box 4"/>
          <p:cNvSpPr txBox="1">
            <a:spLocks noChangeArrowheads="1"/>
          </p:cNvSpPr>
          <p:nvPr/>
        </p:nvSpPr>
        <p:spPr bwMode="auto">
          <a:xfrm>
            <a:off x="1066800" y="2184400"/>
            <a:ext cx="5414943" cy="187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2000" b="1" dirty="0">
                <a:latin typeface="Courier New" panose="02070309020205020404" pitchFamily="49" charset="0"/>
              </a:rPr>
              <a:t>String 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myNote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 </a:t>
            </a:r>
            <a:r>
              <a:rPr lang="en-AU" altLang="el-GR" sz="2000" b="1" dirty="0">
                <a:latin typeface="Courier New" panose="02070309020205020404" pitchFamily="49" charset="0"/>
              </a:rPr>
              <a:t>= “consider this!”;</a:t>
            </a:r>
          </a:p>
          <a:p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 notes = new </a:t>
            </a:r>
            <a:r>
              <a:rPr lang="en-AU" altLang="el-GR" sz="2000" b="1" dirty="0" err="1">
                <a:latin typeface="Courier New" panose="02070309020205020404" pitchFamily="49" charset="0"/>
              </a:rPr>
              <a:t>ArrayList</a:t>
            </a:r>
            <a:r>
              <a:rPr lang="en-AU" altLang="el-GR" sz="2000" b="1" dirty="0">
                <a:latin typeface="Courier New" panose="02070309020205020404" pitchFamily="49" charset="0"/>
              </a:rPr>
              <a:t>();</a:t>
            </a:r>
          </a:p>
          <a:p>
            <a:r>
              <a:rPr lang="en-AU" altLang="el-GR" sz="2000" b="1" dirty="0" err="1" smtClean="0">
                <a:latin typeface="Courier New" panose="02070309020205020404" pitchFamily="49" charset="0"/>
              </a:rPr>
              <a:t>notes.add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myNote</a:t>
            </a:r>
            <a:r>
              <a:rPr lang="en-AU" altLang="el-GR" sz="2000" b="1" dirty="0">
                <a:latin typeface="Courier New" panose="02070309020205020404" pitchFamily="49" charset="0"/>
              </a:rPr>
              <a:t>);</a:t>
            </a:r>
          </a:p>
          <a:p>
            <a:r>
              <a:rPr lang="en-AU" altLang="el-GR" sz="2000" b="1" dirty="0">
                <a:latin typeface="Courier New" panose="02070309020205020404" pitchFamily="49" charset="0"/>
              </a:rPr>
              <a:t>...</a:t>
            </a:r>
          </a:p>
          <a:p>
            <a:r>
              <a:rPr lang="en-AU" altLang="el-GR" sz="2000" b="1" dirty="0" err="1" smtClean="0">
                <a:latin typeface="Courier New" panose="02070309020205020404" pitchFamily="49" charset="0"/>
              </a:rPr>
              <a:t>System.out.println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</a:t>
            </a:r>
            <a:r>
              <a:rPr lang="en-AU" altLang="el-GR" sz="2000" b="1" dirty="0" err="1" smtClean="0">
                <a:latin typeface="Courier New" panose="02070309020205020404" pitchFamily="49" charset="0"/>
              </a:rPr>
              <a:t>notes.get</a:t>
            </a:r>
            <a:r>
              <a:rPr lang="en-AU" altLang="el-GR" sz="2000" b="1" dirty="0" smtClean="0">
                <a:latin typeface="Courier New" panose="02070309020205020404" pitchFamily="49" charset="0"/>
              </a:rPr>
              <a:t>(0));</a:t>
            </a:r>
            <a:endParaRPr lang="en-AU" altLang="el-GR" sz="2000" b="1" dirty="0">
              <a:latin typeface="Courier New" panose="02070309020205020404" pitchFamily="49" charset="0"/>
            </a:endParaRPr>
          </a:p>
        </p:txBody>
      </p:sp>
      <p:sp>
        <p:nvSpPr>
          <p:cNvPr id="242696" name="Text Box 8"/>
          <p:cNvSpPr txBox="1">
            <a:spLocks noChangeArrowheads="1"/>
          </p:cNvSpPr>
          <p:nvPr/>
        </p:nvSpPr>
        <p:spPr bwMode="auto">
          <a:xfrm>
            <a:off x="1066800" y="4365104"/>
            <a:ext cx="5805264" cy="134549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7" tIns="44450" rIns="90487" bIns="4445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altLang="el-GR" b="1" dirty="0" err="1">
                <a:latin typeface="Courier New" panose="02070309020205020404" pitchFamily="49" charset="0"/>
              </a:rPr>
              <a:t>println</a:t>
            </a:r>
            <a:r>
              <a:rPr lang="en-AU" altLang="el-GR" dirty="0"/>
              <a:t> </a:t>
            </a:r>
            <a:r>
              <a:rPr lang="el-GR" altLang="el-GR" u="sng" dirty="0"/>
              <a:t>χωρίς μετατροπή </a:t>
            </a:r>
            <a:r>
              <a:rPr lang="el-GR" altLang="el-GR" u="sng" dirty="0" smtClean="0"/>
              <a:t>τύπου</a:t>
            </a:r>
            <a:r>
              <a:rPr lang="en-US" altLang="el-GR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altLang="el-G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altLang="el-GR" dirty="0" smtClean="0">
                <a:latin typeface="Arial" panose="020B0604020202020204" pitchFamily="34" charset="0"/>
              </a:rPr>
              <a:t>Δουλεύει</a:t>
            </a:r>
            <a:r>
              <a:rPr lang="el-GR" altLang="el-GR" dirty="0">
                <a:latin typeface="Arial" panose="020B0604020202020204" pitchFamily="34" charset="0"/>
              </a:rPr>
              <a:t>; γιατί; / γιατί όχι; </a:t>
            </a:r>
            <a:endParaRPr lang="en-AU" altLang="el-GR" dirty="0">
              <a:latin typeface="Arial" panose="020B0604020202020204" pitchFamily="34" charset="0"/>
            </a:endParaRPr>
          </a:p>
        </p:txBody>
      </p:sp>
      <p:graphicFrame>
        <p:nvGraphicFramePr>
          <p:cNvPr id="242698" name="Object 10"/>
          <p:cNvGraphicFramePr>
            <a:graphicFrameLocks noChangeAspect="1"/>
          </p:cNvGraphicFramePr>
          <p:nvPr/>
        </p:nvGraphicFramePr>
        <p:xfrm>
          <a:off x="7467600" y="3352800"/>
          <a:ext cx="1163638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8" r:id="rId4" imgW="1638300" imgH="3949700" progId="MS_ClipArt_Gallery">
                  <p:embed/>
                </p:oleObj>
              </mc:Choice>
              <mc:Fallback>
                <p:oleObj r:id="rId4" imgW="1638300" imgH="3949700" progId="MS_ClipArt_Gallery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352800"/>
                        <a:ext cx="1163638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 smtClean="0">
                <a:solidFill>
                  <a:schemeClr val="tx2"/>
                </a:solidFill>
              </a:rPr>
              <a:t>Γενικές κλάσεις </a:t>
            </a:r>
            <a:r>
              <a:rPr lang="el-GR" altLang="el-GR" sz="2800" dirty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[</a:t>
            </a:r>
            <a:r>
              <a:rPr lang="en-US" altLang="el-GR" sz="2800" dirty="0">
                <a:solidFill>
                  <a:srgbClr val="FF0066"/>
                </a:solidFill>
                <a:latin typeface="+mn-lt"/>
                <a:ea typeface="+mn-ea"/>
                <a:cs typeface="+mn-cs"/>
              </a:rPr>
              <a:t>Generics]</a:t>
            </a:r>
            <a:endParaRPr lang="en-AU" altLang="el-GR" sz="2800" dirty="0">
              <a:solidFill>
                <a:srgbClr val="FF00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34935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l-GR" altLang="el-GR" sz="2400" dirty="0" smtClean="0">
                <a:latin typeface="Arial" panose="020B0604020202020204" pitchFamily="34" charset="0"/>
              </a:rPr>
              <a:t>Συλλογές που περιέχουν αντικείμενα ενός συγκεκριμένου τύπου ή </a:t>
            </a:r>
            <a:r>
              <a:rPr lang="el-GR" altLang="el-GR" sz="2400" dirty="0" err="1" smtClean="0">
                <a:latin typeface="Arial" panose="020B0604020202020204" pitchFamily="34" charset="0"/>
              </a:rPr>
              <a:t>υποτύπων</a:t>
            </a:r>
            <a:r>
              <a:rPr lang="el-GR" altLang="el-GR" sz="2400" dirty="0" smtClean="0">
                <a:latin typeface="Arial" panose="020B0604020202020204" pitchFamily="34" charset="0"/>
              </a:rPr>
              <a:t> του.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AU" altLang="el-GR" sz="2400" dirty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l-GR" altLang="el-GR" sz="2400" dirty="0" err="1" smtClean="0">
                <a:latin typeface="Arial" panose="020B0604020202020204" pitchFamily="34" charset="0"/>
              </a:rPr>
              <a:t>Παραμετροποιημένοι</a:t>
            </a:r>
            <a:r>
              <a:rPr lang="el-GR" altLang="el-GR" sz="2400" dirty="0" smtClean="0">
                <a:latin typeface="Arial" panose="020B0604020202020204" pitchFamily="34" charset="0"/>
              </a:rPr>
              <a:t> </a:t>
            </a:r>
            <a:r>
              <a:rPr lang="el-GR" altLang="el-GR" sz="2400" dirty="0">
                <a:solidFill>
                  <a:srgbClr val="FF0066"/>
                </a:solidFill>
              </a:rPr>
              <a:t>[</a:t>
            </a:r>
            <a:r>
              <a:rPr lang="en-US" altLang="el-GR" sz="2400" dirty="0">
                <a:solidFill>
                  <a:srgbClr val="FF0066"/>
                </a:solidFill>
              </a:rPr>
              <a:t>parameterized] </a:t>
            </a:r>
            <a:r>
              <a:rPr lang="el-GR" altLang="el-GR" sz="2400" dirty="0" smtClean="0">
                <a:latin typeface="Arial" panose="020B0604020202020204" pitchFamily="34" charset="0"/>
              </a:rPr>
              <a:t>ή γενικοί </a:t>
            </a:r>
            <a:r>
              <a:rPr lang="en-US" altLang="el-GR" sz="2400" dirty="0">
                <a:solidFill>
                  <a:srgbClr val="FF0066"/>
                </a:solidFill>
              </a:rPr>
              <a:t>[generic]</a:t>
            </a:r>
            <a:r>
              <a:rPr lang="el-GR" altLang="el-GR" sz="2400" dirty="0">
                <a:solidFill>
                  <a:srgbClr val="FF0066"/>
                </a:solidFill>
              </a:rPr>
              <a:t> </a:t>
            </a:r>
            <a:r>
              <a:rPr lang="el-GR" altLang="el-GR" sz="2400" dirty="0" smtClean="0">
                <a:latin typeface="Arial" panose="020B0604020202020204" pitchFamily="34" charset="0"/>
              </a:rPr>
              <a:t>τύποι.</a:t>
            </a:r>
            <a:endParaRPr lang="el-GR" altLang="el-GR" sz="2400" dirty="0">
              <a:latin typeface="Arial" panose="020B0604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altLang="el-GR" sz="2000" dirty="0" err="1" smtClean="0">
                <a:latin typeface="Arial" panose="020B0604020202020204" pitchFamily="34" charset="0"/>
              </a:rPr>
              <a:t>ArrayList</a:t>
            </a:r>
            <a:r>
              <a:rPr lang="en-US" altLang="el-GR" sz="2000" dirty="0" smtClean="0">
                <a:latin typeface="Arial" panose="020B0604020202020204" pitchFamily="34" charset="0"/>
              </a:rPr>
              <a:t>&lt;Person&gt;</a:t>
            </a:r>
          </a:p>
          <a:p>
            <a:pPr lvl="1">
              <a:lnSpc>
                <a:spcPct val="110000"/>
              </a:lnSpc>
            </a:pPr>
            <a:r>
              <a:rPr lang="en-US" altLang="el-GR" sz="2000" dirty="0" err="1" smtClean="0">
                <a:latin typeface="Arial" panose="020B0604020202020204" pitchFamily="34" charset="0"/>
              </a:rPr>
              <a:t>ArrayList</a:t>
            </a:r>
            <a:r>
              <a:rPr lang="en-US" altLang="el-GR" sz="2000" dirty="0" smtClean="0">
                <a:latin typeface="Arial" panose="020B0604020202020204" pitchFamily="34" charset="0"/>
              </a:rPr>
              <a:t>&lt;</a:t>
            </a:r>
            <a:r>
              <a:rPr lang="en-US" altLang="el-GR" sz="2000" dirty="0" err="1" smtClean="0">
                <a:latin typeface="Arial" panose="020B0604020202020204" pitchFamily="34" charset="0"/>
              </a:rPr>
              <a:t>EntertainmentItem</a:t>
            </a:r>
            <a:r>
              <a:rPr lang="en-US" altLang="el-GR" sz="2000" dirty="0" smtClean="0">
                <a:latin typeface="Arial" panose="020B0604020202020204" pitchFamily="34" charset="0"/>
              </a:rPr>
              <a:t>&gt;</a:t>
            </a:r>
          </a:p>
          <a:p>
            <a:pPr>
              <a:lnSpc>
                <a:spcPct val="110000"/>
              </a:lnSpc>
              <a:buFontTx/>
              <a:buNone/>
            </a:pPr>
            <a:endParaRPr lang="en-US" altLang="el-GR" sz="2400" dirty="0">
              <a:latin typeface="Arial" panose="020B0604020202020204" pitchFamily="34" charset="0"/>
            </a:endParaRPr>
          </a:p>
        </p:txBody>
      </p:sp>
      <p:sp>
        <p:nvSpPr>
          <p:cNvPr id="3" name="Cloud 2"/>
          <p:cNvSpPr/>
          <p:nvPr/>
        </p:nvSpPr>
        <p:spPr bwMode="auto">
          <a:xfrm>
            <a:off x="4932040" y="4293096"/>
            <a:ext cx="3384376" cy="1912305"/>
          </a:xfrm>
          <a:prstGeom prst="cloud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lang="el-GR" sz="1100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r>
              <a:rPr lang="el-GR" dirty="0" smtClean="0"/>
              <a:t>Περισσότερα</a:t>
            </a:r>
            <a:br>
              <a:rPr lang="el-GR" dirty="0" smtClean="0"/>
            </a:br>
            <a:r>
              <a:rPr lang="el-GR" b="1" dirty="0" smtClean="0"/>
              <a:t>ΠΡΟΣΕΧΩΣ…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buNone/>
              <a:tabLst/>
            </a:pPr>
            <a:endParaRPr kumimoji="0" lang="el-GR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rgbClr val="000000"/>
                </a:solidFill>
              </a:rPr>
              <a:t>Πηγαίος κώδικας</a:t>
            </a:r>
            <a:endParaRPr lang="en-AU" altLang="el-GR" sz="3600">
              <a:solidFill>
                <a:srgbClr val="000000"/>
              </a:solidFill>
            </a:endParaRP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6934200" cy="217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void list()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for (int i = 0; i &lt; myItems.length; i++)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{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   myItems[i].print();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   }</a:t>
            </a:r>
          </a:p>
          <a:p>
            <a:pPr>
              <a:lnSpc>
                <a:spcPct val="80000"/>
              </a:lnSpc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62820" name="Object 4"/>
          <p:cNvGraphicFramePr>
            <a:graphicFrameLocks noChangeAspect="1"/>
          </p:cNvGraphicFramePr>
          <p:nvPr/>
        </p:nvGraphicFramePr>
        <p:xfrm>
          <a:off x="5791200" y="4114800"/>
          <a:ext cx="2546350" cy="231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33" r:id="rId4" imgW="4330700" imgH="3937000" progId="MS_ClipArt_Gallery">
                  <p:embed/>
                </p:oleObj>
              </mc:Choice>
              <mc:Fallback>
                <p:oleObj r:id="rId4" imgW="4330700" imgH="3937000" progId="MS_ClipArt_Gallery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14800"/>
                        <a:ext cx="2546350" cy="2314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Σύνοψη</a:t>
            </a:r>
            <a:r>
              <a:rPr lang="en-AU" altLang="el-GR" sz="3600">
                <a:solidFill>
                  <a:schemeClr val="tx2"/>
                </a:solidFill>
              </a:rPr>
              <a:t>: </a:t>
            </a:r>
            <a:r>
              <a:rPr lang="el-GR" altLang="el-GR" sz="3600">
                <a:solidFill>
                  <a:schemeClr val="tx2"/>
                </a:solidFill>
              </a:rPr>
              <a:t>μέθοδος  </a:t>
            </a:r>
            <a:r>
              <a:rPr lang="en-AU" altLang="el-GR" sz="3600" b="1">
                <a:solidFill>
                  <a:schemeClr val="tx2"/>
                </a:solidFill>
                <a:latin typeface="Courier New" panose="02070309020205020404" pitchFamily="49" charset="0"/>
              </a:rPr>
              <a:t>print</a:t>
            </a:r>
          </a:p>
        </p:txBody>
      </p:sp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2819400" y="1828800"/>
            <a:ext cx="3276600" cy="11731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Item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2209800" y="4191000"/>
            <a:ext cx="1665288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MusicCD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5410200" y="4191000"/>
            <a:ext cx="1676400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Video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cxnSp>
        <p:nvCxnSpPr>
          <p:cNvPr id="169990" name="AutoShape 6"/>
          <p:cNvCxnSpPr>
            <a:cxnSpLocks noChangeShapeType="1"/>
            <a:stCxn id="169988" idx="0"/>
            <a:endCxn id="169987" idx="2"/>
          </p:cNvCxnSpPr>
          <p:nvPr/>
        </p:nvCxnSpPr>
        <p:spPr bwMode="auto">
          <a:xfrm flipV="1">
            <a:off x="3043238" y="3001963"/>
            <a:ext cx="1414462" cy="11890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991" name="AutoShape 7"/>
          <p:cNvCxnSpPr>
            <a:cxnSpLocks noChangeShapeType="1"/>
            <a:stCxn id="169989" idx="0"/>
            <a:endCxn id="169987" idx="2"/>
          </p:cNvCxnSpPr>
          <p:nvPr/>
        </p:nvCxnSpPr>
        <p:spPr bwMode="auto">
          <a:xfrm flipH="1" flipV="1">
            <a:off x="4457700" y="3001963"/>
            <a:ext cx="1790700" cy="118903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9992" name="Rectangle 8"/>
          <p:cNvSpPr>
            <a:spLocks noChangeArrowheads="1"/>
          </p:cNvSpPr>
          <p:nvPr/>
        </p:nvSpPr>
        <p:spPr bwMode="auto">
          <a:xfrm>
            <a:off x="2971800" y="4724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6248400" y="47244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5105400" y="23622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z="3600">
                <a:solidFill>
                  <a:schemeClr val="tx2"/>
                </a:solidFill>
              </a:rPr>
              <a:t>Υπενθύμιση</a:t>
            </a:r>
            <a:r>
              <a:rPr lang="en-AU" altLang="el-GR" sz="3600">
                <a:solidFill>
                  <a:schemeClr val="tx2"/>
                </a:solidFill>
              </a:rPr>
              <a:t>: </a:t>
            </a:r>
            <a:r>
              <a:rPr lang="el-GR" altLang="el-GR" sz="3600">
                <a:solidFill>
                  <a:schemeClr val="tx2"/>
                </a:solidFill>
              </a:rPr>
              <a:t>αντικείμενα και κλάσεις</a:t>
            </a:r>
            <a:endParaRPr lang="en-AU" altLang="el-GR" sz="3600">
              <a:solidFill>
                <a:schemeClr val="tx2"/>
              </a:solidFill>
            </a:endParaRPr>
          </a:p>
        </p:txBody>
      </p:sp>
      <p:sp>
        <p:nvSpPr>
          <p:cNvPr id="171011" name="Oval 3"/>
          <p:cNvSpPr>
            <a:spLocks noChangeArrowheads="1"/>
          </p:cNvSpPr>
          <p:nvPr/>
        </p:nvSpPr>
        <p:spPr bwMode="auto">
          <a:xfrm>
            <a:off x="1371600" y="3200400"/>
            <a:ext cx="2667000" cy="1981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2057400" y="35814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“triple j”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2057400" y="38862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“sampler”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2057400" y="41910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33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2057400" y="4495800"/>
            <a:ext cx="12954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“great!”</a:t>
            </a:r>
          </a:p>
        </p:txBody>
      </p:sp>
      <p:sp>
        <p:nvSpPr>
          <p:cNvPr id="171016" name="Text Box 8"/>
          <p:cNvSpPr txBox="1">
            <a:spLocks noChangeArrowheads="1"/>
          </p:cNvSpPr>
          <p:nvPr/>
        </p:nvSpPr>
        <p:spPr bwMode="auto">
          <a:xfrm>
            <a:off x="5486400" y="2209800"/>
            <a:ext cx="1665288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CD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5638800" y="27749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1018" name="Rectangle 10"/>
          <p:cNvSpPr>
            <a:spLocks noChangeArrowheads="1"/>
          </p:cNvSpPr>
          <p:nvPr/>
        </p:nvSpPr>
        <p:spPr bwMode="auto">
          <a:xfrm>
            <a:off x="5638800" y="28829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1019" name="Rectangle 11"/>
          <p:cNvSpPr>
            <a:spLocks noChangeArrowheads="1"/>
          </p:cNvSpPr>
          <p:nvPr/>
        </p:nvSpPr>
        <p:spPr bwMode="auto">
          <a:xfrm>
            <a:off x="6553200" y="27749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CD()</a:t>
            </a:r>
          </a:p>
        </p:txBody>
      </p:sp>
      <p:sp>
        <p:nvSpPr>
          <p:cNvPr id="171020" name="Rectangle 12"/>
          <p:cNvSpPr>
            <a:spLocks noChangeArrowheads="1"/>
          </p:cNvSpPr>
          <p:nvPr/>
        </p:nvSpPr>
        <p:spPr bwMode="auto">
          <a:xfrm>
            <a:off x="6553200" y="30797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getTitle()</a:t>
            </a:r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6553200" y="33845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cxnSp>
        <p:nvCxnSpPr>
          <p:cNvPr id="171022" name="AutoShape 14"/>
          <p:cNvCxnSpPr>
            <a:cxnSpLocks noChangeShapeType="1"/>
            <a:stCxn id="171011" idx="6"/>
            <a:endCxn id="171016" idx="1"/>
          </p:cNvCxnSpPr>
          <p:nvPr/>
        </p:nvCxnSpPr>
        <p:spPr bwMode="auto">
          <a:xfrm flipV="1">
            <a:off x="4038600" y="2814638"/>
            <a:ext cx="1447800" cy="137636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1023" name="Text Box 15"/>
          <p:cNvSpPr txBox="1">
            <a:spLocks noChangeArrowheads="1"/>
          </p:cNvSpPr>
          <p:nvPr/>
        </p:nvSpPr>
        <p:spPr bwMode="auto">
          <a:xfrm>
            <a:off x="1143000" y="5257800"/>
            <a:ext cx="1239838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3200">
                <a:latin typeface="Arial" panose="020B0604020202020204" pitchFamily="34" charset="0"/>
              </a:rPr>
              <a:t>object</a:t>
            </a:r>
          </a:p>
        </p:txBody>
      </p:sp>
      <p:sp>
        <p:nvSpPr>
          <p:cNvPr id="171024" name="Text Box 16"/>
          <p:cNvSpPr txBox="1">
            <a:spLocks noChangeArrowheads="1"/>
          </p:cNvSpPr>
          <p:nvPr/>
        </p:nvSpPr>
        <p:spPr bwMode="auto">
          <a:xfrm>
            <a:off x="5243513" y="3754438"/>
            <a:ext cx="94932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sz="3200">
                <a:latin typeface="Arial" panose="020B0604020202020204" pitchFamily="34" charset="0"/>
              </a:rPr>
              <a:t>class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>
                <a:solidFill>
                  <a:schemeClr val="tx2"/>
                </a:solidFill>
              </a:rPr>
              <a:t>Κλήση μεθόδου</a:t>
            </a:r>
            <a:endParaRPr lang="en-AU" altLang="el-GR">
              <a:solidFill>
                <a:schemeClr val="tx2"/>
              </a:solidFill>
            </a:endParaRPr>
          </a:p>
        </p:txBody>
      </p:sp>
      <p:grpSp>
        <p:nvGrpSpPr>
          <p:cNvPr id="172035" name="Group 3"/>
          <p:cNvGrpSpPr>
            <a:grpSpLocks/>
          </p:cNvGrpSpPr>
          <p:nvPr/>
        </p:nvGrpSpPr>
        <p:grpSpPr bwMode="auto">
          <a:xfrm>
            <a:off x="2133600" y="3505200"/>
            <a:ext cx="2667000" cy="1981200"/>
            <a:chOff x="1104" y="1728"/>
            <a:chExt cx="1680" cy="1248"/>
          </a:xfrm>
        </p:grpSpPr>
        <p:sp>
          <p:nvSpPr>
            <p:cNvPr id="172036" name="Oval 4"/>
            <p:cNvSpPr>
              <a:spLocks noChangeArrowheads="1"/>
            </p:cNvSpPr>
            <p:nvPr/>
          </p:nvSpPr>
          <p:spPr bwMode="auto">
            <a:xfrm>
              <a:off x="1104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sp>
          <p:nvSpPr>
            <p:cNvPr id="172037" name="Rectangle 5"/>
            <p:cNvSpPr>
              <a:spLocks noChangeArrowheads="1"/>
            </p:cNvSpPr>
            <p:nvPr/>
          </p:nvSpPr>
          <p:spPr bwMode="auto">
            <a:xfrm>
              <a:off x="1536" y="1968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“triple j”</a:t>
              </a:r>
            </a:p>
          </p:txBody>
        </p:sp>
        <p:sp>
          <p:nvSpPr>
            <p:cNvPr id="172038" name="Rectangle 6"/>
            <p:cNvSpPr>
              <a:spLocks noChangeArrowheads="1"/>
            </p:cNvSpPr>
            <p:nvPr/>
          </p:nvSpPr>
          <p:spPr bwMode="auto">
            <a:xfrm>
              <a:off x="1536" y="2160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“sampler”</a:t>
              </a:r>
            </a:p>
          </p:txBody>
        </p:sp>
        <p:sp>
          <p:nvSpPr>
            <p:cNvPr id="172039" name="Rectangle 7"/>
            <p:cNvSpPr>
              <a:spLocks noChangeArrowheads="1"/>
            </p:cNvSpPr>
            <p:nvPr/>
          </p:nvSpPr>
          <p:spPr bwMode="auto">
            <a:xfrm>
              <a:off x="1536" y="2352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33</a:t>
              </a:r>
            </a:p>
          </p:txBody>
        </p:sp>
        <p:sp>
          <p:nvSpPr>
            <p:cNvPr id="172040" name="Rectangle 8"/>
            <p:cNvSpPr>
              <a:spLocks noChangeArrowheads="1"/>
            </p:cNvSpPr>
            <p:nvPr/>
          </p:nvSpPr>
          <p:spPr bwMode="auto">
            <a:xfrm>
              <a:off x="1536" y="2544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“great!”</a:t>
              </a:r>
            </a:p>
          </p:txBody>
        </p:sp>
      </p:grp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5791200" y="2667000"/>
            <a:ext cx="1665288" cy="12080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CD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2800">
              <a:latin typeface="Arial" panose="020B0604020202020204" pitchFamily="34" charset="0"/>
            </a:endParaRPr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5943600" y="32321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2043" name="Rectangle 11"/>
          <p:cNvSpPr>
            <a:spLocks noChangeArrowheads="1"/>
          </p:cNvSpPr>
          <p:nvPr/>
        </p:nvSpPr>
        <p:spPr bwMode="auto">
          <a:xfrm>
            <a:off x="5943600" y="33401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2044" name="Rectangle 12"/>
          <p:cNvSpPr>
            <a:spLocks noChangeArrowheads="1"/>
          </p:cNvSpPr>
          <p:nvPr/>
        </p:nvSpPr>
        <p:spPr bwMode="auto">
          <a:xfrm>
            <a:off x="6858000" y="32321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CD()</a:t>
            </a:r>
          </a:p>
        </p:txBody>
      </p:sp>
      <p:sp>
        <p:nvSpPr>
          <p:cNvPr id="172045" name="Rectangle 13"/>
          <p:cNvSpPr>
            <a:spLocks noChangeArrowheads="1"/>
          </p:cNvSpPr>
          <p:nvPr/>
        </p:nvSpPr>
        <p:spPr bwMode="auto">
          <a:xfrm>
            <a:off x="6858000" y="35369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getTitle()</a:t>
            </a:r>
          </a:p>
        </p:txBody>
      </p:sp>
      <p:sp>
        <p:nvSpPr>
          <p:cNvPr id="172046" name="Rectangle 14"/>
          <p:cNvSpPr>
            <a:spLocks noChangeArrowheads="1"/>
          </p:cNvSpPr>
          <p:nvPr/>
        </p:nvSpPr>
        <p:spPr bwMode="auto">
          <a:xfrm>
            <a:off x="6858000" y="384175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cxnSp>
        <p:nvCxnSpPr>
          <p:cNvPr id="172047" name="AutoShape 15"/>
          <p:cNvCxnSpPr>
            <a:cxnSpLocks noChangeShapeType="1"/>
            <a:stCxn id="172036" idx="6"/>
            <a:endCxn id="172041" idx="1"/>
          </p:cNvCxnSpPr>
          <p:nvPr/>
        </p:nvCxnSpPr>
        <p:spPr bwMode="auto">
          <a:xfrm flipV="1">
            <a:off x="4800600" y="3271838"/>
            <a:ext cx="990600" cy="1223962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2048" name="AutoShape 16"/>
          <p:cNvSpPr>
            <a:spLocks noChangeArrowheads="1"/>
          </p:cNvSpPr>
          <p:nvPr/>
        </p:nvSpPr>
        <p:spPr bwMode="auto">
          <a:xfrm>
            <a:off x="1066800" y="4267200"/>
            <a:ext cx="1066800" cy="533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2049" name="Text Box 17"/>
          <p:cNvSpPr txBox="1">
            <a:spLocks noChangeArrowheads="1"/>
          </p:cNvSpPr>
          <p:nvPr/>
        </p:nvSpPr>
        <p:spPr bwMode="auto">
          <a:xfrm>
            <a:off x="609600" y="4038600"/>
            <a:ext cx="110013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2000">
                <a:latin typeface="Arial" panose="020B0604020202020204" pitchFamily="34" charset="0"/>
              </a:rPr>
              <a:t>getTitle()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458200" cy="565150"/>
          </a:xfrm>
        </p:spPr>
        <p:txBody>
          <a:bodyPr/>
          <a:lstStyle/>
          <a:p>
            <a:r>
              <a:rPr lang="el-GR" altLang="el-GR" sz="3200">
                <a:solidFill>
                  <a:schemeClr val="tx2"/>
                </a:solidFill>
              </a:rPr>
              <a:t>Αντιστοίχιση μεθόδου με κληρονομικότητα</a:t>
            </a:r>
            <a:endParaRPr lang="en-AU" altLang="el-GR" sz="3200">
              <a:solidFill>
                <a:schemeClr val="tx2"/>
              </a:solidFill>
            </a:endParaRPr>
          </a:p>
        </p:txBody>
      </p:sp>
      <p:grpSp>
        <p:nvGrpSpPr>
          <p:cNvPr id="173059" name="Group 3"/>
          <p:cNvGrpSpPr>
            <a:grpSpLocks/>
          </p:cNvGrpSpPr>
          <p:nvPr/>
        </p:nvGrpSpPr>
        <p:grpSpPr bwMode="auto">
          <a:xfrm>
            <a:off x="2209800" y="3657600"/>
            <a:ext cx="2667000" cy="1981200"/>
            <a:chOff x="1104" y="1728"/>
            <a:chExt cx="1680" cy="1248"/>
          </a:xfrm>
        </p:grpSpPr>
        <p:sp>
          <p:nvSpPr>
            <p:cNvPr id="173060" name="Oval 4"/>
            <p:cNvSpPr>
              <a:spLocks noChangeArrowheads="1"/>
            </p:cNvSpPr>
            <p:nvPr/>
          </p:nvSpPr>
          <p:spPr bwMode="auto">
            <a:xfrm>
              <a:off x="1104" y="1728"/>
              <a:ext cx="1680" cy="1248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/>
            </a:p>
          </p:txBody>
        </p:sp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1536" y="1968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“triple j”</a:t>
              </a:r>
            </a:p>
          </p:txBody>
        </p:sp>
        <p:sp>
          <p:nvSpPr>
            <p:cNvPr id="173062" name="Rectangle 6"/>
            <p:cNvSpPr>
              <a:spLocks noChangeArrowheads="1"/>
            </p:cNvSpPr>
            <p:nvPr/>
          </p:nvSpPr>
          <p:spPr bwMode="auto">
            <a:xfrm>
              <a:off x="1536" y="2160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“sampler”</a:t>
              </a:r>
            </a:p>
          </p:txBody>
        </p:sp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1536" y="2352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33</a:t>
              </a:r>
            </a:p>
          </p:txBody>
        </p:sp>
        <p:sp>
          <p:nvSpPr>
            <p:cNvPr id="173064" name="Rectangle 8"/>
            <p:cNvSpPr>
              <a:spLocks noChangeArrowheads="1"/>
            </p:cNvSpPr>
            <p:nvPr/>
          </p:nvSpPr>
          <p:spPr bwMode="auto">
            <a:xfrm>
              <a:off x="1536" y="2544"/>
              <a:ext cx="816" cy="19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AU" altLang="el-GR" sz="1800"/>
                <a:t>“great!”</a:t>
              </a:r>
            </a:p>
          </p:txBody>
        </p:sp>
      </p:grpSp>
      <p:sp>
        <p:nvSpPr>
          <p:cNvPr id="173065" name="Text Box 9"/>
          <p:cNvSpPr txBox="1">
            <a:spLocks noChangeArrowheads="1"/>
          </p:cNvSpPr>
          <p:nvPr/>
        </p:nvSpPr>
        <p:spPr bwMode="auto">
          <a:xfrm>
            <a:off x="5867400" y="4800600"/>
            <a:ext cx="1665288" cy="8778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CD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>
              <a:latin typeface="Arial" panose="020B0604020202020204" pitchFamily="34" charset="0"/>
            </a:endParaRPr>
          </a:p>
        </p:txBody>
      </p:sp>
      <p:sp>
        <p:nvSpPr>
          <p:cNvPr id="173066" name="Rectangle 10"/>
          <p:cNvSpPr>
            <a:spLocks noChangeArrowheads="1"/>
          </p:cNvSpPr>
          <p:nvPr/>
        </p:nvSpPr>
        <p:spPr bwMode="auto">
          <a:xfrm>
            <a:off x="6019800" y="53340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67" name="Rectangle 11"/>
          <p:cNvSpPr>
            <a:spLocks noChangeArrowheads="1"/>
          </p:cNvSpPr>
          <p:nvPr/>
        </p:nvSpPr>
        <p:spPr bwMode="auto">
          <a:xfrm>
            <a:off x="6019800" y="54419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68" name="Rectangle 12"/>
          <p:cNvSpPr>
            <a:spLocks noChangeArrowheads="1"/>
          </p:cNvSpPr>
          <p:nvPr/>
        </p:nvSpPr>
        <p:spPr bwMode="auto">
          <a:xfrm>
            <a:off x="6934200" y="5257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getArtist()</a:t>
            </a:r>
          </a:p>
        </p:txBody>
      </p:sp>
      <p:sp>
        <p:nvSpPr>
          <p:cNvPr id="173069" name="Rectangle 13"/>
          <p:cNvSpPr>
            <a:spLocks noChangeArrowheads="1"/>
          </p:cNvSpPr>
          <p:nvPr/>
        </p:nvSpPr>
        <p:spPr bwMode="auto">
          <a:xfrm>
            <a:off x="6934200" y="5562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  <p:cxnSp>
        <p:nvCxnSpPr>
          <p:cNvPr id="173070" name="AutoShape 14"/>
          <p:cNvCxnSpPr>
            <a:cxnSpLocks noChangeShapeType="1"/>
            <a:stCxn id="173060" idx="6"/>
            <a:endCxn id="173065" idx="1"/>
          </p:cNvCxnSpPr>
          <p:nvPr/>
        </p:nvCxnSpPr>
        <p:spPr bwMode="auto">
          <a:xfrm>
            <a:off x="4876800" y="4648200"/>
            <a:ext cx="990600" cy="592138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3071" name="AutoShape 15"/>
          <p:cNvSpPr>
            <a:spLocks noChangeArrowheads="1"/>
          </p:cNvSpPr>
          <p:nvPr/>
        </p:nvSpPr>
        <p:spPr bwMode="auto">
          <a:xfrm>
            <a:off x="1143000" y="4419600"/>
            <a:ext cx="1066800" cy="533400"/>
          </a:xfrm>
          <a:prstGeom prst="rightArrow">
            <a:avLst>
              <a:gd name="adj1" fmla="val 50000"/>
              <a:gd name="adj2" fmla="val 50000"/>
            </a:avLst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3072" name="Text Box 16"/>
          <p:cNvSpPr txBox="1">
            <a:spLocks noChangeArrowheads="1"/>
          </p:cNvSpPr>
          <p:nvPr/>
        </p:nvSpPr>
        <p:spPr bwMode="auto">
          <a:xfrm>
            <a:off x="685800" y="4191000"/>
            <a:ext cx="1100138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pPr algn="ctr"/>
            <a:r>
              <a:rPr lang="en-AU" altLang="el-GR" sz="2000">
                <a:latin typeface="Arial" panose="020B0604020202020204" pitchFamily="34" charset="0"/>
              </a:rPr>
              <a:t>getTitle()</a:t>
            </a:r>
          </a:p>
        </p:txBody>
      </p:sp>
      <p:sp>
        <p:nvSpPr>
          <p:cNvPr id="173073" name="Text Box 17"/>
          <p:cNvSpPr txBox="1">
            <a:spLocks noChangeArrowheads="1"/>
          </p:cNvSpPr>
          <p:nvPr/>
        </p:nvSpPr>
        <p:spPr bwMode="auto">
          <a:xfrm>
            <a:off x="5867400" y="3276600"/>
            <a:ext cx="1665288" cy="8509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Item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>
              <a:latin typeface="Arial" panose="020B0604020202020204" pitchFamily="34" charset="0"/>
            </a:endParaRPr>
          </a:p>
        </p:txBody>
      </p:sp>
      <p:sp>
        <p:nvSpPr>
          <p:cNvPr id="173074" name="Rectangle 18"/>
          <p:cNvSpPr>
            <a:spLocks noChangeArrowheads="1"/>
          </p:cNvSpPr>
          <p:nvPr/>
        </p:nvSpPr>
        <p:spPr bwMode="auto">
          <a:xfrm>
            <a:off x="6019800" y="38100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75" name="Rectangle 19"/>
          <p:cNvSpPr>
            <a:spLocks noChangeArrowheads="1"/>
          </p:cNvSpPr>
          <p:nvPr/>
        </p:nvSpPr>
        <p:spPr bwMode="auto">
          <a:xfrm>
            <a:off x="6019800" y="39179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76" name="Rectangle 20"/>
          <p:cNvSpPr>
            <a:spLocks noChangeArrowheads="1"/>
          </p:cNvSpPr>
          <p:nvPr/>
        </p:nvSpPr>
        <p:spPr bwMode="auto">
          <a:xfrm>
            <a:off x="6934200" y="3733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print()</a:t>
            </a:r>
          </a:p>
        </p:txBody>
      </p:sp>
      <p:sp>
        <p:nvSpPr>
          <p:cNvPr id="173077" name="Rectangle 21"/>
          <p:cNvSpPr>
            <a:spLocks noChangeArrowheads="1"/>
          </p:cNvSpPr>
          <p:nvPr/>
        </p:nvSpPr>
        <p:spPr bwMode="auto">
          <a:xfrm>
            <a:off x="6934200" y="4038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getTitle()</a:t>
            </a:r>
          </a:p>
        </p:txBody>
      </p:sp>
      <p:sp>
        <p:nvSpPr>
          <p:cNvPr id="173078" name="Text Box 22"/>
          <p:cNvSpPr txBox="1">
            <a:spLocks noChangeArrowheads="1"/>
          </p:cNvSpPr>
          <p:nvPr/>
        </p:nvSpPr>
        <p:spPr bwMode="auto">
          <a:xfrm>
            <a:off x="5867400" y="1752600"/>
            <a:ext cx="1665288" cy="8778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AU" altLang="el-GR" sz="2800">
                <a:latin typeface="Arial" panose="020B0604020202020204" pitchFamily="34" charset="0"/>
              </a:rPr>
              <a:t>...</a:t>
            </a:r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AU" altLang="el-GR" sz="1400">
              <a:latin typeface="Arial" panose="020B0604020202020204" pitchFamily="34" charset="0"/>
            </a:endParaRPr>
          </a:p>
        </p:txBody>
      </p:sp>
      <p:sp>
        <p:nvSpPr>
          <p:cNvPr id="173079" name="Rectangle 23"/>
          <p:cNvSpPr>
            <a:spLocks noChangeArrowheads="1"/>
          </p:cNvSpPr>
          <p:nvPr/>
        </p:nvSpPr>
        <p:spPr bwMode="auto">
          <a:xfrm>
            <a:off x="6019800" y="228600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80" name="Rectangle 24"/>
          <p:cNvSpPr>
            <a:spLocks noChangeArrowheads="1"/>
          </p:cNvSpPr>
          <p:nvPr/>
        </p:nvSpPr>
        <p:spPr bwMode="auto">
          <a:xfrm>
            <a:off x="6019800" y="2393950"/>
            <a:ext cx="533400" cy="1206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/>
          </a:p>
        </p:txBody>
      </p:sp>
      <p:sp>
        <p:nvSpPr>
          <p:cNvPr id="173081" name="Rectangle 25"/>
          <p:cNvSpPr>
            <a:spLocks noChangeArrowheads="1"/>
          </p:cNvSpPr>
          <p:nvPr/>
        </p:nvSpPr>
        <p:spPr bwMode="auto">
          <a:xfrm>
            <a:off x="6934200" y="22098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sp>
        <p:nvSpPr>
          <p:cNvPr id="173082" name="Rectangle 26"/>
          <p:cNvSpPr>
            <a:spLocks noChangeArrowheads="1"/>
          </p:cNvSpPr>
          <p:nvPr/>
        </p:nvSpPr>
        <p:spPr bwMode="auto">
          <a:xfrm>
            <a:off x="6934200" y="2514600"/>
            <a:ext cx="1524000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800"/>
              <a:t>...</a:t>
            </a:r>
          </a:p>
        </p:txBody>
      </p:sp>
      <p:sp>
        <p:nvSpPr>
          <p:cNvPr id="173083" name="Line 27"/>
          <p:cNvSpPr>
            <a:spLocks noChangeShapeType="1"/>
          </p:cNvSpPr>
          <p:nvPr/>
        </p:nvSpPr>
        <p:spPr bwMode="auto">
          <a:xfrm flipV="1">
            <a:off x="6477000" y="4267200"/>
            <a:ext cx="0" cy="5334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sp>
        <p:nvSpPr>
          <p:cNvPr id="173084" name="Line 28"/>
          <p:cNvSpPr>
            <a:spLocks noChangeShapeType="1"/>
          </p:cNvSpPr>
          <p:nvPr/>
        </p:nvSpPr>
        <p:spPr bwMode="auto">
          <a:xfrm flipV="1">
            <a:off x="6400800" y="2743200"/>
            <a:ext cx="0" cy="53340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>
            <a:spAutoFit/>
          </a:bodyPr>
          <a:lstStyle/>
          <a:p>
            <a:endParaRPr lang="el-GR"/>
          </a:p>
        </p:txBody>
      </p:sp>
      <p:graphicFrame>
        <p:nvGraphicFramePr>
          <p:cNvPr id="173085" name="Object 29"/>
          <p:cNvGraphicFramePr>
            <a:graphicFrameLocks noChangeAspect="1"/>
          </p:cNvGraphicFramePr>
          <p:nvPr/>
        </p:nvGraphicFramePr>
        <p:xfrm>
          <a:off x="685800" y="1600200"/>
          <a:ext cx="138747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98" r:id="rId4" imgW="2768600" imgH="3949700" progId="MS_ClipArt_Gallery">
                  <p:embed/>
                </p:oleObj>
              </mc:Choice>
              <mc:Fallback>
                <p:oleObj r:id="rId4" imgW="2768600" imgH="3949700" progId="MS_ClipArt_Gallery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00200"/>
                        <a:ext cx="1387475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>
                <a:solidFill>
                  <a:schemeClr val="tx2"/>
                </a:solidFill>
              </a:rPr>
              <a:t>“super”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752600"/>
          </a:xfrm>
        </p:spPr>
        <p:txBody>
          <a:bodyPr/>
          <a:lstStyle/>
          <a:p>
            <a:r>
              <a:rPr lang="el-GR" altLang="el-GR" sz="2400">
                <a:latin typeface="Arial" panose="020B0604020202020204" pitchFamily="34" charset="0"/>
              </a:rPr>
              <a:t>Μία μέθοδος της υπερκλάσης μπορεί να κληθεί από μια μέθοδο της κλάσης μέσω της ειδικής μεταβλητής</a:t>
            </a:r>
            <a:r>
              <a:rPr lang="el-GR" altLang="el-GR"/>
              <a:t> </a:t>
            </a:r>
            <a:r>
              <a:rPr lang="en-AU" altLang="el-GR" sz="2800" b="1">
                <a:latin typeface="Courier New" panose="02070309020205020404" pitchFamily="49" charset="0"/>
              </a:rPr>
              <a:t>super</a:t>
            </a:r>
            <a:r>
              <a:rPr lang="en-AU" altLang="el-GR"/>
              <a:t>.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1143000" y="3375025"/>
            <a:ext cx="5489575" cy="22193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altLang="el-GR" b="1">
                <a:latin typeface="Courier New" panose="02070309020205020404" pitchFamily="49" charset="0"/>
              </a:rPr>
              <a:t>public void print()</a:t>
            </a:r>
          </a:p>
          <a:p>
            <a:r>
              <a:rPr lang="en-AU" altLang="el-GR" b="1">
                <a:latin typeface="Courier New" panose="02070309020205020404" pitchFamily="49" charset="0"/>
              </a:rPr>
              <a:t>{</a:t>
            </a:r>
          </a:p>
          <a:p>
            <a:r>
              <a:rPr lang="en-AU" altLang="el-GR" b="1">
                <a:latin typeface="Courier New" panose="02070309020205020404" pitchFamily="49" charset="0"/>
              </a:rPr>
              <a:t>	super.print();</a:t>
            </a:r>
          </a:p>
          <a:p>
            <a:r>
              <a:rPr lang="en-AU" altLang="el-GR" b="1">
                <a:latin typeface="Courier New" panose="02070309020205020404" pitchFamily="49" charset="0"/>
              </a:rPr>
              <a:t>	System.out.println(...);</a:t>
            </a:r>
          </a:p>
          <a:p>
            <a:r>
              <a:rPr lang="en-AU" altLang="el-GR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7776</TotalTime>
  <Pages>43</Pages>
  <Words>1442</Words>
  <Application>Microsoft Office PowerPoint</Application>
  <PresentationFormat>On-screen Show (4:3)</PresentationFormat>
  <Paragraphs>319</Paragraphs>
  <Slides>34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Courier New</vt:lpstr>
      <vt:lpstr>Helvetica</vt:lpstr>
      <vt:lpstr>Monotype Sorts</vt:lpstr>
      <vt:lpstr>Times</vt:lpstr>
      <vt:lpstr>untitled 2</vt:lpstr>
      <vt:lpstr>MS_ClipArt_Gallery</vt:lpstr>
      <vt:lpstr>PowerPoint Presentation</vt:lpstr>
      <vt:lpstr>Διάγραμμα κλάσεων [Class diagram]</vt:lpstr>
      <vt:lpstr>Διάγραμμα αντικειμένων [Object diagram]</vt:lpstr>
      <vt:lpstr>Πηγαίος κώδικας</vt:lpstr>
      <vt:lpstr>Σύνοψη: μέθοδος  print</vt:lpstr>
      <vt:lpstr>Υπενθύμιση: αντικείμενα και κλάσεις</vt:lpstr>
      <vt:lpstr>Κλήση μεθόδου</vt:lpstr>
      <vt:lpstr>Αντιστοίχιση μεθόδου με κληρονομικότητα</vt:lpstr>
      <vt:lpstr>“super”</vt:lpstr>
      <vt:lpstr>Χρήση της “super” σε κατασκευαστές</vt:lpstr>
      <vt:lpstr>Παραδείγματα κατασκευαστών</vt:lpstr>
      <vt:lpstr>Κληρονομικότητα και υπο-τύποι</vt:lpstr>
      <vt:lpstr>Χρήση υπο-τύπων</vt:lpstr>
      <vt:lpstr>Υπο-τύποι και συμφωνία τύπων [conformance]</vt:lpstr>
      <vt:lpstr>Στατικοί – δυναμικοί τύποι δεδομένων</vt:lpstr>
      <vt:lpstr>Στατικοί – δυναμικοί τύποι δεδομένων</vt:lpstr>
      <vt:lpstr>Υπο-τύποι / πολυμορφισμός</vt:lpstr>
      <vt:lpstr>Δυναμικός καθορισμός τύπου [Dynamic dispatch]</vt:lpstr>
      <vt:lpstr>Προσδιορισμός μεθόδου [method lookup, binding]</vt:lpstr>
      <vt:lpstr>Επεκτασιμότητα [Extendability]</vt:lpstr>
      <vt:lpstr>Η κλάση “Object”</vt:lpstr>
      <vt:lpstr>“toString”</vt:lpstr>
      <vt:lpstr>Μετατροπείς πρόσβασης [Access Modifiers]</vt:lpstr>
      <vt:lpstr>“private”</vt:lpstr>
      <vt:lpstr>“public”</vt:lpstr>
      <vt:lpstr>“protected”</vt:lpstr>
      <vt:lpstr>Οδηγίες χρήσης μετατροπέων πρόσβασης</vt:lpstr>
      <vt:lpstr>Η δεσμευμένη λέξη  “final” </vt:lpstr>
      <vt:lpstr>Το πρόβλημα του «αντίστροφου πολυμορφισμού»</vt:lpstr>
      <vt:lpstr>Ανομοιογενείς συλλογές αντικειμένων</vt:lpstr>
      <vt:lpstr>Απώλεια τύπου [type loss]</vt:lpstr>
      <vt:lpstr>Μετατροπή τύπου [casting]</vt:lpstr>
      <vt:lpstr>Τμήμα κώδικα</vt:lpstr>
      <vt:lpstr>Γενικές κλάσεις [Generics]</vt:lpstr>
    </vt:vector>
  </TitlesOfParts>
  <Company>University of Ioannina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Αντικειμενοστρεφής Προγραμματισμός</dc:title>
  <dc:subject>Lecture slides</dc:subject>
  <dc:creator>Αντώνιος Συμβώνης</dc:creator>
  <cp:keywords>July 2002</cp:keywords>
  <dc:description>Translated from the lecture notes of _x000d_
Michael Kölling, Monash University</dc:description>
  <cp:lastModifiedBy>A. Symvonis</cp:lastModifiedBy>
  <cp:revision>189</cp:revision>
  <cp:lastPrinted>2000-03-02T05:46:50Z</cp:lastPrinted>
  <dcterms:created xsi:type="dcterms:W3CDTF">1996-04-15T15:18:02Z</dcterms:created>
  <dcterms:modified xsi:type="dcterms:W3CDTF">2018-11-09T12:18:43Z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CSSE</vt:lpwstr>
  </property>
</Properties>
</file>