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6"/>
  </p:notesMasterIdLst>
  <p:handoutMasterIdLst>
    <p:handoutMasterId r:id="rId37"/>
  </p:handoutMasterIdLst>
  <p:sldIdLst>
    <p:sldId id="324" r:id="rId2"/>
    <p:sldId id="283" r:id="rId3"/>
    <p:sldId id="284" r:id="rId4"/>
    <p:sldId id="286" r:id="rId5"/>
    <p:sldId id="291" r:id="rId6"/>
    <p:sldId id="292" r:id="rId7"/>
    <p:sldId id="293" r:id="rId8"/>
    <p:sldId id="294" r:id="rId9"/>
    <p:sldId id="296" r:id="rId10"/>
    <p:sldId id="309" r:id="rId11"/>
    <p:sldId id="310" r:id="rId12"/>
    <p:sldId id="295" r:id="rId13"/>
    <p:sldId id="304" r:id="rId14"/>
    <p:sldId id="313" r:id="rId15"/>
    <p:sldId id="305" r:id="rId16"/>
    <p:sldId id="312" r:id="rId17"/>
    <p:sldId id="306" r:id="rId18"/>
    <p:sldId id="307" r:id="rId19"/>
    <p:sldId id="308" r:id="rId20"/>
    <p:sldId id="320" r:id="rId21"/>
    <p:sldId id="298" r:id="rId22"/>
    <p:sldId id="299" r:id="rId23"/>
    <p:sldId id="315" r:id="rId24"/>
    <p:sldId id="316" r:id="rId25"/>
    <p:sldId id="317" r:id="rId26"/>
    <p:sldId id="318" r:id="rId27"/>
    <p:sldId id="319" r:id="rId28"/>
    <p:sldId id="297" r:id="rId29"/>
    <p:sldId id="303" r:id="rId30"/>
    <p:sldId id="326" r:id="rId31"/>
    <p:sldId id="314" r:id="rId32"/>
    <p:sldId id="301" r:id="rId33"/>
    <p:sldId id="325" r:id="rId34"/>
    <p:sldId id="302" r:id="rId35"/>
  </p:sldIdLst>
  <p:sldSz cx="9144000" cy="6858000" type="screen4x3"/>
  <p:notesSz cx="7099300" cy="10234613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AU"/>
    </a:defPPr>
    <a:lvl1pPr algn="l" rtl="0" eaLnBrk="0" fontAlgn="base" hangingPunct="0">
      <a:spcBef>
        <a:spcPct val="20000"/>
      </a:spcBef>
      <a:spcAft>
        <a:spcPct val="0"/>
      </a:spcAft>
      <a:buClr>
        <a:schemeClr val="tx1"/>
      </a:buClr>
      <a:buSzPct val="75000"/>
      <a:buFont typeface="Monotype Sorts" charset="2"/>
      <a:defRPr sz="2400" kern="1200">
        <a:solidFill>
          <a:srgbClr val="000000"/>
        </a:solidFill>
        <a:latin typeface="Helvetica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20000"/>
      </a:spcBef>
      <a:spcAft>
        <a:spcPct val="0"/>
      </a:spcAft>
      <a:buClr>
        <a:schemeClr val="tx1"/>
      </a:buClr>
      <a:buSzPct val="75000"/>
      <a:buFont typeface="Monotype Sorts" charset="2"/>
      <a:defRPr sz="2400" kern="1200">
        <a:solidFill>
          <a:srgbClr val="000000"/>
        </a:solidFill>
        <a:latin typeface="Helvetica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20000"/>
      </a:spcBef>
      <a:spcAft>
        <a:spcPct val="0"/>
      </a:spcAft>
      <a:buClr>
        <a:schemeClr val="tx1"/>
      </a:buClr>
      <a:buSzPct val="75000"/>
      <a:buFont typeface="Monotype Sorts" charset="2"/>
      <a:defRPr sz="2400" kern="1200">
        <a:solidFill>
          <a:srgbClr val="000000"/>
        </a:solidFill>
        <a:latin typeface="Helvetica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20000"/>
      </a:spcBef>
      <a:spcAft>
        <a:spcPct val="0"/>
      </a:spcAft>
      <a:buClr>
        <a:schemeClr val="tx1"/>
      </a:buClr>
      <a:buSzPct val="75000"/>
      <a:buFont typeface="Monotype Sorts" charset="2"/>
      <a:defRPr sz="2400" kern="1200">
        <a:solidFill>
          <a:srgbClr val="000000"/>
        </a:solidFill>
        <a:latin typeface="Helvetica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20000"/>
      </a:spcBef>
      <a:spcAft>
        <a:spcPct val="0"/>
      </a:spcAft>
      <a:buClr>
        <a:schemeClr val="tx1"/>
      </a:buClr>
      <a:buSzPct val="75000"/>
      <a:buFont typeface="Monotype Sorts" charset="2"/>
      <a:defRPr sz="2400" kern="1200">
        <a:solidFill>
          <a:srgbClr val="000000"/>
        </a:solidFill>
        <a:latin typeface="Helvetica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rgbClr val="000000"/>
        </a:solidFill>
        <a:latin typeface="Helvetica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rgbClr val="000000"/>
        </a:solidFill>
        <a:latin typeface="Helvetica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rgbClr val="000000"/>
        </a:solidFill>
        <a:latin typeface="Helvetica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rgbClr val="000000"/>
        </a:solidFill>
        <a:latin typeface="Helvetica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4">
          <p15:clr>
            <a:srgbClr val="A4A3A4"/>
          </p15:clr>
        </p15:guide>
        <p15:guide id="2" pos="2237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919191"/>
    <a:srgbClr val="CECECE"/>
    <a:srgbClr val="B3B3B3"/>
    <a:srgbClr val="333333"/>
    <a:srgbClr val="232323"/>
    <a:srgbClr val="474747"/>
    <a:srgbClr val="FFFFFF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285" autoAdjust="0"/>
    <p:restoredTop sz="94660"/>
  </p:normalViewPr>
  <p:slideViewPr>
    <p:cSldViewPr>
      <p:cViewPr varScale="1">
        <p:scale>
          <a:sx n="113" d="100"/>
          <a:sy n="113" d="100"/>
        </p:scale>
        <p:origin x="1722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6856"/>
    </p:cViewPr>
  </p:sorterViewPr>
  <p:notesViewPr>
    <p:cSldViewPr>
      <p:cViewPr varScale="1">
        <p:scale>
          <a:sx n="77" d="100"/>
          <a:sy n="77" d="100"/>
        </p:scale>
        <p:origin x="3930" y="96"/>
      </p:cViewPr>
      <p:guideLst>
        <p:guide orient="horz" pos="3224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handoutMaster" Target="handoutMasters/handout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Text Box 4"/>
          <p:cNvSpPr txBox="1">
            <a:spLocks noChangeArrowheads="1"/>
          </p:cNvSpPr>
          <p:nvPr/>
        </p:nvSpPr>
        <p:spPr bwMode="auto">
          <a:xfrm>
            <a:off x="0" y="509588"/>
            <a:ext cx="6858000" cy="3437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8344" tIns="48310" rIns="98344" bIns="48310">
            <a:spAutoFit/>
          </a:bodyPr>
          <a:lstStyle>
            <a:lvl1pPr defTabSz="993775">
              <a:spcBef>
                <a:spcPct val="0"/>
              </a:spcBef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496888" defTabSz="993775">
              <a:spcBef>
                <a:spcPct val="0"/>
              </a:spcBef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993775" defTabSz="993775">
              <a:spcBef>
                <a:spcPct val="0"/>
              </a:spcBef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490663" defTabSz="993775">
              <a:spcBef>
                <a:spcPct val="0"/>
              </a:spcBef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987550" defTabSz="993775">
              <a:spcBef>
                <a:spcPct val="0"/>
              </a:spcBef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444750" defTabSz="9937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01950" defTabSz="9937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359150" defTabSz="9937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16350" defTabSz="9937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lvl="0" algn="ctr">
              <a:spcBef>
                <a:spcPct val="20000"/>
              </a:spcBef>
              <a:buClr>
                <a:srgbClr val="000000"/>
              </a:buClr>
            </a:pPr>
            <a:r>
              <a:rPr lang="el-GR" altLang="el-GR" sz="1600" dirty="0">
                <a:latin typeface="Arial" panose="020B0604020202020204" pitchFamily="34" charset="0"/>
              </a:rPr>
              <a:t>Εισαγωγή στον </a:t>
            </a:r>
            <a:r>
              <a:rPr lang="el-GR" altLang="el-GR" sz="1600" dirty="0" err="1">
                <a:latin typeface="Arial" panose="020B0604020202020204" pitchFamily="34" charset="0"/>
              </a:rPr>
              <a:t>Αντικειμενοστρέφή</a:t>
            </a:r>
            <a:r>
              <a:rPr lang="el-GR" altLang="el-GR" sz="1600" dirty="0">
                <a:latin typeface="Arial" panose="020B0604020202020204" pitchFamily="34" charset="0"/>
              </a:rPr>
              <a:t> Προγραμματισμό</a:t>
            </a:r>
            <a:r>
              <a:rPr lang="en-AU" altLang="el-GR" sz="1600" dirty="0">
                <a:latin typeface="Arial" panose="020B0604020202020204" pitchFamily="34" charset="0"/>
              </a:rPr>
              <a:t> – </a:t>
            </a:r>
            <a:r>
              <a:rPr lang="el-GR" altLang="el-GR" sz="1600" dirty="0">
                <a:latin typeface="Arial" panose="020B0604020202020204" pitchFamily="34" charset="0"/>
              </a:rPr>
              <a:t>Διάλεξη #</a:t>
            </a:r>
            <a:r>
              <a:rPr lang="en-AU" altLang="el-GR" sz="1600" dirty="0" smtClean="0">
                <a:latin typeface="Arial" panose="020B0604020202020204" pitchFamily="34" charset="0"/>
              </a:rPr>
              <a:t>1</a:t>
            </a:r>
            <a:r>
              <a:rPr lang="el-GR" altLang="el-GR" sz="1600" dirty="0" smtClean="0">
                <a:latin typeface="Arial" panose="020B0604020202020204" pitchFamily="34" charset="0"/>
              </a:rPr>
              <a:t>2</a:t>
            </a:r>
            <a:endParaRPr lang="en-AU" altLang="el-GR" sz="1600" dirty="0">
              <a:latin typeface="Arial" panose="020B0604020202020204" pitchFamily="34" charset="0"/>
            </a:endParaRPr>
          </a:p>
        </p:txBody>
      </p:sp>
      <p:sp>
        <p:nvSpPr>
          <p:cNvPr id="3077" name="Text Box 5"/>
          <p:cNvSpPr txBox="1">
            <a:spLocks noChangeArrowheads="1"/>
          </p:cNvSpPr>
          <p:nvPr/>
        </p:nvSpPr>
        <p:spPr bwMode="auto">
          <a:xfrm>
            <a:off x="3189288" y="9366250"/>
            <a:ext cx="3517900" cy="2976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8344" tIns="48310" rIns="98344" bIns="48310">
            <a:spAutoFit/>
          </a:bodyPr>
          <a:lstStyle>
            <a:lvl1pPr defTabSz="993775">
              <a:spcBef>
                <a:spcPct val="0"/>
              </a:spcBef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496888" defTabSz="993775">
              <a:spcBef>
                <a:spcPct val="0"/>
              </a:spcBef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993775" defTabSz="993775">
              <a:spcBef>
                <a:spcPct val="0"/>
              </a:spcBef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490663" defTabSz="993775">
              <a:spcBef>
                <a:spcPct val="0"/>
              </a:spcBef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987550" defTabSz="993775">
              <a:spcBef>
                <a:spcPct val="0"/>
              </a:spcBef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444750" defTabSz="9937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01950" defTabSz="9937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359150" defTabSz="9937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16350" defTabSz="9937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r">
              <a:spcBef>
                <a:spcPct val="20000"/>
              </a:spcBef>
            </a:pPr>
            <a:r>
              <a:rPr lang="el-GR" altLang="el-GR" sz="1300" dirty="0">
                <a:solidFill>
                  <a:srgbClr val="000000"/>
                </a:solidFill>
                <a:latin typeface="Arial" panose="020B0604020202020204" pitchFamily="34" charset="0"/>
              </a:rPr>
              <a:t>Αντώνιος </a:t>
            </a:r>
            <a:r>
              <a:rPr lang="el-GR" altLang="el-GR" sz="1300" dirty="0" err="1">
                <a:solidFill>
                  <a:srgbClr val="000000"/>
                </a:solidFill>
                <a:latin typeface="Arial" panose="020B0604020202020204" pitchFamily="34" charset="0"/>
              </a:rPr>
              <a:t>Συμβώνης</a:t>
            </a:r>
            <a:r>
              <a:rPr lang="en-AU" altLang="el-GR" sz="1300" dirty="0">
                <a:solidFill>
                  <a:srgbClr val="000000"/>
                </a:solidFill>
                <a:latin typeface="Arial" panose="020B0604020202020204" pitchFamily="34" charset="0"/>
              </a:rPr>
              <a:t>, </a:t>
            </a:r>
            <a:r>
              <a:rPr lang="el-GR" altLang="el-GR" sz="1300" dirty="0">
                <a:solidFill>
                  <a:srgbClr val="000000"/>
                </a:solidFill>
                <a:latin typeface="Arial" panose="020B0604020202020204" pitchFamily="34" charset="0"/>
              </a:rPr>
              <a:t>ΣΕΜΦΕ, </a:t>
            </a:r>
            <a:r>
              <a:rPr lang="el-GR" altLang="el-GR" sz="1300" dirty="0" smtClean="0">
                <a:solidFill>
                  <a:srgbClr val="000000"/>
                </a:solidFill>
                <a:latin typeface="Arial" panose="020B0604020202020204" pitchFamily="34" charset="0"/>
              </a:rPr>
              <a:t>ΕΜΠ </a:t>
            </a:r>
            <a:endParaRPr lang="en-AU" altLang="el-GR" sz="1300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4563" y="4864100"/>
            <a:ext cx="5210175" cy="4310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326" tIns="46336" rIns="94326" bIns="4633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AU" altLang="el-GR" smtClean="0"/>
              <a:t>Click to edit Master notes styles</a:t>
            </a:r>
          </a:p>
          <a:p>
            <a:pPr lvl="1"/>
            <a:r>
              <a:rPr lang="en-AU" altLang="el-GR" smtClean="0"/>
              <a:t>Second Level</a:t>
            </a:r>
          </a:p>
          <a:p>
            <a:pPr lvl="2"/>
            <a:r>
              <a:rPr lang="en-AU" altLang="el-GR" smtClean="0"/>
              <a:t>Third Level</a:t>
            </a:r>
          </a:p>
          <a:p>
            <a:pPr lvl="3"/>
            <a:r>
              <a:rPr lang="en-AU" altLang="el-GR" smtClean="0"/>
              <a:t>Fourth Level</a:t>
            </a:r>
          </a:p>
          <a:p>
            <a:pPr lvl="4"/>
            <a:r>
              <a:rPr lang="en-AU" altLang="el-GR" smtClean="0"/>
              <a:t>Fifth Level</a:t>
            </a:r>
          </a:p>
        </p:txBody>
      </p:sp>
      <p:sp>
        <p:nvSpPr>
          <p:cNvPr id="2051" name="Rectangle 3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5700" y="890588"/>
            <a:ext cx="4789488" cy="3592512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8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altLang="el-GR"/>
              <a:t>just refreshing what we talked about before...</a:t>
            </a: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2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l-GR" altLang="el-GR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40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l-GR" altLang="el-GR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5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l-GR" altLang="el-GR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l-GR" altLang="el-GR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3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7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altLang="el-GR"/>
              <a:t>discuss: why do you want to assign a subclass to superclass variable?</a:t>
            </a: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0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60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l-GR" altLang="el-GR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4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9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l-GR" altLang="el-GR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4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1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l-GR" altLang="el-GR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1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81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altLang="el-GR"/>
              <a:t>Go though method call / dispatch and lookup again; this time starting from a </a:t>
            </a:r>
            <a:r>
              <a:rPr lang="en-AU" altLang="el-GR" i="1"/>
              <a:t>variable</a:t>
            </a:r>
            <a:r>
              <a:rPr lang="en-AU" altLang="el-GR"/>
              <a:t> (not just the call) where static and dynamic type are different. (Make that clear.) Explain how the dynamic type determines method binding.</a:t>
            </a: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70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l-GR" altLang="el-G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0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altLang="el-GR"/>
              <a:t>This was the object scenario...</a:t>
            </a: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138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9139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l-GR" altLang="el-GR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1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01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l-GR" altLang="el-GR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1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11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l-GR" altLang="el-GR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2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22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l-GR" altLang="el-GR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2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32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l-GR" altLang="el-GR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2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4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l-GR" altLang="el-GR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2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l-GR" altLang="el-GR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3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63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l-GR" altLang="el-GR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32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altLang="el-GR"/>
              <a:t>"reverse polymorphism" is the problem of type loss.</a:t>
            </a:r>
          </a:p>
          <a:p>
            <a:r>
              <a:rPr lang="en-AU" altLang="el-GR"/>
              <a:t>Give an example (e.g. from their simulations).</a:t>
            </a:r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3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73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l-GR" altLang="el-GR"/>
          </a:p>
        </p:txBody>
      </p:sp>
    </p:spTree>
    <p:extLst>
      <p:ext uri="{BB962C8B-B14F-4D97-AF65-F5344CB8AC3E}">
        <p14:creationId xmlns:p14="http://schemas.microsoft.com/office/powerpoint/2010/main" val="2550382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86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altLang="el-GR"/>
              <a:t>This was the code.</a:t>
            </a:r>
          </a:p>
          <a:p>
            <a:r>
              <a:rPr lang="en-AU" altLang="el-GR"/>
              <a:t>It worked well, “print” is just called, no distinction on what class here in the caller’s code.</a:t>
            </a:r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3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83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l-GR" altLang="el-GR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3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93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l-GR" altLang="el-GR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7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3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l-GR" altLang="el-GR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3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73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l-GR" altLang="el-G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6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96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altLang="el-GR"/>
              <a:t>Altogether there were three print methods involved...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78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altLang="el-GR"/>
              <a:t>Just a reminder: every object has a reference to its class.</a:t>
            </a:r>
          </a:p>
          <a:p>
            <a:r>
              <a:rPr lang="en-AU" altLang="el-GR"/>
              <a:t>Objects hold values of instance fields, classes define methods.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88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altLang="el-GR"/>
              <a:t>How a method call is resolved (dynamic binding)</a:t>
            </a: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9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99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altLang="el-GR"/>
              <a:t>explain overriding by explaining method lookup a-la Smalltalk</a:t>
            </a: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09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l-GR" altLang="el-GR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9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19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l-GR" altLang="el-G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2571582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292561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501650"/>
            <a:ext cx="1943100" cy="55943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501650"/>
            <a:ext cx="5676900" cy="559435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6422527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7167176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218024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447800"/>
            <a:ext cx="3810000" cy="46482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47800"/>
            <a:ext cx="3810000" cy="46482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6231268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207542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612718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783706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806003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465266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>
                <a:gamma/>
                <a:shade val="80000"/>
                <a:invGamma/>
              </a:schemeClr>
            </a:gs>
            <a:gs pos="50000">
              <a:schemeClr val="bg1"/>
            </a:gs>
            <a:gs pos="100000">
              <a:schemeClr val="bg1">
                <a:gamma/>
                <a:shade val="80000"/>
                <a:invGamma/>
              </a:schemeClr>
            </a:gs>
          </a:gsLst>
          <a:lin ang="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234950" y="234950"/>
            <a:ext cx="8674100" cy="62357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l-GR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501650"/>
            <a:ext cx="7772400" cy="565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87" tIns="44450" rIns="90487" bIns="4445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AU" altLang="el-GR" smtClean="0"/>
              <a:t>Click to edit Master title style</a:t>
            </a:r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457200" y="1143000"/>
            <a:ext cx="8229600" cy="76200"/>
          </a:xfrm>
          <a:prstGeom prst="rect">
            <a:avLst/>
          </a:prstGeom>
          <a:gradFill rotWithShape="0">
            <a:gsLst>
              <a:gs pos="0">
                <a:srgbClr val="474747"/>
              </a:gs>
              <a:gs pos="100000">
                <a:srgbClr val="474747">
                  <a:gamma/>
                  <a:tint val="30196"/>
                  <a:invGamma/>
                </a:srgbClr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l-G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447800"/>
            <a:ext cx="7772400" cy="464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87" tIns="44450" rIns="90487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AU" altLang="el-GR" smtClean="0"/>
              <a:t>sample</a:t>
            </a:r>
          </a:p>
        </p:txBody>
      </p:sp>
      <p:sp>
        <p:nvSpPr>
          <p:cNvPr id="1031" name="Rectangle 7"/>
          <p:cNvSpPr>
            <a:spLocks noChangeArrowheads="1"/>
          </p:cNvSpPr>
          <p:nvPr userDrawn="1"/>
        </p:nvSpPr>
        <p:spPr bwMode="auto">
          <a:xfrm>
            <a:off x="8810625" y="6494463"/>
            <a:ext cx="180975" cy="271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r">
              <a:spcBef>
                <a:spcPct val="0"/>
              </a:spcBef>
              <a:buClrTx/>
              <a:buSzTx/>
              <a:buFontTx/>
              <a:buNone/>
            </a:pPr>
            <a:endParaRPr lang="en-AU" altLang="el-GR" sz="1200" b="1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" panose="02020603050405020304" pitchFamily="18" charset="0"/>
            </a:endParaRPr>
          </a:p>
        </p:txBody>
      </p:sp>
      <p:sp>
        <p:nvSpPr>
          <p:cNvPr id="1033" name="Rectangle 9"/>
          <p:cNvSpPr>
            <a:spLocks noChangeArrowheads="1"/>
          </p:cNvSpPr>
          <p:nvPr userDrawn="1"/>
        </p:nvSpPr>
        <p:spPr bwMode="auto">
          <a:xfrm>
            <a:off x="2548812" y="6434138"/>
            <a:ext cx="6442788" cy="2744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r">
              <a:spcBef>
                <a:spcPct val="0"/>
              </a:spcBef>
              <a:buClrTx/>
              <a:buSzTx/>
              <a:buFontTx/>
              <a:buNone/>
            </a:pPr>
            <a:r>
              <a:rPr lang="el-GR" altLang="el-GR" sz="12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" panose="02020603060405020304" pitchFamily="18" charset="0"/>
              </a:rPr>
              <a:t>Εισαγωγή στον </a:t>
            </a:r>
            <a:r>
              <a:rPr lang="el-GR" altLang="el-GR" sz="1200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" panose="02020603060405020304" pitchFamily="18" charset="0"/>
              </a:rPr>
              <a:t>Αντικειμενοστρεφή</a:t>
            </a:r>
            <a:r>
              <a:rPr lang="el-GR" altLang="el-GR" sz="1200" baseline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" panose="02020603060405020304" pitchFamily="18" charset="0"/>
              </a:rPr>
              <a:t> </a:t>
            </a:r>
            <a:r>
              <a:rPr lang="el-GR" altLang="el-GR" sz="12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" panose="02020603060405020304" pitchFamily="18" charset="0"/>
              </a:rPr>
              <a:t>Προγραμματισμό</a:t>
            </a:r>
            <a:r>
              <a:rPr lang="en-AU" altLang="el-GR" sz="12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" panose="02020603060405020304" pitchFamily="18" charset="0"/>
              </a:rPr>
              <a:t>, </a:t>
            </a:r>
            <a:r>
              <a:rPr lang="el-GR" altLang="el-GR" sz="12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" panose="02020603060405020304" pitchFamily="18" charset="0"/>
              </a:rPr>
              <a:t>Αντώνιος </a:t>
            </a:r>
            <a:r>
              <a:rPr lang="el-GR" altLang="el-GR" sz="1200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" panose="02020603060405020304" pitchFamily="18" charset="0"/>
              </a:rPr>
              <a:t>Συμβώνης</a:t>
            </a:r>
            <a:r>
              <a:rPr lang="en-AU" altLang="el-GR" sz="12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" panose="02020603060405020304" pitchFamily="18" charset="0"/>
              </a:rPr>
              <a:t>, </a:t>
            </a:r>
            <a:r>
              <a:rPr lang="el-GR" altLang="el-GR" sz="12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" panose="02020603060405020304" pitchFamily="18" charset="0"/>
              </a:rPr>
              <a:t>ΣΕΜΦΕ, ΕΜΠ</a:t>
            </a:r>
            <a:r>
              <a:rPr lang="en-AU" altLang="el-GR" sz="12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" panose="02020603060405020304" pitchFamily="18" charset="0"/>
              </a:rPr>
              <a:t>,</a:t>
            </a:r>
            <a:r>
              <a:rPr lang="en-AU" altLang="el-GR" sz="1200" dirty="0" smtClean="0"/>
              <a:t> </a:t>
            </a:r>
            <a:r>
              <a:rPr lang="en-AU" altLang="el-GR" sz="1200" kern="12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" panose="02020603060405020304" pitchFamily="18" charset="0"/>
                <a:ea typeface="+mn-ea"/>
                <a:cs typeface="+mn-cs"/>
              </a:rPr>
              <a:t>Slide </a:t>
            </a:r>
            <a:fld id="{FB66F834-279D-4E87-891F-8713BCD441E8}" type="slidenum">
              <a:rPr lang="en-AU" altLang="el-GR" sz="1200" kern="120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" panose="02020603060405020304" pitchFamily="18" charset="0"/>
                <a:ea typeface="+mn-ea"/>
                <a:cs typeface="+mn-cs"/>
              </a:rPr>
              <a:pPr algn="r">
                <a:spcBef>
                  <a:spcPct val="0"/>
                </a:spcBef>
                <a:buClrTx/>
                <a:buSzTx/>
                <a:buFontTx/>
                <a:buNone/>
              </a:pPr>
              <a:t>‹#›</a:t>
            </a:fld>
            <a:endParaRPr lang="en-AU" altLang="el-GR" sz="1200" kern="120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" panose="02020603060405020304" pitchFamily="18" charset="0"/>
              <a:ea typeface="+mn-ea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Char char="•"/>
        <a:defRPr sz="3200" kern="1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Times" panose="02020603050405020304" pitchFamily="18" charset="0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Times" panose="02020603050405020304" pitchFamily="18" charset="0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Times" panose="02020603050405020304" pitchFamily="18" charset="0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Times" panose="02020603050405020304" pitchFamily="18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3.wmf"/><Relationship Id="rId4" Type="http://schemas.openxmlformats.org/officeDocument/2006/relationships/oleObject" Target="../embeddings/oleObject3.bin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4.wmf"/><Relationship Id="rId4" Type="http://schemas.openxmlformats.org/officeDocument/2006/relationships/oleObject" Target="../embeddings/oleObject4.bin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5.wmf"/><Relationship Id="rId4" Type="http://schemas.openxmlformats.org/officeDocument/2006/relationships/oleObject" Target="../embeddings/oleObject5.bin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9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6.wmf"/><Relationship Id="rId4" Type="http://schemas.openxmlformats.org/officeDocument/2006/relationships/oleObject" Target="../embeddings/oleObject6.bin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5" Type="http://schemas.openxmlformats.org/officeDocument/2006/relationships/image" Target="../media/image7.wmf"/><Relationship Id="rId4" Type="http://schemas.openxmlformats.org/officeDocument/2006/relationships/oleObject" Target="../embeddings/oleObject7.bin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5" Type="http://schemas.openxmlformats.org/officeDocument/2006/relationships/image" Target="../media/image8.wmf"/><Relationship Id="rId4" Type="http://schemas.openxmlformats.org/officeDocument/2006/relationships/oleObject" Target="../embeddings/oleObject8.bin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wmf"/><Relationship Id="rId4" Type="http://schemas.openxmlformats.org/officeDocument/2006/relationships/oleObject" Target="../embeddings/oleObject1.bin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2.wmf"/><Relationship Id="rId4" Type="http://schemas.openxmlformats.org/officeDocument/2006/relationships/oleObject" Target="../embeddings/oleObject2.bin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6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AU" altLang="el-GR" sz="5400">
              <a:solidFill>
                <a:srgbClr val="000000"/>
              </a:solidFill>
            </a:endParaRPr>
          </a:p>
        </p:txBody>
      </p:sp>
      <p:sp>
        <p:nvSpPr>
          <p:cNvPr id="240643" name="Rectangle 3"/>
          <p:cNvSpPr>
            <a:spLocks noChangeArrowheads="1"/>
          </p:cNvSpPr>
          <p:nvPr/>
        </p:nvSpPr>
        <p:spPr bwMode="auto">
          <a:xfrm>
            <a:off x="1219200" y="2209800"/>
            <a:ext cx="6705600" cy="2432050"/>
          </a:xfrm>
          <a:prstGeom prst="rect">
            <a:avLst/>
          </a:prstGeom>
          <a:gradFill rotWithShape="0">
            <a:gsLst>
              <a:gs pos="0">
                <a:srgbClr val="676767"/>
              </a:gs>
              <a:gs pos="50000">
                <a:srgbClr val="676767">
                  <a:gamma/>
                  <a:tint val="0"/>
                  <a:invGamma/>
                </a:srgbClr>
              </a:gs>
              <a:gs pos="100000">
                <a:srgbClr val="676767"/>
              </a:gs>
            </a:gsLst>
            <a:lin ang="2700000" scaled="1"/>
          </a:gra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l-GR" altLang="el-GR" sz="3600" dirty="0" smtClean="0">
                <a:latin typeface="Arial" panose="020B0604020202020204" pitchFamily="34" charset="0"/>
              </a:rPr>
              <a:t>Διάλεξη #12</a:t>
            </a:r>
            <a:r>
              <a:rPr lang="en-AU" altLang="el-GR" sz="3600" dirty="0" smtClean="0">
                <a:latin typeface="Arial" panose="020B0604020202020204" pitchFamily="34" charset="0"/>
              </a:rPr>
              <a:t>:</a:t>
            </a:r>
            <a:endParaRPr lang="en-AU" altLang="el-GR" sz="3600" dirty="0">
              <a:latin typeface="Arial" panose="020B0604020202020204" pitchFamily="34" charset="0"/>
            </a:endParaRPr>
          </a:p>
          <a:p>
            <a:pPr algn="ctr"/>
            <a:r>
              <a:rPr lang="el-GR" altLang="el-GR" sz="3600" dirty="0" err="1">
                <a:latin typeface="Arial" panose="020B0604020202020204" pitchFamily="34" charset="0"/>
              </a:rPr>
              <a:t>Υπο</a:t>
            </a:r>
            <a:r>
              <a:rPr lang="en-US" altLang="el-GR" sz="3600" dirty="0">
                <a:latin typeface="Arial" panose="020B0604020202020204" pitchFamily="34" charset="0"/>
              </a:rPr>
              <a:t>-</a:t>
            </a:r>
            <a:r>
              <a:rPr lang="el-GR" altLang="el-GR" sz="3600" dirty="0">
                <a:latin typeface="Arial" panose="020B0604020202020204" pitchFamily="34" charset="0"/>
              </a:rPr>
              <a:t>τύποι και πολυμορφισμός</a:t>
            </a:r>
          </a:p>
          <a:p>
            <a:pPr algn="ctr"/>
            <a:r>
              <a:rPr lang="el-GR" altLang="el-GR" sz="2800" dirty="0">
                <a:solidFill>
                  <a:srgbClr val="FF33CC"/>
                </a:solidFill>
                <a:latin typeface="Arial" panose="020B0604020202020204" pitchFamily="34" charset="0"/>
              </a:rPr>
              <a:t>[</a:t>
            </a:r>
            <a:r>
              <a:rPr lang="en-US" altLang="el-GR" sz="2800" dirty="0">
                <a:solidFill>
                  <a:srgbClr val="FF33CC"/>
                </a:solidFill>
                <a:latin typeface="Arial" panose="020B0604020202020204" pitchFamily="34" charset="0"/>
              </a:rPr>
              <a:t>sub-typing and polymorphism]</a:t>
            </a:r>
            <a:endParaRPr lang="el-GR" altLang="el-GR" sz="2800" dirty="0">
              <a:solidFill>
                <a:srgbClr val="FF33CC"/>
              </a:solidFill>
              <a:latin typeface="Arial" panose="020B0604020202020204" pitchFamily="34" charset="0"/>
            </a:endParaRPr>
          </a:p>
          <a:p>
            <a:pPr algn="ctr"/>
            <a:r>
              <a:rPr lang="en-AU" altLang="el-GR" sz="3200" dirty="0">
                <a:latin typeface="Arial" panose="020B0604020202020204" pitchFamily="34" charset="0"/>
              </a:rPr>
              <a:t> </a:t>
            </a:r>
          </a:p>
        </p:txBody>
      </p:sp>
      <p:sp>
        <p:nvSpPr>
          <p:cNvPr id="240644" name="Rectangle 4"/>
          <p:cNvSpPr>
            <a:spLocks noChangeArrowheads="1"/>
          </p:cNvSpPr>
          <p:nvPr/>
        </p:nvSpPr>
        <p:spPr bwMode="auto">
          <a:xfrm>
            <a:off x="457200" y="5715000"/>
            <a:ext cx="8229600" cy="76200"/>
          </a:xfrm>
          <a:prstGeom prst="rect">
            <a:avLst/>
          </a:prstGeom>
          <a:gradFill rotWithShape="0">
            <a:gsLst>
              <a:gs pos="0">
                <a:srgbClr val="474747">
                  <a:gamma/>
                  <a:tint val="30196"/>
                  <a:invGamma/>
                </a:srgbClr>
              </a:gs>
              <a:gs pos="100000">
                <a:srgbClr val="474747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l-GR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sz="3600">
                <a:solidFill>
                  <a:schemeClr val="tx2"/>
                </a:solidFill>
              </a:rPr>
              <a:t>Χρήση της </a:t>
            </a:r>
            <a:r>
              <a:rPr lang="en-AU" altLang="el-GR" sz="3600">
                <a:solidFill>
                  <a:schemeClr val="tx2"/>
                </a:solidFill>
              </a:rPr>
              <a:t>“super” </a:t>
            </a:r>
            <a:r>
              <a:rPr lang="el-GR" altLang="el-GR" sz="3600">
                <a:solidFill>
                  <a:schemeClr val="tx2"/>
                </a:solidFill>
              </a:rPr>
              <a:t>σε κατασκευαστές</a:t>
            </a:r>
            <a:endParaRPr lang="en-AU" altLang="el-GR" sz="3600">
              <a:solidFill>
                <a:schemeClr val="tx2"/>
              </a:solidFill>
            </a:endParaRPr>
          </a:p>
        </p:txBody>
      </p:sp>
      <p:sp>
        <p:nvSpPr>
          <p:cNvPr id="1935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95400"/>
            <a:ext cx="8001000" cy="4648200"/>
          </a:xfrm>
        </p:spPr>
        <p:txBody>
          <a:bodyPr/>
          <a:lstStyle/>
          <a:p>
            <a:pPr>
              <a:lnSpc>
                <a:spcPct val="110000"/>
              </a:lnSpc>
            </a:pPr>
            <a:r>
              <a:rPr lang="el-GR" altLang="el-GR" sz="2400">
                <a:latin typeface="Arial" panose="020B0604020202020204" pitchFamily="34" charset="0"/>
              </a:rPr>
              <a:t>Οι κατασκευαστές των υποκλάσεων πρέπει να έχουν μία κλήση προς τον </a:t>
            </a:r>
            <a:r>
              <a:rPr lang="en-US" altLang="el-GR" sz="2400">
                <a:latin typeface="Arial" panose="020B0604020202020204" pitchFamily="34" charset="0"/>
              </a:rPr>
              <a:t>“super”</a:t>
            </a:r>
            <a:r>
              <a:rPr lang="el-GR" altLang="el-GR" sz="2400">
                <a:latin typeface="Arial" panose="020B0604020202020204" pitchFamily="34" charset="0"/>
              </a:rPr>
              <a:t> (τον κατασκευαστή της υπερκλάσης) στην πρώτη γραμμή του κώδικά τους.</a:t>
            </a:r>
          </a:p>
          <a:p>
            <a:pPr>
              <a:lnSpc>
                <a:spcPct val="110000"/>
              </a:lnSpc>
            </a:pPr>
            <a:r>
              <a:rPr lang="el-GR" altLang="el-GR" sz="2400">
                <a:latin typeface="Arial" panose="020B0604020202020204" pitchFamily="34" charset="0"/>
              </a:rPr>
              <a:t>Εάν η κλήση έχει παραληφθεί, η εντολή </a:t>
            </a:r>
            <a:r>
              <a:rPr lang="en-AU" altLang="el-GR" sz="2400">
                <a:latin typeface="Arial" panose="020B0604020202020204" pitchFamily="34" charset="0"/>
              </a:rPr>
              <a:t>	</a:t>
            </a:r>
            <a:r>
              <a:rPr lang="en-AU" altLang="el-GR" sz="2400" b="1">
                <a:latin typeface="Courier New" panose="02070309020205020404" pitchFamily="49" charset="0"/>
              </a:rPr>
              <a:t>super();</a:t>
            </a:r>
            <a:r>
              <a:rPr lang="en-AU" altLang="el-GR" sz="2400">
                <a:latin typeface="Arial" panose="020B0604020202020204" pitchFamily="34" charset="0"/>
              </a:rPr>
              <a:t/>
            </a:r>
            <a:br>
              <a:rPr lang="en-AU" altLang="el-GR" sz="2400">
                <a:latin typeface="Arial" panose="020B0604020202020204" pitchFamily="34" charset="0"/>
              </a:rPr>
            </a:br>
            <a:r>
              <a:rPr lang="el-GR" altLang="el-GR" sz="2400">
                <a:latin typeface="Arial" panose="020B0604020202020204" pitchFamily="34" charset="0"/>
              </a:rPr>
              <a:t>εισάγεται αυτόματα από τον μεταφραστή.</a:t>
            </a:r>
            <a:r>
              <a:rPr lang="en-AU" altLang="el-GR" sz="2400">
                <a:latin typeface="Arial" panose="020B0604020202020204" pitchFamily="34" charset="0"/>
              </a:rPr>
              <a:t> </a:t>
            </a:r>
            <a:endParaRPr lang="el-GR" altLang="el-GR" sz="2000" b="1">
              <a:latin typeface="Arial" panose="020B0604020202020204" pitchFamily="34" charset="0"/>
            </a:endParaRPr>
          </a:p>
          <a:p>
            <a:pPr>
              <a:lnSpc>
                <a:spcPct val="110000"/>
              </a:lnSpc>
            </a:pPr>
            <a:r>
              <a:rPr lang="el-GR" altLang="el-GR" sz="2400" u="sng">
                <a:latin typeface="Arial" panose="020B0604020202020204" pitchFamily="34" charset="0"/>
              </a:rPr>
              <a:t>Προσοχή</a:t>
            </a:r>
            <a:r>
              <a:rPr lang="el-GR" altLang="el-GR" sz="2400">
                <a:latin typeface="Arial" panose="020B0604020202020204" pitchFamily="34" charset="0"/>
              </a:rPr>
              <a:t>: Ο κατασκευαστής που δεν έχει παραμέτρους είναι αυτός που επιλέγεται να εισαχθεί αυτόματα</a:t>
            </a:r>
            <a:r>
              <a:rPr lang="en-AU" altLang="el-GR" sz="2400">
                <a:latin typeface="Arial" panose="020B0604020202020204" pitchFamily="34" charset="0"/>
              </a:rPr>
              <a:t>!</a:t>
            </a:r>
          </a:p>
          <a:p>
            <a:pPr>
              <a:lnSpc>
                <a:spcPct val="110000"/>
              </a:lnSpc>
            </a:pPr>
            <a:r>
              <a:rPr lang="el-GR" altLang="el-GR" sz="2400" u="sng">
                <a:latin typeface="Arial" panose="020B0604020202020204" pitchFamily="34" charset="0"/>
              </a:rPr>
              <a:t>Σύσταση</a:t>
            </a:r>
            <a:r>
              <a:rPr lang="en-AU" altLang="el-GR" sz="2400">
                <a:latin typeface="Arial" panose="020B0604020202020204" pitchFamily="34" charset="0"/>
              </a:rPr>
              <a:t>: </a:t>
            </a:r>
            <a:r>
              <a:rPr lang="el-GR" altLang="el-GR" sz="2400">
                <a:latin typeface="Arial" panose="020B0604020202020204" pitchFamily="34" charset="0"/>
              </a:rPr>
              <a:t>Πάντα να εισάγετε μία κλήση προς τον κατασκευαστή</a:t>
            </a:r>
            <a:r>
              <a:rPr lang="en-AU" altLang="el-GR" sz="2400">
                <a:latin typeface="Arial" panose="020B0604020202020204" pitchFamily="34" charset="0"/>
              </a:rPr>
              <a:t> </a:t>
            </a:r>
            <a:r>
              <a:rPr lang="en-AU" altLang="el-GR" sz="2400" i="1">
                <a:latin typeface="Arial" panose="020B0604020202020204" pitchFamily="34" charset="0"/>
              </a:rPr>
              <a:t>super</a:t>
            </a:r>
            <a:r>
              <a:rPr lang="en-AU" altLang="el-GR" sz="2400">
                <a:latin typeface="Arial" panose="020B0604020202020204" pitchFamily="34" charset="0"/>
              </a:rPr>
              <a:t> – </a:t>
            </a:r>
            <a:r>
              <a:rPr lang="el-GR" altLang="el-GR" sz="2400">
                <a:latin typeface="Arial" panose="020B0604020202020204" pitchFamily="34" charset="0"/>
              </a:rPr>
              <a:t>μην εξαρτάστε από την αυτόματη εισαγωγή του</a:t>
            </a:r>
            <a:endParaRPr lang="en-AU" altLang="el-GR" sz="240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sz="3600">
                <a:solidFill>
                  <a:schemeClr val="tx2"/>
                </a:solidFill>
              </a:rPr>
              <a:t>Παραδείγματα κατασκευαστών</a:t>
            </a:r>
            <a:endParaRPr lang="en-AU" altLang="el-GR" sz="3600">
              <a:solidFill>
                <a:schemeClr val="tx2"/>
              </a:solidFill>
            </a:endParaRPr>
          </a:p>
        </p:txBody>
      </p:sp>
      <p:sp>
        <p:nvSpPr>
          <p:cNvPr id="1945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191000" y="1447800"/>
            <a:ext cx="4419600" cy="4648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l-GR" altLang="el-GR" sz="2400">
                <a:latin typeface="Arial" panose="020B0604020202020204" pitchFamily="34" charset="0"/>
              </a:rPr>
              <a:t>Άμεση κλήση στον </a:t>
            </a:r>
            <a:r>
              <a:rPr lang="en-AU" altLang="el-GR" sz="2400" b="1">
                <a:latin typeface="Courier New" panose="02070309020205020404" pitchFamily="49" charset="0"/>
              </a:rPr>
              <a:t>super</a:t>
            </a:r>
            <a:r>
              <a:rPr lang="en-AU" altLang="el-GR" sz="2400">
                <a:latin typeface="Arial" panose="020B0604020202020204" pitchFamily="34" charset="0"/>
              </a:rPr>
              <a:t> </a:t>
            </a:r>
            <a:r>
              <a:rPr lang="el-GR" altLang="el-GR" sz="2400">
                <a:latin typeface="Arial" panose="020B0604020202020204" pitchFamily="34" charset="0"/>
              </a:rPr>
              <a:t>χωρίς παραμέτρους</a:t>
            </a:r>
            <a:endParaRPr lang="en-AU" altLang="el-GR" sz="2400">
              <a:latin typeface="Arial" panose="020B0604020202020204" pitchFamily="34" charset="0"/>
            </a:endParaRPr>
          </a:p>
          <a:p>
            <a:pPr>
              <a:lnSpc>
                <a:spcPct val="90000"/>
              </a:lnSpc>
            </a:pPr>
            <a:endParaRPr lang="el-GR" altLang="el-GR" sz="2400">
              <a:latin typeface="Arial" panose="020B0604020202020204" pitchFamily="34" charset="0"/>
            </a:endParaRPr>
          </a:p>
          <a:p>
            <a:pPr>
              <a:lnSpc>
                <a:spcPct val="90000"/>
              </a:lnSpc>
            </a:pPr>
            <a:endParaRPr lang="el-GR" altLang="el-GR" sz="2400">
              <a:latin typeface="Arial" panose="020B0604020202020204" pitchFamily="34" charset="0"/>
            </a:endParaRPr>
          </a:p>
          <a:p>
            <a:pPr>
              <a:lnSpc>
                <a:spcPct val="90000"/>
              </a:lnSpc>
            </a:pPr>
            <a:r>
              <a:rPr lang="el-GR" altLang="el-GR" sz="2400"/>
              <a:t>Έμμεση </a:t>
            </a:r>
            <a:r>
              <a:rPr lang="el-GR" altLang="el-GR" sz="2400">
                <a:latin typeface="Arial" panose="020B0604020202020204" pitchFamily="34" charset="0"/>
              </a:rPr>
              <a:t>κλήση στον </a:t>
            </a:r>
            <a:r>
              <a:rPr lang="en-AU" altLang="el-GR" sz="2400" b="1">
                <a:latin typeface="Courier New" panose="02070309020205020404" pitchFamily="49" charset="0"/>
              </a:rPr>
              <a:t>super</a:t>
            </a:r>
            <a:r>
              <a:rPr lang="en-AU" altLang="el-GR" sz="2400">
                <a:latin typeface="Arial" panose="020B0604020202020204" pitchFamily="34" charset="0"/>
              </a:rPr>
              <a:t> </a:t>
            </a:r>
            <a:r>
              <a:rPr lang="el-GR" altLang="el-GR" sz="2400">
                <a:latin typeface="Arial" panose="020B0604020202020204" pitchFamily="34" charset="0"/>
              </a:rPr>
              <a:t>χωρίς παραμέτρους</a:t>
            </a:r>
            <a:endParaRPr lang="en-AU" altLang="el-GR" sz="2400">
              <a:latin typeface="Arial" panose="020B0604020202020204" pitchFamily="34" charset="0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el-GR" altLang="el-GR" sz="2000"/>
              <a:t>	</a:t>
            </a:r>
            <a:r>
              <a:rPr lang="en-AU" altLang="el-GR" sz="2000">
                <a:latin typeface="Arial" panose="020B0604020202020204" pitchFamily="34" charset="0"/>
              </a:rPr>
              <a:t>(</a:t>
            </a:r>
            <a:r>
              <a:rPr lang="el-GR" altLang="el-GR" sz="2000">
                <a:latin typeface="Arial" panose="020B0604020202020204" pitchFamily="34" charset="0"/>
              </a:rPr>
              <a:t>δουλεύει μόνο όταν υπάρχει στην υπερκλάση κατασκευαστής χωρίς παραμέτρους</a:t>
            </a:r>
            <a:r>
              <a:rPr lang="en-AU" altLang="el-GR" sz="2000">
                <a:latin typeface="Arial" panose="020B0604020202020204" pitchFamily="34" charset="0"/>
              </a:rPr>
              <a:t>)</a:t>
            </a:r>
            <a:endParaRPr lang="el-GR" altLang="el-GR" sz="2000">
              <a:latin typeface="Arial" panose="020B0604020202020204" pitchFamily="34" charset="0"/>
            </a:endParaRPr>
          </a:p>
          <a:p>
            <a:pPr>
              <a:lnSpc>
                <a:spcPct val="90000"/>
              </a:lnSpc>
              <a:buFontTx/>
              <a:buNone/>
            </a:pPr>
            <a:endParaRPr lang="el-GR" altLang="el-GR" sz="2400">
              <a:latin typeface="Arial" panose="020B0604020202020204" pitchFamily="34" charset="0"/>
            </a:endParaRPr>
          </a:p>
          <a:p>
            <a:pPr>
              <a:lnSpc>
                <a:spcPct val="90000"/>
              </a:lnSpc>
            </a:pPr>
            <a:r>
              <a:rPr lang="el-GR" altLang="el-GR" sz="2400">
                <a:latin typeface="Arial" panose="020B0604020202020204" pitchFamily="34" charset="0"/>
              </a:rPr>
              <a:t>Άμεση κλήση στον </a:t>
            </a:r>
            <a:r>
              <a:rPr lang="en-AU" altLang="el-GR" sz="2400" b="1">
                <a:latin typeface="Courier New" panose="02070309020205020404" pitchFamily="49" charset="0"/>
              </a:rPr>
              <a:t>super</a:t>
            </a:r>
            <a:r>
              <a:rPr lang="en-AU" altLang="el-GR" sz="2400">
                <a:latin typeface="Arial" panose="020B0604020202020204" pitchFamily="34" charset="0"/>
              </a:rPr>
              <a:t> </a:t>
            </a:r>
            <a:r>
              <a:rPr lang="el-GR" altLang="el-GR" sz="2400">
                <a:latin typeface="Arial" panose="020B0604020202020204" pitchFamily="34" charset="0"/>
              </a:rPr>
              <a:t>με παραμέτρους</a:t>
            </a:r>
            <a:endParaRPr lang="en-AU" altLang="el-GR" sz="2400">
              <a:latin typeface="Arial" panose="020B0604020202020204" pitchFamily="34" charset="0"/>
            </a:endParaRPr>
          </a:p>
          <a:p>
            <a:pPr>
              <a:lnSpc>
                <a:spcPct val="90000"/>
              </a:lnSpc>
            </a:pPr>
            <a:endParaRPr lang="en-AU" altLang="el-GR" sz="2800"/>
          </a:p>
        </p:txBody>
      </p:sp>
      <p:sp>
        <p:nvSpPr>
          <p:cNvPr id="194564" name="Text Box 4"/>
          <p:cNvSpPr txBox="1">
            <a:spLocks noChangeArrowheads="1"/>
          </p:cNvSpPr>
          <p:nvPr/>
        </p:nvSpPr>
        <p:spPr bwMode="auto">
          <a:xfrm>
            <a:off x="609600" y="1506538"/>
            <a:ext cx="3533775" cy="4905375"/>
          </a:xfrm>
          <a:prstGeom prst="rect">
            <a:avLst/>
          </a:prstGeom>
          <a:solidFill>
            <a:schemeClr val="hlink"/>
          </a:solidFill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80000"/>
              </a:lnSpc>
            </a:pPr>
            <a:r>
              <a:rPr lang="en-AU" altLang="el-GR" sz="2000" b="1">
                <a:latin typeface="Courier New" panose="02070309020205020404" pitchFamily="49" charset="0"/>
              </a:rPr>
              <a:t>MusicCD (String title)</a:t>
            </a:r>
          </a:p>
          <a:p>
            <a:pPr>
              <a:lnSpc>
                <a:spcPct val="80000"/>
              </a:lnSpc>
            </a:pPr>
            <a:r>
              <a:rPr lang="en-AU" altLang="el-GR" sz="2000" b="1">
                <a:latin typeface="Courier New" panose="02070309020205020404" pitchFamily="49" charset="0"/>
              </a:rPr>
              <a:t>{</a:t>
            </a:r>
          </a:p>
          <a:p>
            <a:pPr>
              <a:lnSpc>
                <a:spcPct val="80000"/>
              </a:lnSpc>
            </a:pPr>
            <a:r>
              <a:rPr lang="en-AU" altLang="el-GR" sz="2000" b="1">
                <a:latin typeface="Courier New" panose="02070309020205020404" pitchFamily="49" charset="0"/>
              </a:rPr>
              <a:t>	super();</a:t>
            </a:r>
          </a:p>
          <a:p>
            <a:pPr>
              <a:lnSpc>
                <a:spcPct val="80000"/>
              </a:lnSpc>
            </a:pPr>
            <a:r>
              <a:rPr lang="en-AU" altLang="el-GR" sz="2000" b="1">
                <a:latin typeface="Courier New" panose="02070309020205020404" pitchFamily="49" charset="0"/>
              </a:rPr>
              <a:t>	...</a:t>
            </a:r>
          </a:p>
          <a:p>
            <a:pPr>
              <a:lnSpc>
                <a:spcPct val="80000"/>
              </a:lnSpc>
            </a:pPr>
            <a:r>
              <a:rPr lang="en-AU" altLang="el-GR" sz="2000" b="1">
                <a:latin typeface="Courier New" panose="02070309020205020404" pitchFamily="49" charset="0"/>
              </a:rPr>
              <a:t>}</a:t>
            </a:r>
          </a:p>
          <a:p>
            <a:pPr>
              <a:lnSpc>
                <a:spcPct val="80000"/>
              </a:lnSpc>
            </a:pPr>
            <a:endParaRPr lang="en-AU" altLang="el-GR" sz="2000" b="1">
              <a:latin typeface="Courier New" panose="02070309020205020404" pitchFamily="49" charset="0"/>
            </a:endParaRPr>
          </a:p>
          <a:p>
            <a:pPr>
              <a:lnSpc>
                <a:spcPct val="80000"/>
              </a:lnSpc>
            </a:pPr>
            <a:r>
              <a:rPr lang="en-AU" altLang="el-GR" sz="2000" b="1">
                <a:latin typeface="Courier New" panose="02070309020205020404" pitchFamily="49" charset="0"/>
              </a:rPr>
              <a:t>MusicCD (String title)</a:t>
            </a:r>
          </a:p>
          <a:p>
            <a:pPr>
              <a:lnSpc>
                <a:spcPct val="80000"/>
              </a:lnSpc>
            </a:pPr>
            <a:r>
              <a:rPr lang="en-AU" altLang="el-GR" sz="2000" b="1">
                <a:latin typeface="Courier New" panose="02070309020205020404" pitchFamily="49" charset="0"/>
              </a:rPr>
              <a:t>{</a:t>
            </a:r>
          </a:p>
          <a:p>
            <a:pPr>
              <a:lnSpc>
                <a:spcPct val="80000"/>
              </a:lnSpc>
            </a:pPr>
            <a:r>
              <a:rPr lang="en-AU" altLang="el-GR" sz="2000" b="1">
                <a:latin typeface="Courier New" panose="02070309020205020404" pitchFamily="49" charset="0"/>
              </a:rPr>
              <a:t>	...</a:t>
            </a:r>
          </a:p>
          <a:p>
            <a:pPr>
              <a:lnSpc>
                <a:spcPct val="80000"/>
              </a:lnSpc>
            </a:pPr>
            <a:r>
              <a:rPr lang="en-AU" altLang="el-GR" sz="2000" b="1">
                <a:latin typeface="Courier New" panose="02070309020205020404" pitchFamily="49" charset="0"/>
              </a:rPr>
              <a:t>}</a:t>
            </a:r>
            <a:endParaRPr lang="el-GR" altLang="el-GR" sz="2000" b="1">
              <a:latin typeface="Courier New" panose="02070309020205020404" pitchFamily="49" charset="0"/>
            </a:endParaRPr>
          </a:p>
          <a:p>
            <a:pPr>
              <a:lnSpc>
                <a:spcPct val="80000"/>
              </a:lnSpc>
            </a:pPr>
            <a:endParaRPr lang="el-GR" altLang="el-GR" sz="2000" b="1">
              <a:latin typeface="Courier New" panose="02070309020205020404" pitchFamily="49" charset="0"/>
            </a:endParaRPr>
          </a:p>
          <a:p>
            <a:pPr>
              <a:lnSpc>
                <a:spcPct val="80000"/>
              </a:lnSpc>
            </a:pPr>
            <a:r>
              <a:rPr lang="en-AU" altLang="el-GR" sz="2000" b="1">
                <a:latin typeface="Courier New" panose="02070309020205020404" pitchFamily="49" charset="0"/>
              </a:rPr>
              <a:t>MusicCD (String title)</a:t>
            </a:r>
          </a:p>
          <a:p>
            <a:pPr>
              <a:lnSpc>
                <a:spcPct val="80000"/>
              </a:lnSpc>
            </a:pPr>
            <a:r>
              <a:rPr lang="en-AU" altLang="el-GR" sz="2000" b="1">
                <a:latin typeface="Courier New" panose="02070309020205020404" pitchFamily="49" charset="0"/>
              </a:rPr>
              <a:t>{</a:t>
            </a:r>
          </a:p>
          <a:p>
            <a:pPr>
              <a:lnSpc>
                <a:spcPct val="80000"/>
              </a:lnSpc>
            </a:pPr>
            <a:r>
              <a:rPr lang="en-AU" altLang="el-GR" sz="2000" b="1">
                <a:latin typeface="Courier New" panose="02070309020205020404" pitchFamily="49" charset="0"/>
              </a:rPr>
              <a:t>	super(title);</a:t>
            </a:r>
          </a:p>
          <a:p>
            <a:pPr>
              <a:lnSpc>
                <a:spcPct val="80000"/>
              </a:lnSpc>
            </a:pPr>
            <a:r>
              <a:rPr lang="en-AU" altLang="el-GR" sz="2000" b="1">
                <a:latin typeface="Courier New" panose="02070309020205020404" pitchFamily="49" charset="0"/>
              </a:rPr>
              <a:t>	...</a:t>
            </a:r>
          </a:p>
          <a:p>
            <a:pPr>
              <a:lnSpc>
                <a:spcPct val="80000"/>
              </a:lnSpc>
            </a:pPr>
            <a:r>
              <a:rPr lang="en-AU" altLang="el-GR" sz="2000" b="1">
                <a:latin typeface="Courier New" panose="02070309020205020404" pitchFamily="49" charset="0"/>
              </a:rPr>
              <a:t>}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sz="3600">
                <a:solidFill>
                  <a:schemeClr val="tx2"/>
                </a:solidFill>
              </a:rPr>
              <a:t>Κληρονομικότητα και υπο-τύποι</a:t>
            </a:r>
            <a:endParaRPr lang="en-AU" altLang="el-GR" sz="3600">
              <a:solidFill>
                <a:schemeClr val="tx2"/>
              </a:solidFill>
            </a:endParaRPr>
          </a:p>
        </p:txBody>
      </p:sp>
      <p:sp>
        <p:nvSpPr>
          <p:cNvPr id="174083" name="Text Box 3"/>
          <p:cNvSpPr txBox="1">
            <a:spLocks noChangeArrowheads="1"/>
          </p:cNvSpPr>
          <p:nvPr/>
        </p:nvSpPr>
        <p:spPr bwMode="auto">
          <a:xfrm>
            <a:off x="914400" y="1828800"/>
            <a:ext cx="6359525" cy="831850"/>
          </a:xfrm>
          <a:prstGeom prst="rect">
            <a:avLst/>
          </a:prstGeom>
          <a:solidFill>
            <a:schemeClr val="hlink"/>
          </a:solidFill>
          <a:ln w="12700">
            <a:solidFill>
              <a:srgbClr val="000000"/>
            </a:solidFill>
            <a:miter lim="800000"/>
            <a:headEnd/>
            <a:tailEnd/>
          </a:ln>
          <a:effectLst>
            <a:outerShdw sy="50000" kx="-2453608" rotWithShape="0">
              <a:schemeClr val="bg2"/>
            </a:outerShdw>
          </a:effectLst>
        </p:spPr>
        <p:txBody>
          <a:bodyPr lIns="90487" tIns="44450" rIns="90487" bIns="44450">
            <a:spAutoFit/>
          </a:bodyPr>
          <a:lstStyle/>
          <a:p>
            <a:r>
              <a:rPr lang="el-GR" altLang="el-GR">
                <a:latin typeface="Arial" panose="020B0604020202020204" pitchFamily="34" charset="0"/>
              </a:rPr>
              <a:t>Η κληρονομικότητα δημιουργεί μία σχέση </a:t>
            </a:r>
            <a:r>
              <a:rPr lang="el-GR" altLang="el-GR" b="1">
                <a:latin typeface="Arial" panose="020B0604020202020204" pitchFamily="34" charset="0"/>
              </a:rPr>
              <a:t>υπο</a:t>
            </a:r>
            <a:r>
              <a:rPr lang="en-US" altLang="el-GR" b="1">
                <a:latin typeface="Arial" panose="020B0604020202020204" pitchFamily="34" charset="0"/>
              </a:rPr>
              <a:t>-</a:t>
            </a:r>
            <a:r>
              <a:rPr lang="el-GR" altLang="el-GR" b="1">
                <a:latin typeface="Arial" panose="020B0604020202020204" pitchFamily="34" charset="0"/>
              </a:rPr>
              <a:t>τύπων</a:t>
            </a:r>
            <a:r>
              <a:rPr lang="el-GR" altLang="el-GR">
                <a:latin typeface="Arial" panose="020B0604020202020204" pitchFamily="34" charset="0"/>
              </a:rPr>
              <a:t> </a:t>
            </a:r>
            <a:r>
              <a:rPr lang="el-GR" altLang="el-GR" sz="2000">
                <a:solidFill>
                  <a:srgbClr val="FF0066"/>
                </a:solidFill>
                <a:latin typeface="Arial" panose="020B0604020202020204" pitchFamily="34" charset="0"/>
              </a:rPr>
              <a:t>[</a:t>
            </a:r>
            <a:r>
              <a:rPr lang="en-US" altLang="el-GR" sz="2000">
                <a:solidFill>
                  <a:srgbClr val="FF0066"/>
                </a:solidFill>
                <a:latin typeface="Arial" panose="020B0604020202020204" pitchFamily="34" charset="0"/>
              </a:rPr>
              <a:t>subtypes]</a:t>
            </a:r>
            <a:r>
              <a:rPr lang="el-GR" altLang="el-GR">
                <a:latin typeface="Arial" panose="020B0604020202020204" pitchFamily="34" charset="0"/>
              </a:rPr>
              <a:t> μεταξύ κλάσεων</a:t>
            </a:r>
            <a:endParaRPr lang="en-AU" altLang="el-GR">
              <a:latin typeface="Arial" panose="020B0604020202020204" pitchFamily="34" charset="0"/>
            </a:endParaRPr>
          </a:p>
        </p:txBody>
      </p:sp>
      <p:sp>
        <p:nvSpPr>
          <p:cNvPr id="174084" name="Text Box 4"/>
          <p:cNvSpPr txBox="1">
            <a:spLocks noChangeArrowheads="1"/>
          </p:cNvSpPr>
          <p:nvPr/>
        </p:nvSpPr>
        <p:spPr bwMode="auto">
          <a:xfrm>
            <a:off x="1905000" y="4038600"/>
            <a:ext cx="6629400" cy="1987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/>
          <a:p>
            <a:r>
              <a:rPr lang="el-GR" altLang="el-GR" u="sng">
                <a:latin typeface="Times" panose="02020603050405020304" pitchFamily="18" charset="0"/>
              </a:rPr>
              <a:t>Υπενθύμιση</a:t>
            </a:r>
            <a:r>
              <a:rPr lang="en-AU" altLang="el-GR">
                <a:latin typeface="Times" panose="02020603050405020304" pitchFamily="18" charset="0"/>
              </a:rPr>
              <a:t>: </a:t>
            </a:r>
            <a:r>
              <a:rPr lang="el-GR" altLang="el-GR">
                <a:latin typeface="Times" panose="02020603050405020304" pitchFamily="18" charset="0"/>
              </a:rPr>
              <a:t>Η </a:t>
            </a:r>
            <a:r>
              <a:rPr lang="en-AU" altLang="el-GR">
                <a:latin typeface="Times" panose="02020603050405020304" pitchFamily="18" charset="0"/>
              </a:rPr>
              <a:t>Java </a:t>
            </a:r>
            <a:r>
              <a:rPr lang="el-GR" altLang="el-GR">
                <a:latin typeface="Times" panose="02020603050405020304" pitchFamily="18" charset="0"/>
              </a:rPr>
              <a:t>είναι μία γλώσσα με </a:t>
            </a:r>
            <a:r>
              <a:rPr lang="el-GR" altLang="el-GR" b="1">
                <a:latin typeface="Times" panose="02020603050405020304" pitchFamily="18" charset="0"/>
              </a:rPr>
              <a:t>στατικό σύστημα τύπων δεδομένων</a:t>
            </a:r>
            <a:r>
              <a:rPr lang="el-GR" altLang="el-GR">
                <a:latin typeface="Times" panose="02020603050405020304" pitchFamily="18" charset="0"/>
              </a:rPr>
              <a:t> </a:t>
            </a:r>
            <a:r>
              <a:rPr lang="el-GR" altLang="el-GR" sz="2000" b="1">
                <a:solidFill>
                  <a:srgbClr val="FF0066"/>
                </a:solidFill>
                <a:latin typeface="Times" panose="02020603050405020304" pitchFamily="18" charset="0"/>
              </a:rPr>
              <a:t>[</a:t>
            </a:r>
            <a:r>
              <a:rPr lang="en-AU" altLang="el-GR" sz="2000" b="1">
                <a:solidFill>
                  <a:srgbClr val="FF0066"/>
                </a:solidFill>
                <a:latin typeface="Times" panose="02020603050405020304" pitchFamily="18" charset="0"/>
              </a:rPr>
              <a:t>typed language</a:t>
            </a:r>
            <a:r>
              <a:rPr lang="el-GR" altLang="el-GR" sz="2000" b="1">
                <a:solidFill>
                  <a:srgbClr val="FF0066"/>
                </a:solidFill>
                <a:latin typeface="Times" panose="02020603050405020304" pitchFamily="18" charset="0"/>
              </a:rPr>
              <a:t>]</a:t>
            </a:r>
            <a:r>
              <a:rPr lang="el-GR" altLang="el-GR" sz="2000" b="1">
                <a:solidFill>
                  <a:schemeClr val="tx2"/>
                </a:solidFill>
                <a:latin typeface="Times" panose="02020603050405020304" pitchFamily="18" charset="0"/>
              </a:rPr>
              <a:t>.</a:t>
            </a:r>
            <a:endParaRPr lang="en-AU" altLang="el-GR" sz="2000" b="1">
              <a:solidFill>
                <a:schemeClr val="tx2"/>
              </a:solidFill>
              <a:latin typeface="Times" panose="02020603050405020304" pitchFamily="18" charset="0"/>
            </a:endParaRPr>
          </a:p>
          <a:p>
            <a:r>
              <a:rPr lang="el-GR" altLang="el-GR">
                <a:latin typeface="Times" panose="02020603050405020304" pitchFamily="18" charset="0"/>
              </a:rPr>
              <a:t>Μόνο τιμές με συμβατούς τύπους δεδομένων (που είναι γνωστοί κατά την μετάφραση) μπορεί να καταχωρηθούν σε μεταβλητές και παραμέτρους</a:t>
            </a:r>
            <a:endParaRPr lang="en-AU" altLang="el-GR">
              <a:latin typeface="Times" panose="02020603050405020304" pitchFamily="18" charset="0"/>
            </a:endParaRPr>
          </a:p>
        </p:txBody>
      </p:sp>
      <p:graphicFrame>
        <p:nvGraphicFramePr>
          <p:cNvPr id="174085" name="Object 5"/>
          <p:cNvGraphicFramePr>
            <a:graphicFrameLocks noChangeAspect="1"/>
          </p:cNvGraphicFramePr>
          <p:nvPr/>
        </p:nvGraphicFramePr>
        <p:xfrm>
          <a:off x="152400" y="3657600"/>
          <a:ext cx="1216025" cy="2616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098" r:id="rId4" imgW="1866900" imgH="4013200" progId="MS_ClipArt_Gallery">
                  <p:embed/>
                </p:oleObj>
              </mc:Choice>
              <mc:Fallback>
                <p:oleObj r:id="rId4" imgW="1866900" imgH="4013200" progId="MS_ClipArt_Gallery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" y="3657600"/>
                        <a:ext cx="1216025" cy="2616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sz="3600">
                <a:solidFill>
                  <a:schemeClr val="tx2"/>
                </a:solidFill>
              </a:rPr>
              <a:t>Χρήση υπο-τύπων</a:t>
            </a:r>
            <a:endParaRPr lang="en-AU" altLang="el-GR" sz="2800">
              <a:solidFill>
                <a:schemeClr val="tx2"/>
              </a:solidFill>
            </a:endParaRPr>
          </a:p>
        </p:txBody>
      </p:sp>
      <p:sp>
        <p:nvSpPr>
          <p:cNvPr id="184323" name="Text Box 3"/>
          <p:cNvSpPr txBox="1">
            <a:spLocks noChangeArrowheads="1"/>
          </p:cNvSpPr>
          <p:nvPr/>
        </p:nvSpPr>
        <p:spPr bwMode="auto">
          <a:xfrm>
            <a:off x="609600" y="1447800"/>
            <a:ext cx="2892425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AU" altLang="el-GR"/>
              <a:t>Person aPerson;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AU" altLang="el-GR"/>
              <a:t>Student aStudent;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AU" altLang="el-GR"/>
              <a:t>Staff aStaffMember;</a:t>
            </a:r>
          </a:p>
        </p:txBody>
      </p:sp>
      <p:sp>
        <p:nvSpPr>
          <p:cNvPr id="184324" name="Text Box 4"/>
          <p:cNvSpPr txBox="1">
            <a:spLocks noChangeArrowheads="1"/>
          </p:cNvSpPr>
          <p:nvPr/>
        </p:nvSpPr>
        <p:spPr bwMode="auto">
          <a:xfrm>
            <a:off x="1371600" y="3444875"/>
            <a:ext cx="4149725" cy="2651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AU" altLang="el-GR"/>
              <a:t>aPerson = aStaffMember;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AU" altLang="el-GR"/>
              <a:t>aPerson = aStudent;</a:t>
            </a:r>
            <a:endParaRPr lang="en-AU" altLang="el-GR" sz="1800"/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AU" altLang="el-GR" sz="1600"/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AU" altLang="el-GR"/>
              <a:t>aPerson.changeAddress (...);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AU" altLang="el-GR" sz="1600"/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AU" altLang="el-GR"/>
              <a:t>aStudent = aPerson;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AU" altLang="el-GR" sz="1600"/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AU" altLang="el-GR"/>
              <a:t>aPerson.graduate();</a:t>
            </a:r>
          </a:p>
        </p:txBody>
      </p:sp>
      <p:sp>
        <p:nvSpPr>
          <p:cNvPr id="184325" name="Rectangle 5"/>
          <p:cNvSpPr>
            <a:spLocks noChangeArrowheads="1"/>
          </p:cNvSpPr>
          <p:nvPr/>
        </p:nvSpPr>
        <p:spPr bwMode="auto">
          <a:xfrm>
            <a:off x="3995738" y="1844675"/>
            <a:ext cx="4338637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AU" altLang="el-GR"/>
              <a:t>aStudent = new Student (...);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AU" altLang="el-GR"/>
              <a:t>aStaffMember = new Staff (...);</a:t>
            </a:r>
          </a:p>
        </p:txBody>
      </p:sp>
      <p:sp>
        <p:nvSpPr>
          <p:cNvPr id="184326" name="Line 6"/>
          <p:cNvSpPr>
            <a:spLocks noChangeShapeType="1"/>
          </p:cNvSpPr>
          <p:nvPr/>
        </p:nvSpPr>
        <p:spPr bwMode="auto">
          <a:xfrm>
            <a:off x="685800" y="3124200"/>
            <a:ext cx="7772400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l-GR"/>
          </a:p>
        </p:txBody>
      </p:sp>
      <p:sp>
        <p:nvSpPr>
          <p:cNvPr id="184329" name="AutoShape 9"/>
          <p:cNvSpPr>
            <a:spLocks/>
          </p:cNvSpPr>
          <p:nvPr/>
        </p:nvSpPr>
        <p:spPr bwMode="auto">
          <a:xfrm>
            <a:off x="5651500" y="3429000"/>
            <a:ext cx="144463" cy="1512888"/>
          </a:xfrm>
          <a:prstGeom prst="rightBrace">
            <a:avLst>
              <a:gd name="adj1" fmla="val 87271"/>
              <a:gd name="adj2" fmla="val 50000"/>
            </a:avLst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 anchor="ctr">
            <a:spAutoFit/>
          </a:bodyPr>
          <a:lstStyle/>
          <a:p>
            <a:endParaRPr lang="el-GR"/>
          </a:p>
        </p:txBody>
      </p:sp>
      <p:sp>
        <p:nvSpPr>
          <p:cNvPr id="184330" name="AutoShape 10"/>
          <p:cNvSpPr>
            <a:spLocks/>
          </p:cNvSpPr>
          <p:nvPr/>
        </p:nvSpPr>
        <p:spPr bwMode="auto">
          <a:xfrm>
            <a:off x="5651500" y="5157788"/>
            <a:ext cx="215900" cy="1079500"/>
          </a:xfrm>
          <a:prstGeom prst="rightBrace">
            <a:avLst>
              <a:gd name="adj1" fmla="val 41667"/>
              <a:gd name="adj2" fmla="val 50000"/>
            </a:avLst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 anchor="ctr">
            <a:spAutoFit/>
          </a:bodyPr>
          <a:lstStyle/>
          <a:p>
            <a:endParaRPr lang="el-GR"/>
          </a:p>
        </p:txBody>
      </p:sp>
      <p:sp>
        <p:nvSpPr>
          <p:cNvPr id="184331" name="Text Box 11"/>
          <p:cNvSpPr txBox="1">
            <a:spLocks noChangeArrowheads="1"/>
          </p:cNvSpPr>
          <p:nvPr/>
        </p:nvSpPr>
        <p:spPr bwMode="auto">
          <a:xfrm>
            <a:off x="6156325" y="4005263"/>
            <a:ext cx="2087563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/>
          <a:p>
            <a:pPr>
              <a:spcBef>
                <a:spcPct val="50000"/>
              </a:spcBef>
            </a:pPr>
            <a:r>
              <a:rPr lang="el-GR" altLang="el-GR"/>
              <a:t>Σωστή χρήση</a:t>
            </a:r>
          </a:p>
        </p:txBody>
      </p:sp>
      <p:sp>
        <p:nvSpPr>
          <p:cNvPr id="184332" name="Text Box 12"/>
          <p:cNvSpPr txBox="1">
            <a:spLocks noChangeArrowheads="1"/>
          </p:cNvSpPr>
          <p:nvPr/>
        </p:nvSpPr>
        <p:spPr bwMode="auto">
          <a:xfrm>
            <a:off x="6227763" y="5516563"/>
            <a:ext cx="1993900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l-GR" altLang="el-GR"/>
              <a:t>Λάθος χρήση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63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01650"/>
            <a:ext cx="8229600" cy="565150"/>
          </a:xfrm>
        </p:spPr>
        <p:txBody>
          <a:bodyPr/>
          <a:lstStyle/>
          <a:p>
            <a:r>
              <a:rPr lang="el-GR" altLang="el-GR" sz="3200">
                <a:solidFill>
                  <a:schemeClr val="tx2"/>
                </a:solidFill>
              </a:rPr>
              <a:t>Υπο</a:t>
            </a:r>
            <a:r>
              <a:rPr lang="en-US" altLang="el-GR" sz="3200">
                <a:solidFill>
                  <a:schemeClr val="tx2"/>
                </a:solidFill>
              </a:rPr>
              <a:t>-</a:t>
            </a:r>
            <a:r>
              <a:rPr lang="el-GR" altLang="el-GR" sz="3200">
                <a:solidFill>
                  <a:schemeClr val="tx2"/>
                </a:solidFill>
              </a:rPr>
              <a:t>τύποι και συμφωνία τύπων</a:t>
            </a:r>
            <a:r>
              <a:rPr lang="el-GR" altLang="el-GR" sz="3600"/>
              <a:t> </a:t>
            </a:r>
            <a:r>
              <a:rPr lang="el-GR" altLang="el-GR" sz="2400">
                <a:solidFill>
                  <a:srgbClr val="FF0066"/>
                </a:solidFill>
              </a:rPr>
              <a:t>[</a:t>
            </a:r>
            <a:r>
              <a:rPr lang="en-US" altLang="el-GR" sz="2400">
                <a:solidFill>
                  <a:srgbClr val="FF0066"/>
                </a:solidFill>
              </a:rPr>
              <a:t>c</a:t>
            </a:r>
            <a:r>
              <a:rPr lang="en-AU" altLang="el-GR" sz="2400">
                <a:solidFill>
                  <a:srgbClr val="FF0066"/>
                </a:solidFill>
              </a:rPr>
              <a:t>onformance]</a:t>
            </a:r>
          </a:p>
        </p:txBody>
      </p:sp>
      <p:sp>
        <p:nvSpPr>
          <p:cNvPr id="1976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05000"/>
            <a:ext cx="8077200" cy="4191000"/>
          </a:xfrm>
        </p:spPr>
        <p:txBody>
          <a:bodyPr/>
          <a:lstStyle/>
          <a:p>
            <a:r>
              <a:rPr lang="el-GR" altLang="el-GR" sz="2400"/>
              <a:t>Αντικείμενα υπο-τύπων μπορεί να υποκαθιστούν αντικείμενα των υπερ-τύπων τους (μπορεί να χρησιμοποιηθούν σε περιπτώσεις όπου αναμένονταν ένα αντικείμενο του υπερ-τύπου). </a:t>
            </a:r>
          </a:p>
          <a:p>
            <a:r>
              <a:rPr lang="el-GR" altLang="el-GR" sz="2400"/>
              <a:t>«Ένα αντικείμενο υπο-τύπου </a:t>
            </a:r>
            <a:r>
              <a:rPr lang="el-GR" altLang="el-GR" sz="2400" b="1"/>
              <a:t>είναι-ένα</a:t>
            </a:r>
            <a:r>
              <a:rPr lang="el-GR" altLang="el-GR" sz="2400"/>
              <a:t> </a:t>
            </a:r>
            <a:r>
              <a:rPr lang="el-GR" altLang="el-GR" sz="2000">
                <a:solidFill>
                  <a:srgbClr val="FF0066"/>
                </a:solidFill>
              </a:rPr>
              <a:t>[</a:t>
            </a:r>
            <a:r>
              <a:rPr lang="en-AU" altLang="el-GR" sz="2000">
                <a:solidFill>
                  <a:srgbClr val="FF0066"/>
                </a:solidFill>
                <a:latin typeface="Times" panose="02020603050405020304" pitchFamily="18" charset="0"/>
              </a:rPr>
              <a:t>is-a</a:t>
            </a:r>
            <a:r>
              <a:rPr lang="el-GR" altLang="el-GR" sz="2000">
                <a:solidFill>
                  <a:srgbClr val="FF0066"/>
                </a:solidFill>
                <a:latin typeface="Times" panose="02020603050405020304" pitchFamily="18" charset="0"/>
              </a:rPr>
              <a:t>]</a:t>
            </a:r>
            <a:r>
              <a:rPr lang="en-AU" altLang="el-GR" sz="2400">
                <a:latin typeface="Times" panose="02020603050405020304" pitchFamily="18" charset="0"/>
              </a:rPr>
              <a:t> </a:t>
            </a:r>
            <a:r>
              <a:rPr lang="el-GR" altLang="el-GR" sz="2400"/>
              <a:t>αντικείμενο υπερ-τύπου»</a:t>
            </a:r>
            <a:endParaRPr lang="en-AU" altLang="el-GR" sz="2400"/>
          </a:p>
          <a:p>
            <a:r>
              <a:rPr lang="el-GR" altLang="el-GR" sz="2400"/>
              <a:t>Ένας υπο-τύπος </a:t>
            </a:r>
            <a:r>
              <a:rPr lang="el-GR" altLang="el-GR" sz="2400" b="1"/>
              <a:t>συμφωνεί</a:t>
            </a:r>
            <a:r>
              <a:rPr lang="el-GR" altLang="el-GR" sz="2400"/>
              <a:t> </a:t>
            </a:r>
            <a:r>
              <a:rPr lang="el-GR" altLang="el-GR" sz="2000">
                <a:solidFill>
                  <a:srgbClr val="FF0066"/>
                </a:solidFill>
              </a:rPr>
              <a:t>[</a:t>
            </a:r>
            <a:r>
              <a:rPr lang="en-AU" altLang="el-GR" sz="2000">
                <a:solidFill>
                  <a:srgbClr val="FF0066"/>
                </a:solidFill>
              </a:rPr>
              <a:t>conforms to</a:t>
            </a:r>
            <a:r>
              <a:rPr lang="el-GR" altLang="el-GR" sz="2000">
                <a:solidFill>
                  <a:srgbClr val="FF0066"/>
                </a:solidFill>
              </a:rPr>
              <a:t>]</a:t>
            </a:r>
            <a:r>
              <a:rPr lang="en-AU" altLang="el-GR" sz="2400"/>
              <a:t> </a:t>
            </a:r>
            <a:r>
              <a:rPr lang="el-GR" altLang="el-GR" sz="2400"/>
              <a:t>με τον υπερ-τύπο.</a:t>
            </a:r>
            <a:endParaRPr lang="en-AU" altLang="el-GR" sz="240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3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01650"/>
            <a:ext cx="8001000" cy="565150"/>
          </a:xfrm>
        </p:spPr>
        <p:txBody>
          <a:bodyPr/>
          <a:lstStyle/>
          <a:p>
            <a:r>
              <a:rPr lang="el-GR" altLang="el-GR" sz="3600">
                <a:solidFill>
                  <a:schemeClr val="tx2"/>
                </a:solidFill>
              </a:rPr>
              <a:t>Στατικοί – δυναμικοί τύποι δεδομένων</a:t>
            </a:r>
            <a:endParaRPr lang="en-AU" altLang="el-GR" sz="3600">
              <a:solidFill>
                <a:schemeClr val="tx2"/>
              </a:solidFill>
            </a:endParaRPr>
          </a:p>
        </p:txBody>
      </p:sp>
      <p:sp>
        <p:nvSpPr>
          <p:cNvPr id="186371" name="Oval 3"/>
          <p:cNvSpPr>
            <a:spLocks noChangeArrowheads="1"/>
          </p:cNvSpPr>
          <p:nvPr/>
        </p:nvSpPr>
        <p:spPr bwMode="auto">
          <a:xfrm>
            <a:off x="4953000" y="2667000"/>
            <a:ext cx="2286000" cy="2286000"/>
          </a:xfrm>
          <a:prstGeom prst="ellipse">
            <a:avLst/>
          </a:prstGeom>
          <a:solidFill>
            <a:srgbClr val="D7D7D7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AU" altLang="el-GR" sz="4000">
                <a:latin typeface="Courier New" panose="02070309020205020404" pitchFamily="49" charset="0"/>
              </a:rPr>
              <a:t>Student</a:t>
            </a:r>
          </a:p>
        </p:txBody>
      </p:sp>
      <p:sp>
        <p:nvSpPr>
          <p:cNvPr id="186372" name="Rectangle 4"/>
          <p:cNvSpPr>
            <a:spLocks noChangeArrowheads="1"/>
          </p:cNvSpPr>
          <p:nvPr/>
        </p:nvSpPr>
        <p:spPr bwMode="auto">
          <a:xfrm>
            <a:off x="5676900" y="3429000"/>
            <a:ext cx="838200" cy="762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l-GR"/>
          </a:p>
        </p:txBody>
      </p:sp>
      <p:sp>
        <p:nvSpPr>
          <p:cNvPr id="186373" name="Line 5"/>
          <p:cNvSpPr>
            <a:spLocks noChangeShapeType="1"/>
          </p:cNvSpPr>
          <p:nvPr/>
        </p:nvSpPr>
        <p:spPr bwMode="auto">
          <a:xfrm flipV="1">
            <a:off x="6515100" y="3022600"/>
            <a:ext cx="419100" cy="406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l-GR"/>
          </a:p>
        </p:txBody>
      </p:sp>
      <p:sp>
        <p:nvSpPr>
          <p:cNvPr id="186374" name="Line 6"/>
          <p:cNvSpPr>
            <a:spLocks noChangeShapeType="1"/>
          </p:cNvSpPr>
          <p:nvPr/>
        </p:nvSpPr>
        <p:spPr bwMode="auto">
          <a:xfrm flipH="1" flipV="1">
            <a:off x="5275263" y="3022600"/>
            <a:ext cx="401637" cy="406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l-GR"/>
          </a:p>
        </p:txBody>
      </p:sp>
      <p:sp>
        <p:nvSpPr>
          <p:cNvPr id="186375" name="Line 7"/>
          <p:cNvSpPr>
            <a:spLocks noChangeShapeType="1"/>
          </p:cNvSpPr>
          <p:nvPr/>
        </p:nvSpPr>
        <p:spPr bwMode="auto">
          <a:xfrm>
            <a:off x="6515100" y="4191000"/>
            <a:ext cx="419100" cy="4238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l-GR"/>
          </a:p>
        </p:txBody>
      </p:sp>
      <p:sp>
        <p:nvSpPr>
          <p:cNvPr id="186376" name="Line 8"/>
          <p:cNvSpPr>
            <a:spLocks noChangeShapeType="1"/>
          </p:cNvSpPr>
          <p:nvPr/>
        </p:nvSpPr>
        <p:spPr bwMode="auto">
          <a:xfrm flipH="1">
            <a:off x="5275263" y="4191000"/>
            <a:ext cx="401637" cy="4238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l-GR"/>
          </a:p>
        </p:txBody>
      </p:sp>
      <p:sp>
        <p:nvSpPr>
          <p:cNvPr id="186377" name="Rectangle 9"/>
          <p:cNvSpPr>
            <a:spLocks noChangeArrowheads="1"/>
          </p:cNvSpPr>
          <p:nvPr/>
        </p:nvSpPr>
        <p:spPr bwMode="auto">
          <a:xfrm>
            <a:off x="1905000" y="2362200"/>
            <a:ext cx="1219200" cy="457200"/>
          </a:xfrm>
          <a:prstGeom prst="rect">
            <a:avLst/>
          </a:prstGeom>
          <a:solidFill>
            <a:srgbClr val="D7D7D7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l-GR"/>
          </a:p>
        </p:txBody>
      </p:sp>
      <p:sp>
        <p:nvSpPr>
          <p:cNvPr id="186378" name="Text Box 10"/>
          <p:cNvSpPr txBox="1">
            <a:spLocks noChangeArrowheads="1"/>
          </p:cNvSpPr>
          <p:nvPr/>
        </p:nvSpPr>
        <p:spPr bwMode="auto">
          <a:xfrm>
            <a:off x="1447800" y="1828800"/>
            <a:ext cx="24558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AU" altLang="el-GR"/>
              <a:t>Person aPerson;</a:t>
            </a:r>
          </a:p>
        </p:txBody>
      </p:sp>
      <p:sp>
        <p:nvSpPr>
          <p:cNvPr id="186379" name="Freeform 11"/>
          <p:cNvSpPr>
            <a:spLocks/>
          </p:cNvSpPr>
          <p:nvPr/>
        </p:nvSpPr>
        <p:spPr bwMode="auto">
          <a:xfrm>
            <a:off x="2667000" y="2590800"/>
            <a:ext cx="2716213" cy="381000"/>
          </a:xfrm>
          <a:custGeom>
            <a:avLst/>
            <a:gdLst>
              <a:gd name="T0" fmla="*/ 0 w 1711"/>
              <a:gd name="T1" fmla="*/ 0 h 240"/>
              <a:gd name="T2" fmla="*/ 1200 w 1711"/>
              <a:gd name="T3" fmla="*/ 48 h 240"/>
              <a:gd name="T4" fmla="*/ 1632 w 1711"/>
              <a:gd name="T5" fmla="*/ 192 h 240"/>
              <a:gd name="T6" fmla="*/ 1680 w 1711"/>
              <a:gd name="T7" fmla="*/ 240 h 2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711" h="240">
                <a:moveTo>
                  <a:pt x="0" y="0"/>
                </a:moveTo>
                <a:cubicBezTo>
                  <a:pt x="464" y="8"/>
                  <a:pt x="928" y="16"/>
                  <a:pt x="1200" y="48"/>
                </a:cubicBezTo>
                <a:cubicBezTo>
                  <a:pt x="1471" y="79"/>
                  <a:pt x="1552" y="160"/>
                  <a:pt x="1632" y="192"/>
                </a:cubicBezTo>
                <a:cubicBezTo>
                  <a:pt x="1711" y="223"/>
                  <a:pt x="1695" y="231"/>
                  <a:pt x="1680" y="240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l-GR"/>
          </a:p>
        </p:txBody>
      </p:sp>
      <p:sp>
        <p:nvSpPr>
          <p:cNvPr id="186380" name="Oval 12"/>
          <p:cNvSpPr>
            <a:spLocks noChangeArrowheads="1"/>
          </p:cNvSpPr>
          <p:nvPr/>
        </p:nvSpPr>
        <p:spPr bwMode="auto">
          <a:xfrm>
            <a:off x="2514600" y="2514600"/>
            <a:ext cx="152400" cy="152400"/>
          </a:xfrm>
          <a:prstGeom prst="ellipse">
            <a:avLst/>
          </a:prstGeom>
          <a:solidFill>
            <a:schemeClr val="tx2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l-GR"/>
          </a:p>
        </p:txBody>
      </p:sp>
      <p:sp>
        <p:nvSpPr>
          <p:cNvPr id="186381" name="Text Box 13"/>
          <p:cNvSpPr txBox="1">
            <a:spLocks noChangeArrowheads="1"/>
          </p:cNvSpPr>
          <p:nvPr/>
        </p:nvSpPr>
        <p:spPr bwMode="auto">
          <a:xfrm>
            <a:off x="609600" y="3276600"/>
            <a:ext cx="3962400" cy="2660650"/>
          </a:xfrm>
          <a:prstGeom prst="rect">
            <a:avLst/>
          </a:prstGeom>
          <a:solidFill>
            <a:srgbClr val="D7D7D7"/>
          </a:solidFill>
          <a:ln w="12700">
            <a:solidFill>
              <a:schemeClr val="tx2"/>
            </a:solidFill>
            <a:miter lim="800000"/>
            <a:headEnd/>
            <a:tailEnd/>
          </a:ln>
          <a:effectLst>
            <a:prstShdw prst="shdw12">
              <a:schemeClr val="accent2"/>
            </a:prstShdw>
          </a:effectLst>
        </p:spPr>
        <p:txBody>
          <a:bodyPr>
            <a:spAutoFit/>
          </a:bodyPr>
          <a:lstStyle/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l-GR" altLang="el-GR">
                <a:latin typeface="Arial" panose="020B0604020202020204" pitchFamily="34" charset="0"/>
              </a:rPr>
              <a:t>Οι μεταβλητές μπορεί να αναφέρονται σε αντικείμενα του συγκεκριμένου τύπου δήλωσης τους ή σε αντικείμενα που ανήκουν σε οποιονδήποτε υπο-τύπο του. </a:t>
            </a:r>
            <a:endParaRPr lang="en-AU" altLang="el-GR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61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01650"/>
            <a:ext cx="8001000" cy="565150"/>
          </a:xfrm>
        </p:spPr>
        <p:txBody>
          <a:bodyPr/>
          <a:lstStyle/>
          <a:p>
            <a:r>
              <a:rPr lang="el-GR" altLang="el-GR" sz="3600">
                <a:solidFill>
                  <a:schemeClr val="tx2"/>
                </a:solidFill>
              </a:rPr>
              <a:t>Στατικοί – δυναμικοί τύποι δεδομένων</a:t>
            </a:r>
            <a:endParaRPr lang="en-AU" altLang="el-GR" sz="3600">
              <a:solidFill>
                <a:schemeClr val="tx2"/>
              </a:solidFill>
            </a:endParaRPr>
          </a:p>
        </p:txBody>
      </p:sp>
      <p:sp>
        <p:nvSpPr>
          <p:cNvPr id="196611" name="Text Box 3"/>
          <p:cNvSpPr txBox="1">
            <a:spLocks noChangeArrowheads="1"/>
          </p:cNvSpPr>
          <p:nvPr/>
        </p:nvSpPr>
        <p:spPr bwMode="auto">
          <a:xfrm>
            <a:off x="914400" y="1828800"/>
            <a:ext cx="6359525" cy="1196975"/>
          </a:xfrm>
          <a:prstGeom prst="rect">
            <a:avLst/>
          </a:prstGeom>
          <a:solidFill>
            <a:schemeClr val="hlink"/>
          </a:solidFill>
          <a:ln w="12700">
            <a:solidFill>
              <a:srgbClr val="000000"/>
            </a:solidFill>
            <a:miter lim="800000"/>
            <a:headEnd/>
            <a:tailEnd/>
          </a:ln>
          <a:effectLst>
            <a:outerShdw sy="50000" kx="-2453608" rotWithShape="0">
              <a:schemeClr val="bg2"/>
            </a:outerShdw>
          </a:effectLst>
        </p:spPr>
        <p:txBody>
          <a:bodyPr lIns="90487" tIns="44450" rIns="90487" bIns="44450">
            <a:spAutoFit/>
          </a:bodyPr>
          <a:lstStyle/>
          <a:p>
            <a:r>
              <a:rPr lang="el-GR" altLang="el-GR">
                <a:latin typeface="Arial" panose="020B0604020202020204" pitchFamily="34" charset="0"/>
              </a:rPr>
              <a:t>Ο </a:t>
            </a:r>
            <a:r>
              <a:rPr lang="el-GR" altLang="el-GR" b="1">
                <a:latin typeface="Arial" panose="020B0604020202020204" pitchFamily="34" charset="0"/>
              </a:rPr>
              <a:t>στατικός τύπος</a:t>
            </a:r>
            <a:r>
              <a:rPr lang="el-GR" altLang="el-GR">
                <a:latin typeface="Arial" panose="020B0604020202020204" pitchFamily="34" charset="0"/>
              </a:rPr>
              <a:t> </a:t>
            </a:r>
            <a:r>
              <a:rPr lang="el-GR" altLang="el-GR" sz="2000">
                <a:solidFill>
                  <a:srgbClr val="FF0066"/>
                </a:solidFill>
                <a:latin typeface="Arial" panose="020B0604020202020204" pitchFamily="34" charset="0"/>
              </a:rPr>
              <a:t>[</a:t>
            </a:r>
            <a:r>
              <a:rPr lang="en-AU" altLang="el-GR" sz="2000">
                <a:solidFill>
                  <a:srgbClr val="FF0066"/>
                </a:solidFill>
                <a:latin typeface="Arial" panose="020B0604020202020204" pitchFamily="34" charset="0"/>
              </a:rPr>
              <a:t>static type</a:t>
            </a:r>
            <a:r>
              <a:rPr lang="el-GR" altLang="el-GR" sz="2000">
                <a:solidFill>
                  <a:srgbClr val="FF0066"/>
                </a:solidFill>
                <a:latin typeface="Arial" panose="020B0604020202020204" pitchFamily="34" charset="0"/>
              </a:rPr>
              <a:t>]</a:t>
            </a:r>
            <a:r>
              <a:rPr lang="en-AU" altLang="el-GR">
                <a:latin typeface="Arial" panose="020B0604020202020204" pitchFamily="34" charset="0"/>
              </a:rPr>
              <a:t> </a:t>
            </a:r>
            <a:r>
              <a:rPr lang="el-GR" altLang="el-GR">
                <a:latin typeface="Arial" panose="020B0604020202020204" pitchFamily="34" charset="0"/>
              </a:rPr>
              <a:t>είναι ο τύπος δήλωσης μίας μεταβλητής ή παραμέτρου όπως αυτός εμφανίζεται στον πηγαίο κώδικα.</a:t>
            </a:r>
            <a:endParaRPr lang="en-AU" altLang="el-GR">
              <a:latin typeface="Arial" panose="020B0604020202020204" pitchFamily="34" charset="0"/>
            </a:endParaRPr>
          </a:p>
        </p:txBody>
      </p:sp>
      <p:sp>
        <p:nvSpPr>
          <p:cNvPr id="196612" name="Text Box 4"/>
          <p:cNvSpPr txBox="1">
            <a:spLocks noChangeArrowheads="1"/>
          </p:cNvSpPr>
          <p:nvPr/>
        </p:nvSpPr>
        <p:spPr bwMode="auto">
          <a:xfrm>
            <a:off x="914400" y="4038600"/>
            <a:ext cx="6359525" cy="1196975"/>
          </a:xfrm>
          <a:prstGeom prst="rect">
            <a:avLst/>
          </a:prstGeom>
          <a:solidFill>
            <a:schemeClr val="hlink"/>
          </a:solidFill>
          <a:ln w="12700">
            <a:solidFill>
              <a:srgbClr val="000000"/>
            </a:solidFill>
            <a:miter lim="800000"/>
            <a:headEnd/>
            <a:tailEnd/>
          </a:ln>
          <a:effectLst>
            <a:outerShdw sy="50000" kx="-2453608" rotWithShape="0">
              <a:schemeClr val="bg2"/>
            </a:outerShdw>
          </a:effectLst>
        </p:spPr>
        <p:txBody>
          <a:bodyPr lIns="90487" tIns="44450" rIns="90487" bIns="44450">
            <a:spAutoFit/>
          </a:bodyPr>
          <a:lstStyle/>
          <a:p>
            <a:r>
              <a:rPr lang="el-GR" altLang="el-GR">
                <a:latin typeface="Arial" panose="020B0604020202020204" pitchFamily="34" charset="0"/>
              </a:rPr>
              <a:t>Ο </a:t>
            </a:r>
            <a:r>
              <a:rPr lang="el-GR" altLang="el-GR" b="1">
                <a:latin typeface="Arial" panose="020B0604020202020204" pitchFamily="34" charset="0"/>
              </a:rPr>
              <a:t>δυναμικός τύπος</a:t>
            </a:r>
            <a:r>
              <a:rPr lang="el-GR" altLang="el-GR">
                <a:latin typeface="Arial" panose="020B0604020202020204" pitchFamily="34" charset="0"/>
              </a:rPr>
              <a:t> </a:t>
            </a:r>
            <a:r>
              <a:rPr lang="el-GR" altLang="el-GR" sz="2000">
                <a:solidFill>
                  <a:srgbClr val="FF0066"/>
                </a:solidFill>
                <a:latin typeface="Arial" panose="020B0604020202020204" pitchFamily="34" charset="0"/>
              </a:rPr>
              <a:t>[</a:t>
            </a:r>
            <a:r>
              <a:rPr lang="en-AU" altLang="el-GR" sz="2000">
                <a:solidFill>
                  <a:srgbClr val="FF0066"/>
                </a:solidFill>
                <a:latin typeface="Arial" panose="020B0604020202020204" pitchFamily="34" charset="0"/>
              </a:rPr>
              <a:t>dynamic type</a:t>
            </a:r>
            <a:r>
              <a:rPr lang="el-GR" altLang="el-GR" sz="2000">
                <a:solidFill>
                  <a:srgbClr val="FF0066"/>
                </a:solidFill>
                <a:latin typeface="Arial" panose="020B0604020202020204" pitchFamily="34" charset="0"/>
              </a:rPr>
              <a:t>]</a:t>
            </a:r>
            <a:r>
              <a:rPr lang="el-GR" altLang="el-GR">
                <a:latin typeface="Arial" panose="020B0604020202020204" pitchFamily="34" charset="0"/>
              </a:rPr>
              <a:t> είναι ο τύπος του αντικειμένου (κατά το χρόνο εκτέλεσης).</a:t>
            </a:r>
            <a:r>
              <a:rPr lang="en-AU" altLang="el-GR">
                <a:latin typeface="Arial" panose="020B0604020202020204" pitchFamily="34" charset="0"/>
              </a:rPr>
              <a:t> </a:t>
            </a:r>
          </a:p>
        </p:txBody>
      </p:sp>
      <p:graphicFrame>
        <p:nvGraphicFramePr>
          <p:cNvPr id="196613" name="Object 5"/>
          <p:cNvGraphicFramePr>
            <a:graphicFrameLocks noChangeAspect="1"/>
          </p:cNvGraphicFramePr>
          <p:nvPr/>
        </p:nvGraphicFramePr>
        <p:xfrm>
          <a:off x="7391400" y="3581400"/>
          <a:ext cx="1257300" cy="2501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6626" r:id="rId4" imgW="1981200" imgH="3937000" progId="MS_ClipArt_Gallery">
                  <p:embed/>
                </p:oleObj>
              </mc:Choice>
              <mc:Fallback>
                <p:oleObj r:id="rId4" imgW="1981200" imgH="3937000" progId="MS_ClipArt_Gallery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91400" y="3581400"/>
                        <a:ext cx="1257300" cy="2501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sz="3600">
                <a:solidFill>
                  <a:schemeClr val="tx2"/>
                </a:solidFill>
              </a:rPr>
              <a:t>Υπο-τύποι / πολυμορφισμός</a:t>
            </a:r>
            <a:endParaRPr lang="en-AU" altLang="el-GR" sz="3600">
              <a:solidFill>
                <a:schemeClr val="tx2"/>
              </a:solidFill>
            </a:endParaRPr>
          </a:p>
        </p:txBody>
      </p:sp>
      <p:sp>
        <p:nvSpPr>
          <p:cNvPr id="188419" name="Text Box 3"/>
          <p:cNvSpPr txBox="1">
            <a:spLocks noChangeArrowheads="1"/>
          </p:cNvSpPr>
          <p:nvPr/>
        </p:nvSpPr>
        <p:spPr bwMode="auto">
          <a:xfrm>
            <a:off x="2667000" y="1828800"/>
            <a:ext cx="5791200" cy="180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l-GR" altLang="el-GR" sz="2800">
                <a:latin typeface="Arial" panose="020B0604020202020204" pitchFamily="34" charset="0"/>
              </a:rPr>
              <a:t>Οι υπο-τύποι παρέχουν τις ίδιες μεθόδους αλλά οι </a:t>
            </a:r>
            <a:r>
              <a:rPr lang="el-GR" altLang="el-GR" sz="2800" b="1">
                <a:latin typeface="Arial" panose="020B0604020202020204" pitchFamily="34" charset="0"/>
              </a:rPr>
              <a:t>υλοποιήσεις</a:t>
            </a:r>
            <a:r>
              <a:rPr lang="el-GR" altLang="el-GR" sz="2800">
                <a:latin typeface="Arial" panose="020B0604020202020204" pitchFamily="34" charset="0"/>
              </a:rPr>
              <a:t> </a:t>
            </a:r>
            <a:r>
              <a:rPr lang="en-US" altLang="el-GR" sz="2000">
                <a:solidFill>
                  <a:srgbClr val="FF0066"/>
                </a:solidFill>
                <a:latin typeface="Arial" panose="020B0604020202020204" pitchFamily="34" charset="0"/>
              </a:rPr>
              <a:t>[</a:t>
            </a:r>
            <a:r>
              <a:rPr lang="en-AU" altLang="el-GR" sz="2000">
                <a:solidFill>
                  <a:srgbClr val="FF0066"/>
                </a:solidFill>
                <a:latin typeface="Times" panose="02020603050405020304" pitchFamily="18" charset="0"/>
              </a:rPr>
              <a:t>implementation</a:t>
            </a:r>
            <a:r>
              <a:rPr lang="en-US" altLang="el-GR" sz="2000">
                <a:solidFill>
                  <a:srgbClr val="FF0066"/>
                </a:solidFill>
                <a:latin typeface="Times" panose="02020603050405020304" pitchFamily="18" charset="0"/>
              </a:rPr>
              <a:t>s]</a:t>
            </a:r>
            <a:r>
              <a:rPr lang="el-GR" altLang="el-GR" sz="2800">
                <a:latin typeface="Arial" panose="020B0604020202020204" pitchFamily="34" charset="0"/>
              </a:rPr>
              <a:t> των μεθόδων μπορεί να διαφέρουν! </a:t>
            </a:r>
            <a:endParaRPr lang="en-AU" altLang="el-GR" sz="2800">
              <a:latin typeface="Arial" panose="020B0604020202020204" pitchFamily="34" charset="0"/>
            </a:endParaRPr>
          </a:p>
        </p:txBody>
      </p:sp>
      <p:graphicFrame>
        <p:nvGraphicFramePr>
          <p:cNvPr id="188420" name="Object 4"/>
          <p:cNvGraphicFramePr>
            <a:graphicFrameLocks noChangeAspect="1"/>
          </p:cNvGraphicFramePr>
          <p:nvPr/>
        </p:nvGraphicFramePr>
        <p:xfrm>
          <a:off x="685800" y="1676400"/>
          <a:ext cx="1308100" cy="3949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8844" r:id="rId4" imgW="1308100" imgH="3949700" progId="MS_ClipArt_Gallery">
                  <p:embed/>
                </p:oleObj>
              </mc:Choice>
              <mc:Fallback>
                <p:oleObj r:id="rId4" imgW="1308100" imgH="3949700" progId="MS_ClipArt_Gallery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1676400"/>
                        <a:ext cx="1308100" cy="3949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46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501650"/>
            <a:ext cx="8382000" cy="565150"/>
          </a:xfrm>
        </p:spPr>
        <p:txBody>
          <a:bodyPr/>
          <a:lstStyle/>
          <a:p>
            <a:r>
              <a:rPr lang="el-GR" altLang="el-GR" sz="3200">
                <a:solidFill>
                  <a:schemeClr val="tx2"/>
                </a:solidFill>
              </a:rPr>
              <a:t>Δυναμικός καθορισμός τύπου</a:t>
            </a:r>
            <a:r>
              <a:rPr lang="el-GR" altLang="el-GR" sz="3600">
                <a:solidFill>
                  <a:schemeClr val="tx2"/>
                </a:solidFill>
              </a:rPr>
              <a:t> </a:t>
            </a:r>
            <a:r>
              <a:rPr lang="el-GR" altLang="el-GR" sz="2000">
                <a:solidFill>
                  <a:srgbClr val="FF0066"/>
                </a:solidFill>
              </a:rPr>
              <a:t>[</a:t>
            </a:r>
            <a:r>
              <a:rPr lang="en-AU" altLang="el-GR" sz="2000">
                <a:solidFill>
                  <a:srgbClr val="FF0066"/>
                </a:solidFill>
              </a:rPr>
              <a:t>Dynamic dispatch</a:t>
            </a:r>
            <a:r>
              <a:rPr lang="el-GR" altLang="el-GR" sz="2000">
                <a:solidFill>
                  <a:srgbClr val="FF0066"/>
                </a:solidFill>
              </a:rPr>
              <a:t>]</a:t>
            </a:r>
            <a:endParaRPr lang="en-AU" altLang="el-GR" sz="2000">
              <a:solidFill>
                <a:srgbClr val="FF0066"/>
              </a:solidFill>
            </a:endParaRPr>
          </a:p>
        </p:txBody>
      </p:sp>
      <p:sp>
        <p:nvSpPr>
          <p:cNvPr id="190467" name="Text Box 3"/>
          <p:cNvSpPr txBox="1">
            <a:spLocks noChangeArrowheads="1"/>
          </p:cNvSpPr>
          <p:nvPr/>
        </p:nvSpPr>
        <p:spPr bwMode="auto">
          <a:xfrm>
            <a:off x="457200" y="2057400"/>
            <a:ext cx="2514600" cy="1200150"/>
          </a:xfrm>
          <a:prstGeom prst="rect">
            <a:avLst/>
          </a:prstGeom>
          <a:solidFill>
            <a:srgbClr val="D7D7D7"/>
          </a:solidFill>
          <a:ln w="12700">
            <a:solidFill>
              <a:schemeClr val="tx2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AU" altLang="el-GR"/>
              <a:t>anItem = aCD;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AU" altLang="el-GR"/>
              <a:t>...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AU" altLang="el-GR"/>
              <a:t>anItem.print();</a:t>
            </a:r>
          </a:p>
        </p:txBody>
      </p:sp>
      <p:sp>
        <p:nvSpPr>
          <p:cNvPr id="190468" name="Text Box 4"/>
          <p:cNvSpPr txBox="1">
            <a:spLocks noChangeArrowheads="1"/>
          </p:cNvSpPr>
          <p:nvPr/>
        </p:nvSpPr>
        <p:spPr bwMode="auto">
          <a:xfrm>
            <a:off x="533400" y="4572000"/>
            <a:ext cx="2514600" cy="1200150"/>
          </a:xfrm>
          <a:prstGeom prst="rect">
            <a:avLst/>
          </a:prstGeom>
          <a:solidFill>
            <a:srgbClr val="D7D7D7"/>
          </a:solidFill>
          <a:ln w="12700">
            <a:solidFill>
              <a:schemeClr val="tx2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AU" altLang="el-GR"/>
              <a:t>anItem = aVideo;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AU" altLang="el-GR"/>
              <a:t>...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AU" altLang="el-GR"/>
              <a:t>anItem.print();</a:t>
            </a:r>
          </a:p>
        </p:txBody>
      </p:sp>
      <p:sp>
        <p:nvSpPr>
          <p:cNvPr id="190471" name="Text Box 7"/>
          <p:cNvSpPr txBox="1">
            <a:spLocks noChangeArrowheads="1"/>
          </p:cNvSpPr>
          <p:nvPr/>
        </p:nvSpPr>
        <p:spPr bwMode="auto">
          <a:xfrm>
            <a:off x="533400" y="1295400"/>
            <a:ext cx="14239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l-GR" altLang="el-GR">
                <a:latin typeface="Arial" panose="020B0604020202020204" pitchFamily="34" charset="0"/>
              </a:rPr>
              <a:t>Κώδικας:</a:t>
            </a:r>
            <a:endParaRPr lang="en-AU" altLang="el-GR">
              <a:latin typeface="Arial" panose="020B0604020202020204" pitchFamily="34" charset="0"/>
            </a:endParaRPr>
          </a:p>
        </p:txBody>
      </p:sp>
      <p:sp>
        <p:nvSpPr>
          <p:cNvPr id="190472" name="Text Box 8"/>
          <p:cNvSpPr txBox="1">
            <a:spLocks noChangeArrowheads="1"/>
          </p:cNvSpPr>
          <p:nvPr/>
        </p:nvSpPr>
        <p:spPr bwMode="auto">
          <a:xfrm>
            <a:off x="3414713" y="1295400"/>
            <a:ext cx="193833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l-GR" altLang="el-GR">
                <a:latin typeface="Arial" panose="020B0604020202020204" pitchFamily="34" charset="0"/>
              </a:rPr>
              <a:t>Αποτέλεσμα</a:t>
            </a:r>
            <a:r>
              <a:rPr lang="en-AU" altLang="el-GR">
                <a:latin typeface="Arial" panose="020B0604020202020204" pitchFamily="34" charset="0"/>
              </a:rPr>
              <a:t>:</a:t>
            </a:r>
          </a:p>
        </p:txBody>
      </p:sp>
      <p:sp>
        <p:nvSpPr>
          <p:cNvPr id="190473" name="Line 9"/>
          <p:cNvSpPr>
            <a:spLocks noChangeShapeType="1"/>
          </p:cNvSpPr>
          <p:nvPr/>
        </p:nvSpPr>
        <p:spPr bwMode="auto">
          <a:xfrm flipH="1">
            <a:off x="457200" y="3810000"/>
            <a:ext cx="8229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l-GR"/>
          </a:p>
        </p:txBody>
      </p:sp>
      <p:sp>
        <p:nvSpPr>
          <p:cNvPr id="190474" name="Text Box 10"/>
          <p:cNvSpPr txBox="1">
            <a:spLocks noChangeArrowheads="1"/>
          </p:cNvSpPr>
          <p:nvPr/>
        </p:nvSpPr>
        <p:spPr bwMode="auto">
          <a:xfrm>
            <a:off x="3352800" y="2133600"/>
            <a:ext cx="5257800" cy="1036638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/>
          <a:p>
            <a:r>
              <a:rPr lang="en-AU" altLang="el-GR" sz="1800" b="1">
                <a:latin typeface="Courier New" panose="02070309020205020404" pitchFamily="49" charset="0"/>
              </a:rPr>
              <a:t>CD: Triple J Hottest 100 (79 min)</a:t>
            </a:r>
          </a:p>
          <a:p>
            <a:r>
              <a:rPr lang="en-AU" altLang="el-GR" sz="1800" b="1">
                <a:latin typeface="Courier New" panose="02070309020205020404" pitchFamily="49" charset="0"/>
              </a:rPr>
              <a:t>    artist: sampler, 33 tracks</a:t>
            </a:r>
          </a:p>
          <a:p>
            <a:r>
              <a:rPr lang="en-AU" altLang="el-GR" sz="1800" b="1">
                <a:latin typeface="Courier New" panose="02070309020205020404" pitchFamily="49" charset="0"/>
              </a:rPr>
              <a:t>    double CD - great!</a:t>
            </a:r>
            <a:endParaRPr lang="en-AU" altLang="el-GR" sz="2800" b="1">
              <a:latin typeface="Arial" panose="020B0604020202020204" pitchFamily="34" charset="0"/>
            </a:endParaRPr>
          </a:p>
        </p:txBody>
      </p:sp>
      <p:sp>
        <p:nvSpPr>
          <p:cNvPr id="190475" name="Text Box 11"/>
          <p:cNvSpPr txBox="1">
            <a:spLocks noChangeArrowheads="1"/>
          </p:cNvSpPr>
          <p:nvPr/>
        </p:nvSpPr>
        <p:spPr bwMode="auto">
          <a:xfrm>
            <a:off x="3352800" y="4648200"/>
            <a:ext cx="5245100" cy="1036638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AU" altLang="el-GR" sz="1800" b="1">
                <a:latin typeface="Courier New" panose="02070309020205020404" pitchFamily="49" charset="0"/>
              </a:rPr>
              <a:t>Video: The South Park Movie (102 min)</a:t>
            </a:r>
          </a:p>
          <a:p>
            <a:r>
              <a:rPr lang="en-AU" altLang="el-GR" sz="1800" b="1">
                <a:latin typeface="Courier New" panose="02070309020205020404" pitchFamily="49" charset="0"/>
              </a:rPr>
              <a:t>    director: Fred Smith</a:t>
            </a:r>
          </a:p>
          <a:p>
            <a:r>
              <a:rPr lang="en-AU" altLang="el-GR" sz="1800" b="1">
                <a:latin typeface="Courier New" panose="02070309020205020404" pitchFamily="49" charset="0"/>
              </a:rPr>
              <a:t>    (not seen yet)</a:t>
            </a:r>
            <a:endParaRPr lang="en-AU" altLang="el-GR" sz="2800" b="1">
              <a:latin typeface="Arial" panose="020B0604020202020204" pitchFamily="34" charset="0"/>
            </a:endParaRPr>
          </a:p>
        </p:txBody>
      </p:sp>
      <p:sp>
        <p:nvSpPr>
          <p:cNvPr id="190478" name="AutoShape 14"/>
          <p:cNvSpPr>
            <a:spLocks noChangeArrowheads="1"/>
          </p:cNvSpPr>
          <p:nvPr/>
        </p:nvSpPr>
        <p:spPr bwMode="auto">
          <a:xfrm>
            <a:off x="3962400" y="3429000"/>
            <a:ext cx="3267075" cy="815975"/>
          </a:xfrm>
          <a:prstGeom prst="bracePair">
            <a:avLst>
              <a:gd name="adj" fmla="val 9926"/>
            </a:avLst>
          </a:prstGeom>
          <a:solidFill>
            <a:schemeClr val="hlink"/>
          </a:solidFill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 anchor="ctr">
            <a:spAutoFit/>
          </a:bodyPr>
          <a:lstStyle/>
          <a:p>
            <a:pPr algn="ctr"/>
            <a:r>
              <a:rPr lang="el-GR" altLang="el-GR" sz="2000">
                <a:latin typeface="Arial" panose="020B0604020202020204" pitchFamily="34" charset="0"/>
              </a:rPr>
              <a:t>Ίδιος κώδικας,</a:t>
            </a:r>
            <a:endParaRPr lang="en-AU" altLang="el-GR" sz="2000">
              <a:latin typeface="Arial" panose="020B0604020202020204" pitchFamily="34" charset="0"/>
            </a:endParaRPr>
          </a:p>
          <a:p>
            <a:pPr algn="ctr"/>
            <a:r>
              <a:rPr lang="el-GR" altLang="el-GR" sz="2000">
                <a:latin typeface="Arial" panose="020B0604020202020204" pitchFamily="34" charset="0"/>
              </a:rPr>
              <a:t>Διαφορετικό αποτέλεσμα!</a:t>
            </a:r>
            <a:endParaRPr lang="en-AU" altLang="el-GR" sz="2000">
              <a:latin typeface="Arial" panose="020B0604020202020204" pitchFamily="34" charset="0"/>
            </a:endParaRPr>
          </a:p>
        </p:txBody>
      </p:sp>
      <p:sp>
        <p:nvSpPr>
          <p:cNvPr id="190479" name="Line 15"/>
          <p:cNvSpPr>
            <a:spLocks noChangeShapeType="1"/>
          </p:cNvSpPr>
          <p:nvPr/>
        </p:nvSpPr>
        <p:spPr bwMode="auto">
          <a:xfrm flipH="1" flipV="1">
            <a:off x="2514600" y="3200400"/>
            <a:ext cx="1447800" cy="60960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 anchor="ctr">
            <a:spAutoFit/>
          </a:bodyPr>
          <a:lstStyle/>
          <a:p>
            <a:endParaRPr lang="el-GR"/>
          </a:p>
        </p:txBody>
      </p:sp>
      <p:sp>
        <p:nvSpPr>
          <p:cNvPr id="190480" name="Line 16"/>
          <p:cNvSpPr>
            <a:spLocks noChangeShapeType="1"/>
          </p:cNvSpPr>
          <p:nvPr/>
        </p:nvSpPr>
        <p:spPr bwMode="auto">
          <a:xfrm flipH="1">
            <a:off x="2667000" y="3886200"/>
            <a:ext cx="1295400" cy="160020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 anchor="ctr">
            <a:spAutoFit/>
          </a:bodyPr>
          <a:lstStyle/>
          <a:p>
            <a:endParaRPr lang="el-GR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sz="3200">
                <a:solidFill>
                  <a:schemeClr val="tx2"/>
                </a:solidFill>
              </a:rPr>
              <a:t>Προσδιορισμός μεθόδου</a:t>
            </a:r>
            <a:r>
              <a:rPr lang="el-GR" altLang="el-GR" sz="3200"/>
              <a:t> </a:t>
            </a:r>
            <a:r>
              <a:rPr lang="en-AU" altLang="el-GR" sz="2000">
                <a:solidFill>
                  <a:srgbClr val="FF0066"/>
                </a:solidFill>
              </a:rPr>
              <a:t>[method lookup, binding]</a:t>
            </a:r>
          </a:p>
        </p:txBody>
      </p:sp>
      <p:grpSp>
        <p:nvGrpSpPr>
          <p:cNvPr id="192515" name="Group 3"/>
          <p:cNvGrpSpPr>
            <a:grpSpLocks/>
          </p:cNvGrpSpPr>
          <p:nvPr/>
        </p:nvGrpSpPr>
        <p:grpSpPr bwMode="auto">
          <a:xfrm>
            <a:off x="1143000" y="3886200"/>
            <a:ext cx="1905000" cy="1905000"/>
            <a:chOff x="2832" y="1680"/>
            <a:chExt cx="1440" cy="1440"/>
          </a:xfrm>
        </p:grpSpPr>
        <p:sp>
          <p:nvSpPr>
            <p:cNvPr id="192516" name="Oval 4"/>
            <p:cNvSpPr>
              <a:spLocks noChangeArrowheads="1"/>
            </p:cNvSpPr>
            <p:nvPr/>
          </p:nvSpPr>
          <p:spPr bwMode="auto">
            <a:xfrm>
              <a:off x="2832" y="1680"/>
              <a:ext cx="1440" cy="1440"/>
            </a:xfrm>
            <a:prstGeom prst="ellipse">
              <a:avLst/>
            </a:prstGeom>
            <a:solidFill>
              <a:srgbClr val="D7D7D7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AU" altLang="el-GR" sz="3200">
                  <a:latin typeface="Courier New" panose="02070309020205020404" pitchFamily="49" charset="0"/>
                </a:rPr>
                <a:t>Video</a:t>
              </a:r>
            </a:p>
          </p:txBody>
        </p:sp>
        <p:sp>
          <p:nvSpPr>
            <p:cNvPr id="192517" name="Rectangle 5"/>
            <p:cNvSpPr>
              <a:spLocks noChangeArrowheads="1"/>
            </p:cNvSpPr>
            <p:nvPr/>
          </p:nvSpPr>
          <p:spPr bwMode="auto">
            <a:xfrm>
              <a:off x="3288" y="2160"/>
              <a:ext cx="528" cy="48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92518" name="Line 6"/>
            <p:cNvSpPr>
              <a:spLocks noChangeShapeType="1"/>
            </p:cNvSpPr>
            <p:nvPr/>
          </p:nvSpPr>
          <p:spPr bwMode="auto">
            <a:xfrm flipV="1">
              <a:off x="3816" y="1904"/>
              <a:ext cx="264" cy="25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92519" name="Line 7"/>
            <p:cNvSpPr>
              <a:spLocks noChangeShapeType="1"/>
            </p:cNvSpPr>
            <p:nvPr/>
          </p:nvSpPr>
          <p:spPr bwMode="auto">
            <a:xfrm flipH="1" flipV="1">
              <a:off x="3035" y="1904"/>
              <a:ext cx="253" cy="25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92520" name="Line 8"/>
            <p:cNvSpPr>
              <a:spLocks noChangeShapeType="1"/>
            </p:cNvSpPr>
            <p:nvPr/>
          </p:nvSpPr>
          <p:spPr bwMode="auto">
            <a:xfrm>
              <a:off x="3816" y="2640"/>
              <a:ext cx="264" cy="26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92521" name="Line 9"/>
            <p:cNvSpPr>
              <a:spLocks noChangeShapeType="1"/>
            </p:cNvSpPr>
            <p:nvPr/>
          </p:nvSpPr>
          <p:spPr bwMode="auto">
            <a:xfrm flipH="1">
              <a:off x="3035" y="2640"/>
              <a:ext cx="253" cy="26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192522" name="Rectangle 10"/>
          <p:cNvSpPr>
            <a:spLocks noChangeArrowheads="1"/>
          </p:cNvSpPr>
          <p:nvPr/>
        </p:nvSpPr>
        <p:spPr bwMode="auto">
          <a:xfrm>
            <a:off x="1219200" y="2667000"/>
            <a:ext cx="1219200" cy="457200"/>
          </a:xfrm>
          <a:prstGeom prst="rect">
            <a:avLst/>
          </a:prstGeom>
          <a:solidFill>
            <a:srgbClr val="D7D7D7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l-GR"/>
          </a:p>
        </p:txBody>
      </p:sp>
      <p:sp>
        <p:nvSpPr>
          <p:cNvPr id="192523" name="Text Box 11"/>
          <p:cNvSpPr txBox="1">
            <a:spLocks noChangeArrowheads="1"/>
          </p:cNvSpPr>
          <p:nvPr/>
        </p:nvSpPr>
        <p:spPr bwMode="auto">
          <a:xfrm>
            <a:off x="609600" y="1447800"/>
            <a:ext cx="20812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AU" altLang="el-GR"/>
              <a:t>anItem.print();</a:t>
            </a:r>
          </a:p>
        </p:txBody>
      </p:sp>
      <p:sp>
        <p:nvSpPr>
          <p:cNvPr id="192524" name="Freeform 12"/>
          <p:cNvSpPr>
            <a:spLocks/>
          </p:cNvSpPr>
          <p:nvPr/>
        </p:nvSpPr>
        <p:spPr bwMode="auto">
          <a:xfrm>
            <a:off x="1828800" y="2895600"/>
            <a:ext cx="381000" cy="990600"/>
          </a:xfrm>
          <a:custGeom>
            <a:avLst/>
            <a:gdLst>
              <a:gd name="T0" fmla="*/ 0 w 1711"/>
              <a:gd name="T1" fmla="*/ 0 h 240"/>
              <a:gd name="T2" fmla="*/ 1200 w 1711"/>
              <a:gd name="T3" fmla="*/ 48 h 240"/>
              <a:gd name="T4" fmla="*/ 1632 w 1711"/>
              <a:gd name="T5" fmla="*/ 192 h 240"/>
              <a:gd name="T6" fmla="*/ 1680 w 1711"/>
              <a:gd name="T7" fmla="*/ 240 h 2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711" h="240">
                <a:moveTo>
                  <a:pt x="0" y="0"/>
                </a:moveTo>
                <a:cubicBezTo>
                  <a:pt x="464" y="8"/>
                  <a:pt x="928" y="16"/>
                  <a:pt x="1200" y="48"/>
                </a:cubicBezTo>
                <a:cubicBezTo>
                  <a:pt x="1471" y="79"/>
                  <a:pt x="1552" y="160"/>
                  <a:pt x="1632" y="192"/>
                </a:cubicBezTo>
                <a:cubicBezTo>
                  <a:pt x="1711" y="223"/>
                  <a:pt x="1695" y="231"/>
                  <a:pt x="1680" y="240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l-GR"/>
          </a:p>
        </p:txBody>
      </p:sp>
      <p:sp>
        <p:nvSpPr>
          <p:cNvPr id="192525" name="Oval 13"/>
          <p:cNvSpPr>
            <a:spLocks noChangeArrowheads="1"/>
          </p:cNvSpPr>
          <p:nvPr/>
        </p:nvSpPr>
        <p:spPr bwMode="auto">
          <a:xfrm>
            <a:off x="1752600" y="2819400"/>
            <a:ext cx="152400" cy="152400"/>
          </a:xfrm>
          <a:prstGeom prst="ellipse">
            <a:avLst/>
          </a:prstGeom>
          <a:solidFill>
            <a:schemeClr val="tx2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l-GR"/>
          </a:p>
        </p:txBody>
      </p:sp>
      <p:sp>
        <p:nvSpPr>
          <p:cNvPr id="192526" name="Text Box 14"/>
          <p:cNvSpPr txBox="1">
            <a:spLocks noChangeArrowheads="1"/>
          </p:cNvSpPr>
          <p:nvPr/>
        </p:nvSpPr>
        <p:spPr bwMode="auto">
          <a:xfrm>
            <a:off x="1143000" y="2362200"/>
            <a:ext cx="8826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AU" altLang="el-GR" sz="1800"/>
              <a:t>anItem</a:t>
            </a:r>
          </a:p>
        </p:txBody>
      </p:sp>
      <p:grpSp>
        <p:nvGrpSpPr>
          <p:cNvPr id="192527" name="Group 15"/>
          <p:cNvGrpSpPr>
            <a:grpSpLocks/>
          </p:cNvGrpSpPr>
          <p:nvPr/>
        </p:nvGrpSpPr>
        <p:grpSpPr bwMode="auto">
          <a:xfrm>
            <a:off x="5029200" y="3733800"/>
            <a:ext cx="2328863" cy="1200150"/>
            <a:chOff x="3168" y="2645"/>
            <a:chExt cx="1467" cy="756"/>
          </a:xfrm>
        </p:grpSpPr>
        <p:sp>
          <p:nvSpPr>
            <p:cNvPr id="192528" name="Text Box 16"/>
            <p:cNvSpPr txBox="1">
              <a:spLocks noChangeArrowheads="1"/>
            </p:cNvSpPr>
            <p:nvPr/>
          </p:nvSpPr>
          <p:spPr bwMode="auto">
            <a:xfrm>
              <a:off x="3168" y="2645"/>
              <a:ext cx="1467" cy="756"/>
            </a:xfrm>
            <a:prstGeom prst="rect">
              <a:avLst/>
            </a:prstGeom>
            <a:solidFill>
              <a:srgbClr val="D7D7D7"/>
            </a:solidFill>
            <a:ln w="12700">
              <a:solidFill>
                <a:schemeClr val="tx2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>
              <a:spAutoFit/>
            </a:bodyPr>
            <a:lstStyle/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AU" altLang="el-GR" b="1"/>
                <a:t>Video</a:t>
              </a:r>
            </a:p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AU" altLang="el-GR" b="1"/>
                <a:t>  getDirector()</a:t>
              </a:r>
            </a:p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AU" altLang="el-GR" b="1"/>
                <a:t>  print()</a:t>
              </a:r>
            </a:p>
          </p:txBody>
        </p:sp>
        <p:sp>
          <p:nvSpPr>
            <p:cNvPr id="192529" name="Line 17"/>
            <p:cNvSpPr>
              <a:spLocks noChangeShapeType="1"/>
            </p:cNvSpPr>
            <p:nvPr/>
          </p:nvSpPr>
          <p:spPr bwMode="auto">
            <a:xfrm>
              <a:off x="3168" y="2899"/>
              <a:ext cx="1467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l-GR"/>
            </a:p>
          </p:txBody>
        </p:sp>
      </p:grpSp>
      <p:grpSp>
        <p:nvGrpSpPr>
          <p:cNvPr id="192530" name="Group 18"/>
          <p:cNvGrpSpPr>
            <a:grpSpLocks/>
          </p:cNvGrpSpPr>
          <p:nvPr/>
        </p:nvGrpSpPr>
        <p:grpSpPr bwMode="auto">
          <a:xfrm>
            <a:off x="5638800" y="1447800"/>
            <a:ext cx="2895600" cy="1565275"/>
            <a:chOff x="1968" y="1056"/>
            <a:chExt cx="1728" cy="986"/>
          </a:xfrm>
        </p:grpSpPr>
        <p:sp>
          <p:nvSpPr>
            <p:cNvPr id="192531" name="Text Box 19"/>
            <p:cNvSpPr txBox="1">
              <a:spLocks noChangeArrowheads="1"/>
            </p:cNvSpPr>
            <p:nvPr/>
          </p:nvSpPr>
          <p:spPr bwMode="auto">
            <a:xfrm>
              <a:off x="1968" y="1056"/>
              <a:ext cx="1728" cy="986"/>
            </a:xfrm>
            <a:prstGeom prst="rect">
              <a:avLst/>
            </a:prstGeom>
            <a:solidFill>
              <a:srgbClr val="D7D7D7"/>
            </a:solidFill>
            <a:ln w="12700">
              <a:solidFill>
                <a:schemeClr val="tx2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>
              <a:spAutoFit/>
            </a:bodyPr>
            <a:lstStyle/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AU" altLang="el-GR" b="1"/>
                <a:t>Item</a:t>
              </a:r>
            </a:p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AU" altLang="el-GR" b="1"/>
                <a:t>  getTitle()</a:t>
              </a:r>
            </a:p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AU" altLang="el-GR" b="1"/>
                <a:t>  setComment()</a:t>
              </a:r>
            </a:p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AU" altLang="el-GR" b="1"/>
                <a:t>  print()</a:t>
              </a:r>
            </a:p>
          </p:txBody>
        </p:sp>
        <p:sp>
          <p:nvSpPr>
            <p:cNvPr id="192532" name="Line 20"/>
            <p:cNvSpPr>
              <a:spLocks noChangeShapeType="1"/>
            </p:cNvSpPr>
            <p:nvPr/>
          </p:nvSpPr>
          <p:spPr bwMode="auto">
            <a:xfrm>
              <a:off x="1968" y="1310"/>
              <a:ext cx="172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192533" name="Line 21"/>
          <p:cNvSpPr>
            <a:spLocks noChangeShapeType="1"/>
          </p:cNvSpPr>
          <p:nvPr/>
        </p:nvSpPr>
        <p:spPr bwMode="auto">
          <a:xfrm flipV="1">
            <a:off x="6096000" y="3048000"/>
            <a:ext cx="685800" cy="685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l-GR"/>
          </a:p>
        </p:txBody>
      </p:sp>
      <p:sp>
        <p:nvSpPr>
          <p:cNvPr id="192534" name="Line 22"/>
          <p:cNvSpPr>
            <a:spLocks noChangeShapeType="1"/>
          </p:cNvSpPr>
          <p:nvPr/>
        </p:nvSpPr>
        <p:spPr bwMode="auto">
          <a:xfrm flipV="1">
            <a:off x="3124200" y="4419600"/>
            <a:ext cx="1905000" cy="381000"/>
          </a:xfrm>
          <a:prstGeom prst="line">
            <a:avLst/>
          </a:prstGeom>
          <a:noFill/>
          <a:ln w="28575">
            <a:solidFill>
              <a:schemeClr val="tx1"/>
            </a:solidFill>
            <a:prstDash val="sysDot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l-GR"/>
          </a:p>
        </p:txBody>
      </p:sp>
      <p:sp>
        <p:nvSpPr>
          <p:cNvPr id="192535" name="Text Box 23"/>
          <p:cNvSpPr txBox="1">
            <a:spLocks noChangeArrowheads="1"/>
          </p:cNvSpPr>
          <p:nvPr/>
        </p:nvSpPr>
        <p:spPr bwMode="auto">
          <a:xfrm>
            <a:off x="3429000" y="4648200"/>
            <a:ext cx="13684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AU" altLang="el-GR" sz="1800">
                <a:latin typeface="Times" panose="02020603050405020304" pitchFamily="18" charset="0"/>
              </a:rPr>
              <a:t>"instance of"</a:t>
            </a:r>
          </a:p>
        </p:txBody>
      </p:sp>
      <p:sp>
        <p:nvSpPr>
          <p:cNvPr id="192536" name="Text Box 24"/>
          <p:cNvSpPr txBox="1">
            <a:spLocks noChangeArrowheads="1"/>
          </p:cNvSpPr>
          <p:nvPr/>
        </p:nvSpPr>
        <p:spPr bwMode="auto">
          <a:xfrm>
            <a:off x="3429000" y="5410200"/>
            <a:ext cx="5378450" cy="1003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 anchor="ctr">
            <a:spAutoFit/>
          </a:bodyPr>
          <a:lstStyle/>
          <a:p>
            <a:r>
              <a:rPr lang="el-GR" altLang="el-GR" sz="2000" u="sng">
                <a:latin typeface="Times" panose="02020603050405020304" pitchFamily="18" charset="0"/>
              </a:rPr>
              <a:t>Σημείωση</a:t>
            </a:r>
            <a:r>
              <a:rPr lang="el-GR" altLang="el-GR" sz="2000">
                <a:latin typeface="Times" panose="02020603050405020304" pitchFamily="18" charset="0"/>
              </a:rPr>
              <a:t>: Ο δυναμικός τύπος των δεδομένων προσδιορίζει το σημείο εκκίνησης της διαδικασίας προσδιορισμού της κατάλληλης μεθόδου! </a:t>
            </a:r>
            <a:endParaRPr lang="en-AU" altLang="el-GR" sz="2000">
              <a:latin typeface="Times" panose="02020603050405020304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sz="3600">
                <a:solidFill>
                  <a:srgbClr val="000000"/>
                </a:solidFill>
              </a:rPr>
              <a:t>Διάγραμμα κλάσεων</a:t>
            </a:r>
            <a:r>
              <a:rPr lang="el-GR" altLang="el-GR" sz="3600"/>
              <a:t> </a:t>
            </a:r>
            <a:r>
              <a:rPr lang="el-GR" altLang="el-GR" sz="2400">
                <a:solidFill>
                  <a:srgbClr val="FF00FF"/>
                </a:solidFill>
              </a:rPr>
              <a:t>[</a:t>
            </a:r>
            <a:r>
              <a:rPr lang="en-AU" altLang="el-GR" sz="2400">
                <a:solidFill>
                  <a:srgbClr val="FF00FF"/>
                </a:solidFill>
              </a:rPr>
              <a:t>Class diagram</a:t>
            </a:r>
            <a:r>
              <a:rPr lang="el-GR" altLang="el-GR" sz="2400">
                <a:solidFill>
                  <a:srgbClr val="FF00FF"/>
                </a:solidFill>
              </a:rPr>
              <a:t>]</a:t>
            </a:r>
            <a:endParaRPr lang="en-AU" altLang="el-GR" sz="2400">
              <a:solidFill>
                <a:srgbClr val="FF00FF"/>
              </a:solidFill>
            </a:endParaRPr>
          </a:p>
        </p:txBody>
      </p:sp>
      <p:sp>
        <p:nvSpPr>
          <p:cNvPr id="157699" name="Text Box 3"/>
          <p:cNvSpPr txBox="1">
            <a:spLocks noChangeArrowheads="1"/>
          </p:cNvSpPr>
          <p:nvPr/>
        </p:nvSpPr>
        <p:spPr bwMode="auto">
          <a:xfrm>
            <a:off x="5181600" y="2667000"/>
            <a:ext cx="1981200" cy="1173163"/>
          </a:xfrm>
          <a:prstGeom prst="rect">
            <a:avLst/>
          </a:prstGeom>
          <a:solidFill>
            <a:schemeClr val="hlink"/>
          </a:solidFill>
          <a:ln w="12700">
            <a:solidFill>
              <a:schemeClr val="tx2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en-AU" altLang="el-GR" sz="2800">
                <a:latin typeface="Arial" panose="020B0604020202020204" pitchFamily="34" charset="0"/>
              </a:rPr>
              <a:t>Item</a:t>
            </a:r>
          </a:p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endParaRPr lang="en-AU" altLang="el-GR" sz="2800">
              <a:latin typeface="Arial" panose="020B0604020202020204" pitchFamily="34" charset="0"/>
            </a:endParaRPr>
          </a:p>
        </p:txBody>
      </p:sp>
      <p:sp>
        <p:nvSpPr>
          <p:cNvPr id="157700" name="Text Box 4"/>
          <p:cNvSpPr txBox="1">
            <a:spLocks noChangeArrowheads="1"/>
          </p:cNvSpPr>
          <p:nvPr/>
        </p:nvSpPr>
        <p:spPr bwMode="auto">
          <a:xfrm>
            <a:off x="1295400" y="1828800"/>
            <a:ext cx="2133600" cy="1208088"/>
          </a:xfrm>
          <a:prstGeom prst="rect">
            <a:avLst/>
          </a:prstGeom>
          <a:solidFill>
            <a:schemeClr val="hlink"/>
          </a:solidFill>
          <a:ln w="12700">
            <a:solidFill>
              <a:schemeClr val="tx2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en-AU" altLang="el-GR" sz="2800">
                <a:latin typeface="Arial" panose="020B0604020202020204" pitchFamily="34" charset="0"/>
              </a:rPr>
              <a:t>Database</a:t>
            </a:r>
          </a:p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endParaRPr lang="en-AU" altLang="el-GR" sz="2800">
              <a:latin typeface="Arial" panose="020B0604020202020204" pitchFamily="34" charset="0"/>
            </a:endParaRPr>
          </a:p>
        </p:txBody>
      </p:sp>
      <p:sp>
        <p:nvSpPr>
          <p:cNvPr id="157701" name="Text Box 5"/>
          <p:cNvSpPr txBox="1">
            <a:spLocks noChangeArrowheads="1"/>
          </p:cNvSpPr>
          <p:nvPr/>
        </p:nvSpPr>
        <p:spPr bwMode="auto">
          <a:xfrm>
            <a:off x="4191000" y="4800600"/>
            <a:ext cx="1665288" cy="1208088"/>
          </a:xfrm>
          <a:prstGeom prst="rect">
            <a:avLst/>
          </a:prstGeom>
          <a:solidFill>
            <a:schemeClr val="hlink"/>
          </a:solidFill>
          <a:ln w="12700">
            <a:solidFill>
              <a:schemeClr val="tx2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en-AU" altLang="el-GR" sz="2800">
                <a:latin typeface="Arial" panose="020B0604020202020204" pitchFamily="34" charset="0"/>
              </a:rPr>
              <a:t>MusicCD</a:t>
            </a:r>
          </a:p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endParaRPr lang="en-AU" altLang="el-GR" sz="2800">
              <a:latin typeface="Arial" panose="020B0604020202020204" pitchFamily="34" charset="0"/>
            </a:endParaRPr>
          </a:p>
        </p:txBody>
      </p:sp>
      <p:sp>
        <p:nvSpPr>
          <p:cNvPr id="157702" name="Text Box 6"/>
          <p:cNvSpPr txBox="1">
            <a:spLocks noChangeArrowheads="1"/>
          </p:cNvSpPr>
          <p:nvPr/>
        </p:nvSpPr>
        <p:spPr bwMode="auto">
          <a:xfrm>
            <a:off x="6629400" y="4800600"/>
            <a:ext cx="1219200" cy="1173163"/>
          </a:xfrm>
          <a:prstGeom prst="rect">
            <a:avLst/>
          </a:prstGeom>
          <a:solidFill>
            <a:schemeClr val="hlink"/>
          </a:solidFill>
          <a:ln w="12700">
            <a:solidFill>
              <a:schemeClr val="tx2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en-AU" altLang="el-GR" sz="2800">
                <a:latin typeface="Arial" panose="020B0604020202020204" pitchFamily="34" charset="0"/>
              </a:rPr>
              <a:t>Video</a:t>
            </a:r>
          </a:p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endParaRPr lang="en-AU" altLang="el-GR" sz="2800">
              <a:latin typeface="Arial" panose="020B0604020202020204" pitchFamily="34" charset="0"/>
            </a:endParaRPr>
          </a:p>
        </p:txBody>
      </p:sp>
      <p:cxnSp>
        <p:nvCxnSpPr>
          <p:cNvPr id="157703" name="AutoShape 7"/>
          <p:cNvCxnSpPr>
            <a:cxnSpLocks noChangeShapeType="1"/>
            <a:stCxn id="157701" idx="0"/>
            <a:endCxn id="157699" idx="2"/>
          </p:cNvCxnSpPr>
          <p:nvPr/>
        </p:nvCxnSpPr>
        <p:spPr bwMode="auto">
          <a:xfrm flipV="1">
            <a:off x="5024438" y="3840163"/>
            <a:ext cx="1147762" cy="960437"/>
          </a:xfrm>
          <a:prstGeom prst="straightConnector1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7704" name="AutoShape 8"/>
          <p:cNvCxnSpPr>
            <a:cxnSpLocks noChangeShapeType="1"/>
            <a:stCxn id="157702" idx="0"/>
            <a:endCxn id="157699" idx="2"/>
          </p:cNvCxnSpPr>
          <p:nvPr/>
        </p:nvCxnSpPr>
        <p:spPr bwMode="auto">
          <a:xfrm flipH="1" flipV="1">
            <a:off x="6172200" y="3840163"/>
            <a:ext cx="1066800" cy="960437"/>
          </a:xfrm>
          <a:prstGeom prst="straightConnector1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57705" name="Line 9"/>
          <p:cNvSpPr>
            <a:spLocks noChangeShapeType="1"/>
          </p:cNvSpPr>
          <p:nvPr/>
        </p:nvSpPr>
        <p:spPr bwMode="auto">
          <a:xfrm>
            <a:off x="2362200" y="3048000"/>
            <a:ext cx="0" cy="457200"/>
          </a:xfrm>
          <a:prstGeom prst="line">
            <a:avLst/>
          </a:prstGeom>
          <a:noFill/>
          <a:ln w="12700">
            <a:solidFill>
              <a:srgbClr val="00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 anchor="ctr"/>
          <a:lstStyle/>
          <a:p>
            <a:endParaRPr lang="el-GR"/>
          </a:p>
        </p:txBody>
      </p:sp>
      <p:sp>
        <p:nvSpPr>
          <p:cNvPr id="157706" name="Line 10"/>
          <p:cNvSpPr>
            <a:spLocks noChangeShapeType="1"/>
          </p:cNvSpPr>
          <p:nvPr/>
        </p:nvSpPr>
        <p:spPr bwMode="auto">
          <a:xfrm>
            <a:off x="2362200" y="3505200"/>
            <a:ext cx="2743200" cy="0"/>
          </a:xfrm>
          <a:prstGeom prst="line">
            <a:avLst/>
          </a:prstGeom>
          <a:noFill/>
          <a:ln w="12700">
            <a:solidFill>
              <a:srgbClr val="000000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 anchor="ctr"/>
          <a:lstStyle/>
          <a:p>
            <a:endParaRPr lang="el-GR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8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sz="3600">
                <a:solidFill>
                  <a:schemeClr val="tx2"/>
                </a:solidFill>
              </a:rPr>
              <a:t>Επεκτασιμότητα </a:t>
            </a:r>
            <a:r>
              <a:rPr lang="el-GR" altLang="el-GR" sz="2800">
                <a:solidFill>
                  <a:srgbClr val="FF0066"/>
                </a:solidFill>
              </a:rPr>
              <a:t>[</a:t>
            </a:r>
            <a:r>
              <a:rPr lang="en-AU" altLang="el-GR" sz="2800">
                <a:solidFill>
                  <a:srgbClr val="FF0066"/>
                </a:solidFill>
              </a:rPr>
              <a:t>Extendability</a:t>
            </a:r>
            <a:r>
              <a:rPr lang="el-GR" altLang="el-GR" sz="2800">
                <a:solidFill>
                  <a:srgbClr val="FF0066"/>
                </a:solidFill>
              </a:rPr>
              <a:t>]</a:t>
            </a:r>
            <a:endParaRPr lang="en-AU" altLang="el-GR" sz="2800">
              <a:solidFill>
                <a:srgbClr val="FF0066"/>
              </a:solidFill>
            </a:endParaRPr>
          </a:p>
        </p:txBody>
      </p:sp>
      <p:sp>
        <p:nvSpPr>
          <p:cNvPr id="206851" name="Text Box 3"/>
          <p:cNvSpPr txBox="1">
            <a:spLocks noChangeArrowheads="1"/>
          </p:cNvSpPr>
          <p:nvPr/>
        </p:nvSpPr>
        <p:spPr bwMode="auto">
          <a:xfrm>
            <a:off x="1219200" y="2667000"/>
            <a:ext cx="5486400" cy="2657475"/>
          </a:xfrm>
          <a:prstGeom prst="rect">
            <a:avLst/>
          </a:prstGeom>
          <a:solidFill>
            <a:schemeClr val="hlink"/>
          </a:solidFill>
          <a:ln w="12700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lIns="90487" tIns="44450" rIns="90487" bIns="44450">
            <a:spAutoFit/>
          </a:bodyPr>
          <a:lstStyle/>
          <a:p>
            <a:r>
              <a:rPr lang="el-GR" altLang="el-GR"/>
              <a:t>Ο δυναμικός προσδιορισμός του τύπου δεδομένων υποστηρίζει την </a:t>
            </a:r>
            <a:r>
              <a:rPr lang="el-GR" altLang="el-GR" b="1"/>
              <a:t>επεκτασιμότητα</a:t>
            </a:r>
            <a:r>
              <a:rPr lang="el-GR" altLang="el-GR"/>
              <a:t> – νέες υποκλάσεις μπορεί να προστεθούν αργότερα χωρίς να είναι απαραίτητη η τροποποίηση του κώδικα που χρησιμοποιεί τις κλάσεις βάσης. </a:t>
            </a:r>
            <a:endParaRPr lang="en-AU" altLang="el-GR"/>
          </a:p>
        </p:txBody>
      </p:sp>
      <p:graphicFrame>
        <p:nvGraphicFramePr>
          <p:cNvPr id="206854" name="Object 6"/>
          <p:cNvGraphicFramePr>
            <a:graphicFrameLocks noChangeAspect="1"/>
          </p:cNvGraphicFramePr>
          <p:nvPr/>
        </p:nvGraphicFramePr>
        <p:xfrm>
          <a:off x="7162800" y="1143000"/>
          <a:ext cx="1270000" cy="5170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867" r:id="rId4" imgW="1270000" imgH="5168900" progId="MS_ClipArt_Gallery">
                  <p:embed/>
                </p:oleObj>
              </mc:Choice>
              <mc:Fallback>
                <p:oleObj r:id="rId4" imgW="1270000" imgH="5168900" progId="MS_ClipArt_Gallery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62800" y="1143000"/>
                        <a:ext cx="1270000" cy="51704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sz="3600">
                <a:solidFill>
                  <a:schemeClr val="tx2"/>
                </a:solidFill>
              </a:rPr>
              <a:t>Η κλάση </a:t>
            </a:r>
            <a:r>
              <a:rPr lang="en-AU" altLang="el-GR" sz="3600">
                <a:solidFill>
                  <a:schemeClr val="tx2"/>
                </a:solidFill>
              </a:rPr>
              <a:t>“</a:t>
            </a:r>
            <a:r>
              <a:rPr lang="en-AU" altLang="el-GR" sz="3600" b="1">
                <a:solidFill>
                  <a:schemeClr val="tx2"/>
                </a:solidFill>
                <a:latin typeface="Courier New" panose="02070309020205020404" pitchFamily="49" charset="0"/>
              </a:rPr>
              <a:t>Object</a:t>
            </a:r>
            <a:r>
              <a:rPr lang="en-AU" altLang="el-GR" sz="3600">
                <a:solidFill>
                  <a:schemeClr val="tx2"/>
                </a:solidFill>
              </a:rPr>
              <a:t>”</a:t>
            </a:r>
          </a:p>
        </p:txBody>
      </p:sp>
      <p:sp>
        <p:nvSpPr>
          <p:cNvPr id="1771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524000"/>
            <a:ext cx="3733800" cy="4648200"/>
          </a:xfrm>
        </p:spPr>
        <p:txBody>
          <a:bodyPr/>
          <a:lstStyle/>
          <a:p>
            <a:r>
              <a:rPr lang="el-GR" altLang="el-GR" sz="2400"/>
              <a:t>(Σχεδόν) κάθε κλάση έχει μία υπερ-κλάση. </a:t>
            </a:r>
            <a:endParaRPr lang="en-AU" altLang="el-GR" sz="2400"/>
          </a:p>
          <a:p>
            <a:r>
              <a:rPr lang="el-GR" altLang="el-GR" sz="2400"/>
              <a:t>Εάν η υπερ-κλάση δεν έχει άμεσα δηλωθεί, τότε ως υπερκλάση θεωρείται η κλάση </a:t>
            </a:r>
            <a:r>
              <a:rPr lang="en-AU" altLang="el-GR" sz="2400" b="1">
                <a:latin typeface="Courier New" panose="02070309020205020404" pitchFamily="49" charset="0"/>
              </a:rPr>
              <a:t>Object</a:t>
            </a:r>
            <a:r>
              <a:rPr lang="en-AU" altLang="el-GR" sz="2400"/>
              <a:t> </a:t>
            </a:r>
            <a:endParaRPr lang="el-GR" altLang="el-GR" sz="2400"/>
          </a:p>
          <a:p>
            <a:r>
              <a:rPr lang="el-GR" altLang="el-GR" sz="2400"/>
              <a:t>Οι μέθοδοι της κλάσης </a:t>
            </a:r>
            <a:r>
              <a:rPr lang="en-AU" altLang="el-GR" sz="2400" b="1">
                <a:latin typeface="Courier New" panose="02070309020205020404" pitchFamily="49" charset="0"/>
              </a:rPr>
              <a:t>Object</a:t>
            </a:r>
            <a:r>
              <a:rPr lang="en-AU" altLang="el-GR" sz="2400"/>
              <a:t> </a:t>
            </a:r>
            <a:r>
              <a:rPr lang="el-GR" altLang="el-GR" sz="2400"/>
              <a:t>είναι διαθέσιμες σε κάθε κλάση</a:t>
            </a:r>
            <a:endParaRPr lang="en-AU" altLang="el-GR" sz="2400"/>
          </a:p>
        </p:txBody>
      </p:sp>
      <p:sp>
        <p:nvSpPr>
          <p:cNvPr id="177156" name="Text Box 4"/>
          <p:cNvSpPr txBox="1">
            <a:spLocks noChangeArrowheads="1"/>
          </p:cNvSpPr>
          <p:nvPr/>
        </p:nvSpPr>
        <p:spPr bwMode="auto">
          <a:xfrm>
            <a:off x="4419600" y="3276600"/>
            <a:ext cx="1371600" cy="546100"/>
          </a:xfrm>
          <a:prstGeom prst="rect">
            <a:avLst/>
          </a:prstGeom>
          <a:solidFill>
            <a:schemeClr val="hlink"/>
          </a:solidFill>
          <a:ln w="12700">
            <a:solidFill>
              <a:schemeClr val="tx2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en-AU" altLang="el-GR" sz="2800">
                <a:latin typeface="Arial" panose="020B0604020202020204" pitchFamily="34" charset="0"/>
              </a:rPr>
              <a:t>Person</a:t>
            </a:r>
          </a:p>
        </p:txBody>
      </p:sp>
      <p:sp>
        <p:nvSpPr>
          <p:cNvPr id="177157" name="Text Box 5"/>
          <p:cNvSpPr txBox="1">
            <a:spLocks noChangeArrowheads="1"/>
          </p:cNvSpPr>
          <p:nvPr/>
        </p:nvSpPr>
        <p:spPr bwMode="auto">
          <a:xfrm>
            <a:off x="4419600" y="5029200"/>
            <a:ext cx="1665288" cy="546100"/>
          </a:xfrm>
          <a:prstGeom prst="rect">
            <a:avLst/>
          </a:prstGeom>
          <a:solidFill>
            <a:schemeClr val="hlink"/>
          </a:solidFill>
          <a:ln w="12700">
            <a:solidFill>
              <a:schemeClr val="tx2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en-AU" altLang="el-GR" sz="2800">
                <a:latin typeface="Arial" panose="020B0604020202020204" pitchFamily="34" charset="0"/>
              </a:rPr>
              <a:t>Staff</a:t>
            </a:r>
          </a:p>
        </p:txBody>
      </p:sp>
      <p:sp>
        <p:nvSpPr>
          <p:cNvPr id="177158" name="Text Box 6"/>
          <p:cNvSpPr txBox="1">
            <a:spLocks noChangeArrowheads="1"/>
          </p:cNvSpPr>
          <p:nvPr/>
        </p:nvSpPr>
        <p:spPr bwMode="auto">
          <a:xfrm>
            <a:off x="6553200" y="5029200"/>
            <a:ext cx="1447800" cy="546100"/>
          </a:xfrm>
          <a:prstGeom prst="rect">
            <a:avLst/>
          </a:prstGeom>
          <a:solidFill>
            <a:schemeClr val="hlink"/>
          </a:solidFill>
          <a:ln w="12700">
            <a:solidFill>
              <a:schemeClr val="tx2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en-AU" altLang="el-GR" sz="2800">
                <a:latin typeface="Arial" panose="020B0604020202020204" pitchFamily="34" charset="0"/>
              </a:rPr>
              <a:t>Student</a:t>
            </a:r>
          </a:p>
        </p:txBody>
      </p:sp>
      <p:cxnSp>
        <p:nvCxnSpPr>
          <p:cNvPr id="177159" name="AutoShape 7"/>
          <p:cNvCxnSpPr>
            <a:cxnSpLocks noChangeShapeType="1"/>
            <a:stCxn id="177157" idx="0"/>
            <a:endCxn id="177156" idx="2"/>
          </p:cNvCxnSpPr>
          <p:nvPr/>
        </p:nvCxnSpPr>
        <p:spPr bwMode="auto">
          <a:xfrm flipH="1" flipV="1">
            <a:off x="5105400" y="3822700"/>
            <a:ext cx="147638" cy="1206500"/>
          </a:xfrm>
          <a:prstGeom prst="straightConnector1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7160" name="AutoShape 8"/>
          <p:cNvCxnSpPr>
            <a:cxnSpLocks noChangeShapeType="1"/>
            <a:stCxn id="177158" idx="0"/>
            <a:endCxn id="177156" idx="2"/>
          </p:cNvCxnSpPr>
          <p:nvPr/>
        </p:nvCxnSpPr>
        <p:spPr bwMode="auto">
          <a:xfrm flipH="1" flipV="1">
            <a:off x="5105400" y="3822700"/>
            <a:ext cx="2171700" cy="1206500"/>
          </a:xfrm>
          <a:prstGeom prst="straightConnector1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77161" name="Text Box 9"/>
          <p:cNvSpPr txBox="1">
            <a:spLocks noChangeArrowheads="1"/>
          </p:cNvSpPr>
          <p:nvPr/>
        </p:nvSpPr>
        <p:spPr bwMode="auto">
          <a:xfrm>
            <a:off x="5029200" y="1600200"/>
            <a:ext cx="1981200" cy="546100"/>
          </a:xfrm>
          <a:prstGeom prst="rect">
            <a:avLst/>
          </a:prstGeom>
          <a:solidFill>
            <a:schemeClr val="hlink"/>
          </a:solidFill>
          <a:ln w="12700">
            <a:solidFill>
              <a:schemeClr val="tx2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en-AU" altLang="el-GR" sz="2800">
                <a:latin typeface="Arial" panose="020B0604020202020204" pitchFamily="34" charset="0"/>
              </a:rPr>
              <a:t>Object</a:t>
            </a:r>
          </a:p>
        </p:txBody>
      </p:sp>
      <p:sp>
        <p:nvSpPr>
          <p:cNvPr id="177162" name="Text Box 10"/>
          <p:cNvSpPr txBox="1">
            <a:spLocks noChangeArrowheads="1"/>
          </p:cNvSpPr>
          <p:nvPr/>
        </p:nvSpPr>
        <p:spPr bwMode="auto">
          <a:xfrm>
            <a:off x="6858000" y="3276600"/>
            <a:ext cx="1665288" cy="546100"/>
          </a:xfrm>
          <a:prstGeom prst="rect">
            <a:avLst/>
          </a:prstGeom>
          <a:solidFill>
            <a:schemeClr val="hlink"/>
          </a:solidFill>
          <a:ln w="12700">
            <a:solidFill>
              <a:schemeClr val="tx2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en-AU" altLang="el-GR" sz="2800">
                <a:latin typeface="Arial" panose="020B0604020202020204" pitchFamily="34" charset="0"/>
              </a:rPr>
              <a:t>Game</a:t>
            </a:r>
          </a:p>
        </p:txBody>
      </p:sp>
      <p:cxnSp>
        <p:nvCxnSpPr>
          <p:cNvPr id="177164" name="AutoShape 12"/>
          <p:cNvCxnSpPr>
            <a:cxnSpLocks noChangeShapeType="1"/>
            <a:stCxn id="177162" idx="0"/>
            <a:endCxn id="177161" idx="2"/>
          </p:cNvCxnSpPr>
          <p:nvPr/>
        </p:nvCxnSpPr>
        <p:spPr bwMode="auto">
          <a:xfrm flipH="1" flipV="1">
            <a:off x="6019800" y="2146300"/>
            <a:ext cx="1671638" cy="1130300"/>
          </a:xfrm>
          <a:prstGeom prst="straightConnector1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7166" name="AutoShape 14"/>
          <p:cNvCxnSpPr>
            <a:cxnSpLocks noChangeShapeType="1"/>
            <a:stCxn id="177156" idx="0"/>
            <a:endCxn id="177161" idx="2"/>
          </p:cNvCxnSpPr>
          <p:nvPr/>
        </p:nvCxnSpPr>
        <p:spPr bwMode="auto">
          <a:xfrm flipV="1">
            <a:off x="5105400" y="2146300"/>
            <a:ext cx="914400" cy="1130300"/>
          </a:xfrm>
          <a:prstGeom prst="straightConnector1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AU" altLang="el-GR" sz="3600">
                <a:solidFill>
                  <a:schemeClr val="tx2"/>
                </a:solidFill>
              </a:rPr>
              <a:t>“</a:t>
            </a:r>
            <a:r>
              <a:rPr lang="en-AU" altLang="el-GR" sz="3600" b="1">
                <a:solidFill>
                  <a:schemeClr val="tx2"/>
                </a:solidFill>
                <a:latin typeface="Courier New" panose="02070309020205020404" pitchFamily="49" charset="0"/>
              </a:rPr>
              <a:t>toString</a:t>
            </a:r>
            <a:r>
              <a:rPr lang="en-AU" altLang="el-GR" sz="3600">
                <a:solidFill>
                  <a:schemeClr val="tx2"/>
                </a:solidFill>
              </a:rPr>
              <a:t>”</a:t>
            </a:r>
          </a:p>
        </p:txBody>
      </p:sp>
      <p:sp>
        <p:nvSpPr>
          <p:cNvPr id="1781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371600"/>
            <a:ext cx="8153400" cy="4038600"/>
          </a:xfrm>
        </p:spPr>
        <p:txBody>
          <a:bodyPr/>
          <a:lstStyle/>
          <a:p>
            <a:r>
              <a:rPr lang="el-GR" altLang="el-GR" sz="2400">
                <a:latin typeface="Arial" panose="020B0604020202020204" pitchFamily="34" charset="0"/>
              </a:rPr>
              <a:t>Η κλάση </a:t>
            </a:r>
            <a:r>
              <a:rPr lang="en-AU" altLang="el-GR" sz="2400" b="1">
                <a:latin typeface="Courier New" panose="02070309020205020404" pitchFamily="49" charset="0"/>
              </a:rPr>
              <a:t>Object</a:t>
            </a:r>
            <a:r>
              <a:rPr lang="en-AU" altLang="el-GR" sz="2400">
                <a:latin typeface="Arial" panose="020B0604020202020204" pitchFamily="34" charset="0"/>
              </a:rPr>
              <a:t> </a:t>
            </a:r>
            <a:r>
              <a:rPr lang="el-GR" altLang="el-GR" sz="2400">
                <a:latin typeface="Arial" panose="020B0604020202020204" pitchFamily="34" charset="0"/>
              </a:rPr>
              <a:t>παρέχει τη μέθοδο</a:t>
            </a:r>
            <a:r>
              <a:rPr lang="en-AU" altLang="el-GR" sz="2400">
                <a:latin typeface="Arial" panose="020B0604020202020204" pitchFamily="34" charset="0"/>
              </a:rPr>
              <a:t> </a:t>
            </a:r>
            <a:r>
              <a:rPr lang="en-AU" altLang="el-GR" sz="2400" b="1">
                <a:latin typeface="Courier New" panose="02070309020205020404" pitchFamily="49" charset="0"/>
              </a:rPr>
              <a:t>toString</a:t>
            </a:r>
            <a:r>
              <a:rPr lang="en-AU" altLang="el-GR" sz="2400">
                <a:latin typeface="Arial" panose="020B0604020202020204" pitchFamily="34" charset="0"/>
              </a:rPr>
              <a:t>, </a:t>
            </a:r>
            <a:r>
              <a:rPr lang="el-GR" altLang="el-GR" sz="2400">
                <a:latin typeface="Arial" panose="020B0604020202020204" pitchFamily="34" charset="0"/>
              </a:rPr>
              <a:t>η οποία μετατρέπει ένα αντικείμενο σε ένα </a:t>
            </a:r>
            <a:r>
              <a:rPr lang="en-AU" altLang="el-GR" sz="2400">
                <a:latin typeface="Arial" panose="020B0604020202020204" pitchFamily="34" charset="0"/>
              </a:rPr>
              <a:t>String.</a:t>
            </a:r>
          </a:p>
          <a:p>
            <a:r>
              <a:rPr lang="el-GR" altLang="el-GR" sz="2400" u="sng">
                <a:latin typeface="Arial" panose="020B0604020202020204" pitchFamily="34" charset="0"/>
              </a:rPr>
              <a:t>Παράδειγμα</a:t>
            </a:r>
            <a:r>
              <a:rPr lang="el-GR" altLang="el-GR" sz="2400">
                <a:latin typeface="Arial" panose="020B0604020202020204" pitchFamily="34" charset="0"/>
              </a:rPr>
              <a:t>:</a:t>
            </a:r>
            <a:r>
              <a:rPr lang="en-AU" altLang="el-GR" sz="2400">
                <a:latin typeface="Arial" panose="020B0604020202020204" pitchFamily="34" charset="0"/>
              </a:rPr>
              <a:t> </a:t>
            </a:r>
            <a:endParaRPr lang="el-GR" altLang="el-GR" sz="2400">
              <a:latin typeface="Arial" panose="020B0604020202020204" pitchFamily="34" charset="0"/>
            </a:endParaRPr>
          </a:p>
          <a:p>
            <a:pPr>
              <a:buFontTx/>
              <a:buNone/>
            </a:pPr>
            <a:r>
              <a:rPr lang="el-GR" altLang="el-GR" sz="2400" b="1">
                <a:latin typeface="Courier New" panose="02070309020205020404" pitchFamily="49" charset="0"/>
              </a:rPr>
              <a:t>		</a:t>
            </a:r>
            <a:r>
              <a:rPr lang="en-AU" altLang="el-GR" sz="2000" b="1">
                <a:latin typeface="Courier New" panose="02070309020205020404" pitchFamily="49" charset="0"/>
              </a:rPr>
              <a:t>String s = person.toString();</a:t>
            </a:r>
          </a:p>
          <a:p>
            <a:r>
              <a:rPr lang="el-GR" altLang="el-GR" sz="2400">
                <a:latin typeface="Arial" panose="020B0604020202020204" pitchFamily="34" charset="0"/>
              </a:rPr>
              <a:t>Η μέθοδος </a:t>
            </a:r>
            <a:r>
              <a:rPr lang="en-AU" altLang="el-GR" sz="2400" b="1">
                <a:latin typeface="Courier New" panose="02070309020205020404" pitchFamily="49" charset="0"/>
              </a:rPr>
              <a:t>toString </a:t>
            </a:r>
            <a:r>
              <a:rPr lang="el-GR" altLang="el-GR" sz="2400">
                <a:latin typeface="Arial" panose="020B0604020202020204" pitchFamily="34" charset="0"/>
              </a:rPr>
              <a:t>καλείται έμμεσα κατά την εκτέλεση της συνένωσης συμβολοσειρών</a:t>
            </a:r>
            <a:r>
              <a:rPr lang="en-AU" altLang="el-GR" sz="2400">
                <a:latin typeface="Arial" panose="020B0604020202020204" pitchFamily="34" charset="0"/>
              </a:rPr>
              <a:t> (</a:t>
            </a:r>
            <a:r>
              <a:rPr lang="en-AU" altLang="el-GR" sz="2400" b="1">
                <a:latin typeface="Arial" panose="020B0604020202020204" pitchFamily="34" charset="0"/>
              </a:rPr>
              <a:t>+</a:t>
            </a:r>
            <a:r>
              <a:rPr lang="en-AU" altLang="el-GR" sz="2400">
                <a:latin typeface="Arial" panose="020B0604020202020204" pitchFamily="34" charset="0"/>
              </a:rPr>
              <a:t>)</a:t>
            </a:r>
          </a:p>
          <a:p>
            <a:r>
              <a:rPr lang="el-GR" altLang="el-GR" sz="2400" u="sng">
                <a:latin typeface="Arial" panose="020B0604020202020204" pitchFamily="34" charset="0"/>
              </a:rPr>
              <a:t>Παράδειγμα:</a:t>
            </a:r>
            <a:r>
              <a:rPr lang="en-AU" altLang="el-GR" sz="2400">
                <a:latin typeface="Arial" panose="020B0604020202020204" pitchFamily="34" charset="0"/>
              </a:rPr>
              <a:t> </a:t>
            </a:r>
            <a:br>
              <a:rPr lang="en-AU" altLang="el-GR" sz="2400">
                <a:latin typeface="Arial" panose="020B0604020202020204" pitchFamily="34" charset="0"/>
              </a:rPr>
            </a:br>
            <a:r>
              <a:rPr lang="el-GR" altLang="el-GR" sz="2400">
                <a:latin typeface="Arial" panose="020B0604020202020204" pitchFamily="34" charset="0"/>
              </a:rPr>
              <a:t>	</a:t>
            </a:r>
            <a:r>
              <a:rPr lang="en-AU" altLang="el-GR" sz="2000" b="1">
                <a:latin typeface="Courier New" panose="02070309020205020404" pitchFamily="49" charset="0"/>
              </a:rPr>
              <a:t>System.out.println(“Details: “ + person);</a:t>
            </a:r>
          </a:p>
        </p:txBody>
      </p:sp>
      <p:sp>
        <p:nvSpPr>
          <p:cNvPr id="178180" name="AutoShape 4"/>
          <p:cNvSpPr>
            <a:spLocks noChangeArrowheads="1"/>
          </p:cNvSpPr>
          <p:nvPr/>
        </p:nvSpPr>
        <p:spPr bwMode="auto">
          <a:xfrm>
            <a:off x="533400" y="4876800"/>
            <a:ext cx="8077200" cy="1447800"/>
          </a:xfrm>
          <a:prstGeom prst="wedgeEllipseCallout">
            <a:avLst>
              <a:gd name="adj1" fmla="val -46759"/>
              <a:gd name="adj2" fmla="val 85634"/>
            </a:avLst>
          </a:prstGeom>
          <a:solidFill>
            <a:schemeClr val="hlink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 anchor="ctr"/>
          <a:lstStyle/>
          <a:p>
            <a:pPr algn="ctr"/>
            <a:r>
              <a:rPr lang="el-GR" altLang="el-GR" sz="2000">
                <a:latin typeface="Times" panose="02020603050405020304" pitchFamily="18" charset="0"/>
              </a:rPr>
              <a:t>Συνέπεια: όλα τα αντικείμενα μπορεί να λάβουν μέρος </a:t>
            </a:r>
          </a:p>
          <a:p>
            <a:pPr algn="ctr"/>
            <a:r>
              <a:rPr lang="el-GR" altLang="el-GR" sz="2000">
                <a:latin typeface="Times" panose="02020603050405020304" pitchFamily="18" charset="0"/>
              </a:rPr>
              <a:t>σε συνένωση συμβολοσειρών – κατάλληλη λειτουργία για παρουσίαση</a:t>
            </a:r>
          </a:p>
          <a:p>
            <a:pPr algn="ctr"/>
            <a:r>
              <a:rPr lang="el-GR" altLang="el-GR" sz="2000">
                <a:latin typeface="Times" panose="02020603050405020304" pitchFamily="18" charset="0"/>
              </a:rPr>
              <a:t> αποτελεσμάτων! </a:t>
            </a:r>
            <a:endParaRPr lang="en-AU" altLang="el-GR" sz="2000">
              <a:latin typeface="Times" panose="02020603050405020304" pitchFamily="18" charset="0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730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501650"/>
            <a:ext cx="8077200" cy="565150"/>
          </a:xfrm>
        </p:spPr>
        <p:txBody>
          <a:bodyPr/>
          <a:lstStyle/>
          <a:p>
            <a:r>
              <a:rPr lang="el-GR" altLang="el-GR" sz="3600">
                <a:solidFill>
                  <a:schemeClr val="tx2"/>
                </a:solidFill>
              </a:rPr>
              <a:t>Μετατροπείς πρόσβασης </a:t>
            </a:r>
            <a:r>
              <a:rPr lang="el-GR" altLang="el-GR" sz="2400">
                <a:solidFill>
                  <a:srgbClr val="FF0066"/>
                </a:solidFill>
              </a:rPr>
              <a:t>[</a:t>
            </a:r>
            <a:r>
              <a:rPr lang="en-AU" altLang="el-GR" sz="2400">
                <a:solidFill>
                  <a:srgbClr val="FF0066"/>
                </a:solidFill>
              </a:rPr>
              <a:t>Access Modifiers</a:t>
            </a:r>
            <a:r>
              <a:rPr lang="el-GR" altLang="el-GR" sz="2400">
                <a:solidFill>
                  <a:srgbClr val="FF0066"/>
                </a:solidFill>
              </a:rPr>
              <a:t>]</a:t>
            </a:r>
            <a:endParaRPr lang="en-AU" altLang="el-GR" sz="2400">
              <a:solidFill>
                <a:srgbClr val="FF0066"/>
              </a:solidFill>
            </a:endParaRPr>
          </a:p>
        </p:txBody>
      </p:sp>
      <p:sp>
        <p:nvSpPr>
          <p:cNvPr id="2017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47800"/>
            <a:ext cx="7772400" cy="990600"/>
          </a:xfrm>
        </p:spPr>
        <p:txBody>
          <a:bodyPr/>
          <a:lstStyle/>
          <a:p>
            <a:r>
              <a:rPr lang="el-GR" altLang="el-GR" sz="2400"/>
              <a:t>Οι μετατροπείς πρόσβασης καθορίζουν την ορατότητα </a:t>
            </a:r>
            <a:r>
              <a:rPr lang="el-GR" altLang="el-GR" sz="2400">
                <a:solidFill>
                  <a:srgbClr val="FF0066"/>
                </a:solidFill>
              </a:rPr>
              <a:t>[</a:t>
            </a:r>
            <a:r>
              <a:rPr lang="en-AU" altLang="el-GR" sz="2400">
                <a:solidFill>
                  <a:srgbClr val="FF0066"/>
                </a:solidFill>
              </a:rPr>
              <a:t>visibility</a:t>
            </a:r>
            <a:r>
              <a:rPr lang="el-GR" altLang="el-GR" sz="2400">
                <a:solidFill>
                  <a:srgbClr val="FF0066"/>
                </a:solidFill>
              </a:rPr>
              <a:t>]</a:t>
            </a:r>
            <a:r>
              <a:rPr lang="en-AU" altLang="el-GR" sz="2400"/>
              <a:t> </a:t>
            </a:r>
            <a:r>
              <a:rPr lang="el-GR" altLang="el-GR" sz="2400"/>
              <a:t>ενός πεδίου ή μεθόδου.</a:t>
            </a:r>
            <a:r>
              <a:rPr lang="el-GR" altLang="el-GR"/>
              <a:t> </a:t>
            </a:r>
            <a:endParaRPr lang="en-AU" altLang="el-GR"/>
          </a:p>
        </p:txBody>
      </p:sp>
      <p:sp>
        <p:nvSpPr>
          <p:cNvPr id="201732" name="Text Box 4"/>
          <p:cNvSpPr txBox="1">
            <a:spLocks noChangeArrowheads="1"/>
          </p:cNvSpPr>
          <p:nvPr/>
        </p:nvSpPr>
        <p:spPr bwMode="auto">
          <a:xfrm>
            <a:off x="609600" y="2667000"/>
            <a:ext cx="7239000" cy="2740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l-GR" altLang="el-GR" sz="2000"/>
              <a:t>Παραδείγματα</a:t>
            </a:r>
            <a:r>
              <a:rPr lang="en-AU" altLang="el-GR" sz="2000"/>
              <a:t>:</a:t>
            </a:r>
          </a:p>
          <a:p>
            <a:r>
              <a:rPr lang="el-GR" altLang="el-GR" sz="2000"/>
              <a:t>	</a:t>
            </a:r>
            <a:r>
              <a:rPr lang="en-AU" altLang="el-GR" sz="1800" b="1">
                <a:latin typeface="Courier New" panose="02070309020205020404" pitchFamily="49" charset="0"/>
              </a:rPr>
              <a:t>private</a:t>
            </a:r>
            <a:r>
              <a:rPr lang="en-AU" altLang="el-GR" sz="1800">
                <a:latin typeface="Courier New" panose="02070309020205020404" pitchFamily="49" charset="0"/>
              </a:rPr>
              <a:t> int number;</a:t>
            </a:r>
          </a:p>
          <a:p>
            <a:r>
              <a:rPr lang="en-AU" altLang="el-GR" sz="1800">
                <a:latin typeface="Courier New" panose="02070309020205020404" pitchFamily="49" charset="0"/>
              </a:rPr>
              <a:t>	</a:t>
            </a:r>
            <a:r>
              <a:rPr lang="en-AU" altLang="el-GR" sz="1800" b="1">
                <a:latin typeface="Courier New" panose="02070309020205020404" pitchFamily="49" charset="0"/>
              </a:rPr>
              <a:t>protected</a:t>
            </a:r>
            <a:r>
              <a:rPr lang="en-AU" altLang="el-GR" sz="1800">
                <a:latin typeface="Courier New" panose="02070309020205020404" pitchFamily="49" charset="0"/>
              </a:rPr>
              <a:t> String name;</a:t>
            </a:r>
          </a:p>
          <a:p>
            <a:endParaRPr lang="en-AU" altLang="el-GR" sz="1800">
              <a:latin typeface="Courier New" panose="02070309020205020404" pitchFamily="49" charset="0"/>
            </a:endParaRPr>
          </a:p>
          <a:p>
            <a:r>
              <a:rPr lang="en-AU" altLang="el-GR" sz="1800">
                <a:latin typeface="Courier New" panose="02070309020205020404" pitchFamily="49" charset="0"/>
              </a:rPr>
              <a:t>	</a:t>
            </a:r>
            <a:r>
              <a:rPr lang="en-AU" altLang="el-GR" sz="1800" b="1">
                <a:latin typeface="Courier New" panose="02070309020205020404" pitchFamily="49" charset="0"/>
              </a:rPr>
              <a:t>public</a:t>
            </a:r>
            <a:r>
              <a:rPr lang="en-AU" altLang="el-GR" sz="1800">
                <a:latin typeface="Courier New" panose="02070309020205020404" pitchFamily="49" charset="0"/>
              </a:rPr>
              <a:t> void changeAddress(Address newAddress)</a:t>
            </a:r>
          </a:p>
          <a:p>
            <a:r>
              <a:rPr lang="en-AU" altLang="el-GR" sz="1800">
                <a:latin typeface="Courier New" panose="02070309020205020404" pitchFamily="49" charset="0"/>
              </a:rPr>
              <a:t>	{ ... }</a:t>
            </a:r>
          </a:p>
          <a:p>
            <a:r>
              <a:rPr lang="en-AU" altLang="el-GR" sz="1800">
                <a:latin typeface="Courier New" panose="02070309020205020404" pitchFamily="49" charset="0"/>
              </a:rPr>
              <a:t>	</a:t>
            </a:r>
            <a:r>
              <a:rPr lang="en-AU" altLang="el-GR" sz="1800" b="1">
                <a:latin typeface="Courier New" panose="02070309020205020404" pitchFamily="49" charset="0"/>
              </a:rPr>
              <a:t>private</a:t>
            </a:r>
            <a:r>
              <a:rPr lang="en-AU" altLang="el-GR" sz="1800">
                <a:latin typeface="Courier New" panose="02070309020205020404" pitchFamily="49" charset="0"/>
              </a:rPr>
              <a:t> int calculateResult(int parameter)</a:t>
            </a:r>
          </a:p>
          <a:p>
            <a:r>
              <a:rPr lang="en-AU" altLang="el-GR" sz="1800">
                <a:latin typeface="Courier New" panose="02070309020205020404" pitchFamily="49" charset="0"/>
              </a:rPr>
              <a:t>	{ ... }</a:t>
            </a:r>
          </a:p>
        </p:txBody>
      </p:sp>
      <p:sp>
        <p:nvSpPr>
          <p:cNvPr id="201733" name="Text Box 5"/>
          <p:cNvSpPr txBox="1">
            <a:spLocks noChangeArrowheads="1"/>
          </p:cNvSpPr>
          <p:nvPr/>
        </p:nvSpPr>
        <p:spPr bwMode="auto">
          <a:xfrm>
            <a:off x="1371600" y="5638800"/>
            <a:ext cx="7248525" cy="466725"/>
          </a:xfrm>
          <a:prstGeom prst="rect">
            <a:avLst/>
          </a:prstGeom>
          <a:solidFill>
            <a:schemeClr val="hlink"/>
          </a:solidFill>
          <a:ln w="12700">
            <a:solidFill>
              <a:srgbClr val="000000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lIns="90487" tIns="44450" rIns="90487" bIns="44450">
            <a:spAutoFit/>
          </a:bodyPr>
          <a:lstStyle/>
          <a:p>
            <a:r>
              <a:rPr lang="el-GR" altLang="el-GR"/>
              <a:t>Μετατροπείς πρόσβασης</a:t>
            </a:r>
            <a:r>
              <a:rPr lang="en-AU" altLang="el-GR"/>
              <a:t>:  private, </a:t>
            </a:r>
            <a:r>
              <a:rPr lang="en-AU" altLang="el-GR" u="sng"/>
              <a:t>protected</a:t>
            </a:r>
            <a:r>
              <a:rPr lang="en-AU" altLang="el-GR"/>
              <a:t>, public.</a:t>
            </a:r>
          </a:p>
        </p:txBody>
      </p:sp>
      <p:sp>
        <p:nvSpPr>
          <p:cNvPr id="201736" name="AutoShape 8"/>
          <p:cNvSpPr>
            <a:spLocks noChangeArrowheads="1"/>
          </p:cNvSpPr>
          <p:nvPr/>
        </p:nvSpPr>
        <p:spPr bwMode="auto">
          <a:xfrm rot="19140000">
            <a:off x="6626225" y="5172075"/>
            <a:ext cx="914400" cy="457200"/>
          </a:xfrm>
          <a:prstGeom prst="leftArrow">
            <a:avLst>
              <a:gd name="adj1" fmla="val 50000"/>
              <a:gd name="adj2" fmla="val 50000"/>
            </a:avLst>
          </a:prstGeom>
          <a:solidFill>
            <a:schemeClr val="hlink"/>
          </a:solidFill>
          <a:ln w="12700">
            <a:solidFill>
              <a:srgbClr val="000000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lIns="90487" tIns="44450" rIns="90487" bIns="44450" anchor="ctr">
            <a:spAutoFit/>
          </a:bodyPr>
          <a:lstStyle/>
          <a:p>
            <a:endParaRPr lang="el-GR"/>
          </a:p>
        </p:txBody>
      </p:sp>
      <p:sp>
        <p:nvSpPr>
          <p:cNvPr id="201734" name="AutoShape 6"/>
          <p:cNvSpPr>
            <a:spLocks noChangeArrowheads="1"/>
          </p:cNvSpPr>
          <p:nvPr/>
        </p:nvSpPr>
        <p:spPr bwMode="auto">
          <a:xfrm>
            <a:off x="7480300" y="4268788"/>
            <a:ext cx="1166813" cy="1138237"/>
          </a:xfrm>
          <a:prstGeom prst="irregularSeal1">
            <a:avLst/>
          </a:prstGeom>
          <a:solidFill>
            <a:schemeClr val="hlink"/>
          </a:solidFill>
          <a:ln w="12700">
            <a:solidFill>
              <a:srgbClr val="000000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lIns="90487" tIns="44450" rIns="90487" bIns="44450" anchor="ctr">
            <a:spAutoFit/>
          </a:bodyPr>
          <a:lstStyle/>
          <a:p>
            <a:pPr algn="ctr"/>
            <a:r>
              <a:rPr lang="el-GR" altLang="el-GR"/>
              <a:t>νέο</a:t>
            </a:r>
            <a:r>
              <a:rPr lang="en-AU" altLang="el-GR"/>
              <a:t>!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7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l-GR" sz="3600" b="1">
                <a:solidFill>
                  <a:schemeClr val="tx2"/>
                </a:solidFill>
                <a:latin typeface="Courier New" panose="02070309020205020404" pitchFamily="49" charset="0"/>
              </a:rPr>
              <a:t>“</a:t>
            </a:r>
            <a:r>
              <a:rPr lang="en-AU" altLang="el-GR" sz="3600" b="1">
                <a:solidFill>
                  <a:schemeClr val="tx2"/>
                </a:solidFill>
                <a:latin typeface="Courier New" panose="02070309020205020404" pitchFamily="49" charset="0"/>
              </a:rPr>
              <a:t>private”</a:t>
            </a:r>
          </a:p>
        </p:txBody>
      </p:sp>
      <p:sp>
        <p:nvSpPr>
          <p:cNvPr id="2027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47800"/>
            <a:ext cx="7772400" cy="762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l-GR" altLang="el-GR" sz="2400"/>
              <a:t>Ορατά/προσπελάσιμα μόνο από το εσωτερικό της κλάσης</a:t>
            </a:r>
            <a:endParaRPr lang="en-AU" altLang="el-GR" sz="2400"/>
          </a:p>
        </p:txBody>
      </p:sp>
      <p:sp>
        <p:nvSpPr>
          <p:cNvPr id="202756" name="Text Box 4"/>
          <p:cNvSpPr txBox="1">
            <a:spLocks noChangeArrowheads="1"/>
          </p:cNvSpPr>
          <p:nvPr/>
        </p:nvSpPr>
        <p:spPr bwMode="auto">
          <a:xfrm>
            <a:off x="5105400" y="3048000"/>
            <a:ext cx="1524000" cy="546100"/>
          </a:xfrm>
          <a:prstGeom prst="rect">
            <a:avLst/>
          </a:prstGeom>
          <a:solidFill>
            <a:schemeClr val="hlink"/>
          </a:solidFill>
          <a:ln w="12700">
            <a:solidFill>
              <a:schemeClr val="tx2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en-AU" altLang="el-GR" sz="2800">
                <a:latin typeface="Arial" panose="020B0604020202020204" pitchFamily="34" charset="0"/>
              </a:rPr>
              <a:t>a class</a:t>
            </a:r>
          </a:p>
        </p:txBody>
      </p:sp>
      <p:sp>
        <p:nvSpPr>
          <p:cNvPr id="202757" name="Text Box 5"/>
          <p:cNvSpPr txBox="1">
            <a:spLocks noChangeArrowheads="1"/>
          </p:cNvSpPr>
          <p:nvPr/>
        </p:nvSpPr>
        <p:spPr bwMode="auto">
          <a:xfrm>
            <a:off x="1905000" y="2362200"/>
            <a:ext cx="1524000" cy="546100"/>
          </a:xfrm>
          <a:prstGeom prst="rect">
            <a:avLst/>
          </a:prstGeom>
          <a:solidFill>
            <a:schemeClr val="hlink"/>
          </a:solidFill>
          <a:ln w="12700">
            <a:solidFill>
              <a:schemeClr val="tx2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en-AU" altLang="el-GR" sz="2800">
                <a:latin typeface="Arial" panose="020B0604020202020204" pitchFamily="34" charset="0"/>
              </a:rPr>
              <a:t>client 1</a:t>
            </a:r>
          </a:p>
        </p:txBody>
      </p:sp>
      <p:sp>
        <p:nvSpPr>
          <p:cNvPr id="202758" name="Text Box 6"/>
          <p:cNvSpPr txBox="1">
            <a:spLocks noChangeArrowheads="1"/>
          </p:cNvSpPr>
          <p:nvPr/>
        </p:nvSpPr>
        <p:spPr bwMode="auto">
          <a:xfrm>
            <a:off x="3733800" y="4876800"/>
            <a:ext cx="1981200" cy="531813"/>
          </a:xfrm>
          <a:prstGeom prst="rect">
            <a:avLst/>
          </a:prstGeom>
          <a:solidFill>
            <a:schemeClr val="hlink"/>
          </a:solidFill>
          <a:ln w="12700">
            <a:solidFill>
              <a:schemeClr val="tx2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en-AU" altLang="el-GR" sz="2800">
                <a:latin typeface="Arial" panose="020B0604020202020204" pitchFamily="34" charset="0"/>
              </a:rPr>
              <a:t>subclass 1</a:t>
            </a:r>
          </a:p>
        </p:txBody>
      </p:sp>
      <p:sp>
        <p:nvSpPr>
          <p:cNvPr id="202759" name="Text Box 7"/>
          <p:cNvSpPr txBox="1">
            <a:spLocks noChangeArrowheads="1"/>
          </p:cNvSpPr>
          <p:nvPr/>
        </p:nvSpPr>
        <p:spPr bwMode="auto">
          <a:xfrm>
            <a:off x="6019800" y="4876800"/>
            <a:ext cx="1905000" cy="546100"/>
          </a:xfrm>
          <a:prstGeom prst="rect">
            <a:avLst/>
          </a:prstGeom>
          <a:solidFill>
            <a:schemeClr val="hlink"/>
          </a:solidFill>
          <a:ln w="12700">
            <a:solidFill>
              <a:schemeClr val="tx2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en-AU" altLang="el-GR" sz="2800">
                <a:latin typeface="Arial" panose="020B0604020202020204" pitchFamily="34" charset="0"/>
              </a:rPr>
              <a:t>subclass 2</a:t>
            </a:r>
          </a:p>
        </p:txBody>
      </p:sp>
      <p:sp>
        <p:nvSpPr>
          <p:cNvPr id="202762" name="Line 10"/>
          <p:cNvSpPr>
            <a:spLocks noChangeShapeType="1"/>
          </p:cNvSpPr>
          <p:nvPr/>
        </p:nvSpPr>
        <p:spPr bwMode="auto">
          <a:xfrm>
            <a:off x="2743200" y="2971800"/>
            <a:ext cx="1588" cy="317500"/>
          </a:xfrm>
          <a:prstGeom prst="line">
            <a:avLst/>
          </a:prstGeom>
          <a:noFill/>
          <a:ln w="12700">
            <a:solidFill>
              <a:srgbClr val="00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 anchor="ctr"/>
          <a:lstStyle/>
          <a:p>
            <a:endParaRPr lang="el-GR"/>
          </a:p>
        </p:txBody>
      </p:sp>
      <p:sp>
        <p:nvSpPr>
          <p:cNvPr id="202763" name="Line 11"/>
          <p:cNvSpPr>
            <a:spLocks noChangeShapeType="1"/>
          </p:cNvSpPr>
          <p:nvPr/>
        </p:nvSpPr>
        <p:spPr bwMode="auto">
          <a:xfrm>
            <a:off x="2743200" y="3276600"/>
            <a:ext cx="2286000" cy="0"/>
          </a:xfrm>
          <a:prstGeom prst="line">
            <a:avLst/>
          </a:prstGeom>
          <a:noFill/>
          <a:ln w="12700">
            <a:solidFill>
              <a:srgbClr val="000000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 anchor="ctr"/>
          <a:lstStyle/>
          <a:p>
            <a:endParaRPr lang="el-GR"/>
          </a:p>
        </p:txBody>
      </p:sp>
      <p:sp>
        <p:nvSpPr>
          <p:cNvPr id="202764" name="Text Box 12"/>
          <p:cNvSpPr txBox="1">
            <a:spLocks noChangeArrowheads="1"/>
          </p:cNvSpPr>
          <p:nvPr/>
        </p:nvSpPr>
        <p:spPr bwMode="auto">
          <a:xfrm>
            <a:off x="1371600" y="4648200"/>
            <a:ext cx="1524000" cy="546100"/>
          </a:xfrm>
          <a:prstGeom prst="rect">
            <a:avLst/>
          </a:prstGeom>
          <a:solidFill>
            <a:schemeClr val="hlink"/>
          </a:solidFill>
          <a:ln w="12700">
            <a:solidFill>
              <a:schemeClr val="tx2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en-AU" altLang="el-GR" sz="2800">
                <a:latin typeface="Arial" panose="020B0604020202020204" pitchFamily="34" charset="0"/>
              </a:rPr>
              <a:t>client 2</a:t>
            </a:r>
          </a:p>
        </p:txBody>
      </p:sp>
      <p:sp>
        <p:nvSpPr>
          <p:cNvPr id="202765" name="Line 13"/>
          <p:cNvSpPr>
            <a:spLocks noChangeShapeType="1"/>
          </p:cNvSpPr>
          <p:nvPr/>
        </p:nvSpPr>
        <p:spPr bwMode="auto">
          <a:xfrm flipV="1">
            <a:off x="4800600" y="3733800"/>
            <a:ext cx="762000" cy="114300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 anchor="ctr">
            <a:spAutoFit/>
          </a:bodyPr>
          <a:lstStyle/>
          <a:p>
            <a:endParaRPr lang="el-GR"/>
          </a:p>
        </p:txBody>
      </p:sp>
      <p:sp>
        <p:nvSpPr>
          <p:cNvPr id="202766" name="Line 14"/>
          <p:cNvSpPr>
            <a:spLocks noChangeShapeType="1"/>
          </p:cNvSpPr>
          <p:nvPr/>
        </p:nvSpPr>
        <p:spPr bwMode="auto">
          <a:xfrm flipH="1" flipV="1">
            <a:off x="6172200" y="3733800"/>
            <a:ext cx="762000" cy="114300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 anchor="ctr">
            <a:spAutoFit/>
          </a:bodyPr>
          <a:lstStyle/>
          <a:p>
            <a:endParaRPr lang="el-GR"/>
          </a:p>
        </p:txBody>
      </p:sp>
      <p:sp>
        <p:nvSpPr>
          <p:cNvPr id="202767" name="Line 15"/>
          <p:cNvSpPr>
            <a:spLocks noChangeShapeType="1"/>
          </p:cNvSpPr>
          <p:nvPr/>
        </p:nvSpPr>
        <p:spPr bwMode="auto">
          <a:xfrm>
            <a:off x="2133600" y="3429000"/>
            <a:ext cx="1588" cy="1231900"/>
          </a:xfrm>
          <a:prstGeom prst="line">
            <a:avLst/>
          </a:prstGeom>
          <a:noFill/>
          <a:ln w="12700">
            <a:solidFill>
              <a:srgbClr val="00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 anchor="ctr"/>
          <a:lstStyle/>
          <a:p>
            <a:endParaRPr lang="el-GR"/>
          </a:p>
        </p:txBody>
      </p:sp>
      <p:sp>
        <p:nvSpPr>
          <p:cNvPr id="202768" name="Line 16"/>
          <p:cNvSpPr>
            <a:spLocks noChangeShapeType="1"/>
          </p:cNvSpPr>
          <p:nvPr/>
        </p:nvSpPr>
        <p:spPr bwMode="auto">
          <a:xfrm>
            <a:off x="2133600" y="3429000"/>
            <a:ext cx="2895600" cy="0"/>
          </a:xfrm>
          <a:prstGeom prst="line">
            <a:avLst/>
          </a:prstGeom>
          <a:noFill/>
          <a:ln w="12700">
            <a:solidFill>
              <a:srgbClr val="000000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 anchor="ctr"/>
          <a:lstStyle/>
          <a:p>
            <a:endParaRPr lang="el-GR"/>
          </a:p>
        </p:txBody>
      </p:sp>
      <p:sp>
        <p:nvSpPr>
          <p:cNvPr id="202772" name="Text Box 20"/>
          <p:cNvSpPr txBox="1">
            <a:spLocks noChangeArrowheads="1"/>
          </p:cNvSpPr>
          <p:nvPr/>
        </p:nvSpPr>
        <p:spPr bwMode="auto">
          <a:xfrm>
            <a:off x="6553200" y="2438400"/>
            <a:ext cx="2289175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 anchor="ctr">
            <a:spAutoFit/>
          </a:bodyPr>
          <a:lstStyle/>
          <a:p>
            <a:pPr algn="ctr"/>
            <a:r>
              <a:rPr lang="el-GR" altLang="el-GR" sz="2000">
                <a:latin typeface="Times" panose="02020603050405020304" pitchFamily="18" charset="0"/>
              </a:rPr>
              <a:t>Περιοχή ορατότητας</a:t>
            </a:r>
            <a:endParaRPr lang="en-AU" altLang="el-GR" sz="2000">
              <a:latin typeface="Times" panose="02020603050405020304" pitchFamily="18" charset="0"/>
            </a:endParaRPr>
          </a:p>
        </p:txBody>
      </p:sp>
      <p:sp>
        <p:nvSpPr>
          <p:cNvPr id="202773" name="Oval 21"/>
          <p:cNvSpPr>
            <a:spLocks noChangeArrowheads="1"/>
          </p:cNvSpPr>
          <p:nvPr/>
        </p:nvSpPr>
        <p:spPr bwMode="auto">
          <a:xfrm>
            <a:off x="4724400" y="2743200"/>
            <a:ext cx="2286000" cy="1295400"/>
          </a:xfrm>
          <a:prstGeom prst="ellips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 anchor="ctr">
            <a:spAutoFit/>
          </a:bodyPr>
          <a:lstStyle/>
          <a:p>
            <a:endParaRPr lang="el-GR"/>
          </a:p>
        </p:txBody>
      </p:sp>
      <p:sp>
        <p:nvSpPr>
          <p:cNvPr id="202774" name="Line 22"/>
          <p:cNvSpPr>
            <a:spLocks noChangeShapeType="1"/>
          </p:cNvSpPr>
          <p:nvPr/>
        </p:nvSpPr>
        <p:spPr bwMode="auto">
          <a:xfrm flipH="1">
            <a:off x="6477000" y="2743200"/>
            <a:ext cx="685800" cy="2286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 anchor="ctr">
            <a:spAutoFit/>
          </a:bodyPr>
          <a:lstStyle/>
          <a:p>
            <a:endParaRPr lang="el-GR"/>
          </a:p>
        </p:txBody>
      </p:sp>
      <p:sp>
        <p:nvSpPr>
          <p:cNvPr id="202775" name="Rectangle 23"/>
          <p:cNvSpPr>
            <a:spLocks noChangeArrowheads="1"/>
          </p:cNvSpPr>
          <p:nvPr/>
        </p:nvSpPr>
        <p:spPr bwMode="auto">
          <a:xfrm>
            <a:off x="5257800" y="3124200"/>
            <a:ext cx="381000" cy="152400"/>
          </a:xfrm>
          <a:prstGeom prst="rect">
            <a:avLst/>
          </a:prstGeom>
          <a:solidFill>
            <a:srgbClr val="FFFFFF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 anchor="ctr">
            <a:spAutoFit/>
          </a:bodyPr>
          <a:lstStyle/>
          <a:p>
            <a:endParaRPr lang="el-GR"/>
          </a:p>
        </p:txBody>
      </p:sp>
      <p:sp>
        <p:nvSpPr>
          <p:cNvPr id="202776" name="Text Box 24"/>
          <p:cNvSpPr txBox="1">
            <a:spLocks noChangeArrowheads="1"/>
          </p:cNvSpPr>
          <p:nvPr/>
        </p:nvSpPr>
        <p:spPr bwMode="auto">
          <a:xfrm>
            <a:off x="3984625" y="2087563"/>
            <a:ext cx="2209800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 anchor="ctr">
            <a:spAutoFit/>
          </a:bodyPr>
          <a:lstStyle/>
          <a:p>
            <a:pPr algn="ctr"/>
            <a:r>
              <a:rPr lang="el-GR" altLang="el-GR" sz="2000">
                <a:latin typeface="Times" panose="02020603050405020304" pitchFamily="18" charset="0"/>
              </a:rPr>
              <a:t>Ένα </a:t>
            </a:r>
            <a:r>
              <a:rPr lang="en-US" altLang="el-GR" sz="2000">
                <a:latin typeface="Times" panose="02020603050405020304" pitchFamily="18" charset="0"/>
              </a:rPr>
              <a:t>“</a:t>
            </a:r>
            <a:r>
              <a:rPr lang="en-AU" altLang="el-GR" sz="2000">
                <a:latin typeface="Times" panose="02020603050405020304" pitchFamily="18" charset="0"/>
              </a:rPr>
              <a:t>private” </a:t>
            </a:r>
            <a:r>
              <a:rPr lang="el-GR" altLang="el-GR" sz="2000">
                <a:latin typeface="Times" panose="02020603050405020304" pitchFamily="18" charset="0"/>
              </a:rPr>
              <a:t>πεδίο</a:t>
            </a:r>
            <a:endParaRPr lang="en-AU" altLang="el-GR" sz="2000">
              <a:latin typeface="Times" panose="02020603050405020304" pitchFamily="18" charset="0"/>
            </a:endParaRPr>
          </a:p>
        </p:txBody>
      </p:sp>
      <p:sp>
        <p:nvSpPr>
          <p:cNvPr id="202777" name="Line 25"/>
          <p:cNvSpPr>
            <a:spLocks noChangeShapeType="1"/>
          </p:cNvSpPr>
          <p:nvPr/>
        </p:nvSpPr>
        <p:spPr bwMode="auto">
          <a:xfrm>
            <a:off x="5029200" y="2438400"/>
            <a:ext cx="304800" cy="7620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 anchor="ctr">
            <a:spAutoFit/>
          </a:bodyPr>
          <a:lstStyle/>
          <a:p>
            <a:endParaRPr lang="el-GR"/>
          </a:p>
        </p:txBody>
      </p:sp>
      <p:graphicFrame>
        <p:nvGraphicFramePr>
          <p:cNvPr id="202778" name="Object 26"/>
          <p:cNvGraphicFramePr>
            <a:graphicFrameLocks noChangeAspect="1"/>
          </p:cNvGraphicFramePr>
          <p:nvPr/>
        </p:nvGraphicFramePr>
        <p:xfrm>
          <a:off x="381000" y="3810000"/>
          <a:ext cx="728663" cy="2565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2791" r:id="rId4" imgW="1054100" imgH="3708400" progId="MS_ClipArt_Gallery">
                  <p:embed/>
                </p:oleObj>
              </mc:Choice>
              <mc:Fallback>
                <p:oleObj r:id="rId4" imgW="1054100" imgH="3708400" progId="MS_ClipArt_Gallery">
                  <p:embed/>
                  <p:pic>
                    <p:nvPicPr>
                      <p:cNvPr id="0" name="Object 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3810000"/>
                        <a:ext cx="728663" cy="2565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7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AU" altLang="el-GR" sz="3600" b="1">
                <a:solidFill>
                  <a:schemeClr val="tx2"/>
                </a:solidFill>
                <a:latin typeface="Courier New" panose="02070309020205020404" pitchFamily="49" charset="0"/>
              </a:rPr>
              <a:t>“public”</a:t>
            </a:r>
          </a:p>
        </p:txBody>
      </p:sp>
      <p:sp>
        <p:nvSpPr>
          <p:cNvPr id="203780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381000" y="1295400"/>
            <a:ext cx="8077200" cy="609600"/>
          </a:xfrm>
          <a:noFill/>
          <a:ln/>
        </p:spPr>
        <p:txBody>
          <a:bodyPr/>
          <a:lstStyle/>
          <a:p>
            <a:pPr>
              <a:lnSpc>
                <a:spcPct val="90000"/>
              </a:lnSpc>
            </a:pPr>
            <a:r>
              <a:rPr lang="el-GR" altLang="el-GR" sz="2400"/>
              <a:t>Ορατά/προσπελάσιμα από το εσωτερικό της κλάσης</a:t>
            </a:r>
            <a:r>
              <a:rPr lang="en-US" altLang="el-GR" sz="2400"/>
              <a:t> </a:t>
            </a:r>
            <a:r>
              <a:rPr lang="el-GR" altLang="el-GR" sz="2400"/>
              <a:t>και από κάθε άλλη κλάση</a:t>
            </a:r>
            <a:endParaRPr lang="en-AU" altLang="el-GR" sz="2800"/>
          </a:p>
        </p:txBody>
      </p:sp>
      <p:sp>
        <p:nvSpPr>
          <p:cNvPr id="203781" name="Text Box 5"/>
          <p:cNvSpPr txBox="1">
            <a:spLocks noChangeArrowheads="1"/>
          </p:cNvSpPr>
          <p:nvPr/>
        </p:nvSpPr>
        <p:spPr bwMode="auto">
          <a:xfrm>
            <a:off x="4800600" y="3048000"/>
            <a:ext cx="1524000" cy="546100"/>
          </a:xfrm>
          <a:prstGeom prst="rect">
            <a:avLst/>
          </a:prstGeom>
          <a:solidFill>
            <a:schemeClr val="hlink"/>
          </a:solidFill>
          <a:ln w="12700">
            <a:solidFill>
              <a:schemeClr val="tx2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en-AU" altLang="el-GR" sz="2800">
                <a:latin typeface="Arial" panose="020B0604020202020204" pitchFamily="34" charset="0"/>
              </a:rPr>
              <a:t>a class</a:t>
            </a:r>
          </a:p>
        </p:txBody>
      </p:sp>
      <p:sp>
        <p:nvSpPr>
          <p:cNvPr id="203782" name="Text Box 6"/>
          <p:cNvSpPr txBox="1">
            <a:spLocks noChangeArrowheads="1"/>
          </p:cNvSpPr>
          <p:nvPr/>
        </p:nvSpPr>
        <p:spPr bwMode="auto">
          <a:xfrm>
            <a:off x="2362200" y="2362200"/>
            <a:ext cx="1524000" cy="546100"/>
          </a:xfrm>
          <a:prstGeom prst="rect">
            <a:avLst/>
          </a:prstGeom>
          <a:solidFill>
            <a:schemeClr val="hlink"/>
          </a:solidFill>
          <a:ln w="12700">
            <a:solidFill>
              <a:schemeClr val="tx2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en-AU" altLang="el-GR" sz="2800">
                <a:latin typeface="Arial" panose="020B0604020202020204" pitchFamily="34" charset="0"/>
              </a:rPr>
              <a:t>client 1</a:t>
            </a:r>
          </a:p>
        </p:txBody>
      </p:sp>
      <p:sp>
        <p:nvSpPr>
          <p:cNvPr id="203783" name="Text Box 7"/>
          <p:cNvSpPr txBox="1">
            <a:spLocks noChangeArrowheads="1"/>
          </p:cNvSpPr>
          <p:nvPr/>
        </p:nvSpPr>
        <p:spPr bwMode="auto">
          <a:xfrm>
            <a:off x="3429000" y="4876800"/>
            <a:ext cx="1981200" cy="531813"/>
          </a:xfrm>
          <a:prstGeom prst="rect">
            <a:avLst/>
          </a:prstGeom>
          <a:solidFill>
            <a:schemeClr val="hlink"/>
          </a:solidFill>
          <a:ln w="12700">
            <a:solidFill>
              <a:schemeClr val="tx2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en-AU" altLang="el-GR" sz="2800">
                <a:latin typeface="Arial" panose="020B0604020202020204" pitchFamily="34" charset="0"/>
              </a:rPr>
              <a:t>subclass 1</a:t>
            </a:r>
          </a:p>
        </p:txBody>
      </p:sp>
      <p:sp>
        <p:nvSpPr>
          <p:cNvPr id="203784" name="Text Box 8"/>
          <p:cNvSpPr txBox="1">
            <a:spLocks noChangeArrowheads="1"/>
          </p:cNvSpPr>
          <p:nvPr/>
        </p:nvSpPr>
        <p:spPr bwMode="auto">
          <a:xfrm>
            <a:off x="5715000" y="4876800"/>
            <a:ext cx="1905000" cy="546100"/>
          </a:xfrm>
          <a:prstGeom prst="rect">
            <a:avLst/>
          </a:prstGeom>
          <a:solidFill>
            <a:schemeClr val="hlink"/>
          </a:solidFill>
          <a:ln w="12700">
            <a:solidFill>
              <a:schemeClr val="tx2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en-AU" altLang="el-GR" sz="2800">
                <a:latin typeface="Arial" panose="020B0604020202020204" pitchFamily="34" charset="0"/>
              </a:rPr>
              <a:t>subclass 2</a:t>
            </a:r>
          </a:p>
        </p:txBody>
      </p:sp>
      <p:sp>
        <p:nvSpPr>
          <p:cNvPr id="203785" name="Line 9"/>
          <p:cNvSpPr>
            <a:spLocks noChangeShapeType="1"/>
          </p:cNvSpPr>
          <p:nvPr/>
        </p:nvSpPr>
        <p:spPr bwMode="auto">
          <a:xfrm>
            <a:off x="3200400" y="2971800"/>
            <a:ext cx="1588" cy="317500"/>
          </a:xfrm>
          <a:prstGeom prst="line">
            <a:avLst/>
          </a:prstGeom>
          <a:noFill/>
          <a:ln w="12700">
            <a:solidFill>
              <a:srgbClr val="00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 anchor="ctr"/>
          <a:lstStyle/>
          <a:p>
            <a:endParaRPr lang="el-GR"/>
          </a:p>
        </p:txBody>
      </p:sp>
      <p:sp>
        <p:nvSpPr>
          <p:cNvPr id="203786" name="Line 10"/>
          <p:cNvSpPr>
            <a:spLocks noChangeShapeType="1"/>
          </p:cNvSpPr>
          <p:nvPr/>
        </p:nvSpPr>
        <p:spPr bwMode="auto">
          <a:xfrm>
            <a:off x="3200400" y="3276600"/>
            <a:ext cx="1524000" cy="0"/>
          </a:xfrm>
          <a:prstGeom prst="line">
            <a:avLst/>
          </a:prstGeom>
          <a:noFill/>
          <a:ln w="12700">
            <a:solidFill>
              <a:srgbClr val="000000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 anchor="ctr"/>
          <a:lstStyle/>
          <a:p>
            <a:endParaRPr lang="el-GR"/>
          </a:p>
        </p:txBody>
      </p:sp>
      <p:sp>
        <p:nvSpPr>
          <p:cNvPr id="203787" name="Text Box 11"/>
          <p:cNvSpPr txBox="1">
            <a:spLocks noChangeArrowheads="1"/>
          </p:cNvSpPr>
          <p:nvPr/>
        </p:nvSpPr>
        <p:spPr bwMode="auto">
          <a:xfrm>
            <a:off x="914400" y="4191000"/>
            <a:ext cx="1524000" cy="546100"/>
          </a:xfrm>
          <a:prstGeom prst="rect">
            <a:avLst/>
          </a:prstGeom>
          <a:solidFill>
            <a:schemeClr val="hlink"/>
          </a:solidFill>
          <a:ln w="12700">
            <a:solidFill>
              <a:schemeClr val="tx2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en-AU" altLang="el-GR" sz="2800">
                <a:latin typeface="Arial" panose="020B0604020202020204" pitchFamily="34" charset="0"/>
              </a:rPr>
              <a:t>client 2</a:t>
            </a:r>
          </a:p>
        </p:txBody>
      </p:sp>
      <p:sp>
        <p:nvSpPr>
          <p:cNvPr id="203788" name="Line 12"/>
          <p:cNvSpPr>
            <a:spLocks noChangeShapeType="1"/>
          </p:cNvSpPr>
          <p:nvPr/>
        </p:nvSpPr>
        <p:spPr bwMode="auto">
          <a:xfrm flipV="1">
            <a:off x="4495800" y="3733800"/>
            <a:ext cx="762000" cy="114300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 anchor="ctr">
            <a:spAutoFit/>
          </a:bodyPr>
          <a:lstStyle/>
          <a:p>
            <a:endParaRPr lang="el-GR"/>
          </a:p>
        </p:txBody>
      </p:sp>
      <p:sp>
        <p:nvSpPr>
          <p:cNvPr id="203789" name="Line 13"/>
          <p:cNvSpPr>
            <a:spLocks noChangeShapeType="1"/>
          </p:cNvSpPr>
          <p:nvPr/>
        </p:nvSpPr>
        <p:spPr bwMode="auto">
          <a:xfrm flipH="1" flipV="1">
            <a:off x="5867400" y="3733800"/>
            <a:ext cx="762000" cy="114300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 anchor="ctr">
            <a:spAutoFit/>
          </a:bodyPr>
          <a:lstStyle/>
          <a:p>
            <a:endParaRPr lang="el-GR"/>
          </a:p>
        </p:txBody>
      </p:sp>
      <p:sp>
        <p:nvSpPr>
          <p:cNvPr id="203790" name="Line 14"/>
          <p:cNvSpPr>
            <a:spLocks noChangeShapeType="1"/>
          </p:cNvSpPr>
          <p:nvPr/>
        </p:nvSpPr>
        <p:spPr bwMode="auto">
          <a:xfrm>
            <a:off x="1676400" y="3429000"/>
            <a:ext cx="0" cy="762000"/>
          </a:xfrm>
          <a:prstGeom prst="line">
            <a:avLst/>
          </a:prstGeom>
          <a:noFill/>
          <a:ln w="12700">
            <a:solidFill>
              <a:srgbClr val="00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 anchor="ctr"/>
          <a:lstStyle/>
          <a:p>
            <a:endParaRPr lang="el-GR"/>
          </a:p>
        </p:txBody>
      </p:sp>
      <p:sp>
        <p:nvSpPr>
          <p:cNvPr id="203791" name="Line 15"/>
          <p:cNvSpPr>
            <a:spLocks noChangeShapeType="1"/>
          </p:cNvSpPr>
          <p:nvPr/>
        </p:nvSpPr>
        <p:spPr bwMode="auto">
          <a:xfrm>
            <a:off x="1676400" y="3429000"/>
            <a:ext cx="3048000" cy="0"/>
          </a:xfrm>
          <a:prstGeom prst="line">
            <a:avLst/>
          </a:prstGeom>
          <a:noFill/>
          <a:ln w="12700">
            <a:solidFill>
              <a:srgbClr val="000000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 anchor="ctr"/>
          <a:lstStyle/>
          <a:p>
            <a:endParaRPr lang="el-GR"/>
          </a:p>
        </p:txBody>
      </p:sp>
      <p:sp>
        <p:nvSpPr>
          <p:cNvPr id="203793" name="Text Box 17"/>
          <p:cNvSpPr txBox="1">
            <a:spLocks noChangeArrowheads="1"/>
          </p:cNvSpPr>
          <p:nvPr/>
        </p:nvSpPr>
        <p:spPr bwMode="auto">
          <a:xfrm>
            <a:off x="6934200" y="3581400"/>
            <a:ext cx="1366838" cy="758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 anchor="ctr">
            <a:spAutoFit/>
          </a:bodyPr>
          <a:lstStyle/>
          <a:p>
            <a:pPr algn="ctr"/>
            <a:r>
              <a:rPr lang="el-GR" altLang="el-GR" sz="2000">
                <a:latin typeface="Times" panose="02020603050405020304" pitchFamily="18" charset="0"/>
              </a:rPr>
              <a:t>Περιοχή </a:t>
            </a:r>
            <a:endParaRPr lang="en-US" altLang="el-GR" sz="2000">
              <a:latin typeface="Times" panose="02020603050405020304" pitchFamily="18" charset="0"/>
            </a:endParaRPr>
          </a:p>
          <a:p>
            <a:pPr algn="ctr"/>
            <a:r>
              <a:rPr lang="el-GR" altLang="el-GR" sz="2000">
                <a:latin typeface="Times" panose="02020603050405020304" pitchFamily="18" charset="0"/>
              </a:rPr>
              <a:t>ορατότητας</a:t>
            </a:r>
            <a:endParaRPr lang="en-AU" altLang="el-GR" sz="2000">
              <a:latin typeface="Times" panose="02020603050405020304" pitchFamily="18" charset="0"/>
            </a:endParaRPr>
          </a:p>
        </p:txBody>
      </p:sp>
      <p:sp>
        <p:nvSpPr>
          <p:cNvPr id="203794" name="Oval 18"/>
          <p:cNvSpPr>
            <a:spLocks noChangeArrowheads="1"/>
          </p:cNvSpPr>
          <p:nvPr/>
        </p:nvSpPr>
        <p:spPr bwMode="auto">
          <a:xfrm>
            <a:off x="533400" y="1981200"/>
            <a:ext cx="8001000" cy="4343400"/>
          </a:xfrm>
          <a:prstGeom prst="ellips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 anchor="ctr">
            <a:spAutoFit/>
          </a:bodyPr>
          <a:lstStyle/>
          <a:p>
            <a:endParaRPr lang="el-GR"/>
          </a:p>
        </p:txBody>
      </p:sp>
      <p:sp>
        <p:nvSpPr>
          <p:cNvPr id="203795" name="Rectangle 19"/>
          <p:cNvSpPr>
            <a:spLocks noChangeArrowheads="1"/>
          </p:cNvSpPr>
          <p:nvPr/>
        </p:nvSpPr>
        <p:spPr bwMode="auto">
          <a:xfrm>
            <a:off x="4889500" y="3124200"/>
            <a:ext cx="381000" cy="152400"/>
          </a:xfrm>
          <a:prstGeom prst="rect">
            <a:avLst/>
          </a:prstGeom>
          <a:solidFill>
            <a:srgbClr val="FFFFFF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 anchor="ctr">
            <a:spAutoFit/>
          </a:bodyPr>
          <a:lstStyle/>
          <a:p>
            <a:endParaRPr lang="el-GR"/>
          </a:p>
        </p:txBody>
      </p:sp>
      <p:sp>
        <p:nvSpPr>
          <p:cNvPr id="203796" name="Text Box 20"/>
          <p:cNvSpPr txBox="1">
            <a:spLocks noChangeArrowheads="1"/>
          </p:cNvSpPr>
          <p:nvPr/>
        </p:nvSpPr>
        <p:spPr bwMode="auto">
          <a:xfrm>
            <a:off x="3992563" y="2319338"/>
            <a:ext cx="2139950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 anchor="ctr">
            <a:spAutoFit/>
          </a:bodyPr>
          <a:lstStyle/>
          <a:p>
            <a:pPr algn="ctr"/>
            <a:r>
              <a:rPr lang="el-GR" altLang="el-GR" sz="2000">
                <a:latin typeface="Times" panose="02020603050405020304" pitchFamily="18" charset="0"/>
              </a:rPr>
              <a:t>Ένα </a:t>
            </a:r>
            <a:r>
              <a:rPr lang="en-US" altLang="el-GR" sz="2000">
                <a:latin typeface="Times" panose="02020603050405020304" pitchFamily="18" charset="0"/>
              </a:rPr>
              <a:t>“</a:t>
            </a:r>
            <a:r>
              <a:rPr lang="en-AU" altLang="el-GR" sz="2000">
                <a:latin typeface="Times" panose="02020603050405020304" pitchFamily="18" charset="0"/>
              </a:rPr>
              <a:t>p</a:t>
            </a:r>
            <a:r>
              <a:rPr lang="en-US" altLang="el-GR" sz="2000">
                <a:latin typeface="Times" panose="02020603050405020304" pitchFamily="18" charset="0"/>
              </a:rPr>
              <a:t>ublic</a:t>
            </a:r>
            <a:r>
              <a:rPr lang="en-AU" altLang="el-GR" sz="2000">
                <a:latin typeface="Times" panose="02020603050405020304" pitchFamily="18" charset="0"/>
              </a:rPr>
              <a:t>” </a:t>
            </a:r>
            <a:r>
              <a:rPr lang="el-GR" altLang="el-GR" sz="2000">
                <a:latin typeface="Times" panose="02020603050405020304" pitchFamily="18" charset="0"/>
              </a:rPr>
              <a:t>πεδίο</a:t>
            </a:r>
            <a:endParaRPr lang="en-AU" altLang="el-GR" sz="2000">
              <a:latin typeface="Times" panose="02020603050405020304" pitchFamily="18" charset="0"/>
            </a:endParaRPr>
          </a:p>
        </p:txBody>
      </p:sp>
      <p:sp>
        <p:nvSpPr>
          <p:cNvPr id="203797" name="Line 21"/>
          <p:cNvSpPr>
            <a:spLocks noChangeShapeType="1"/>
          </p:cNvSpPr>
          <p:nvPr/>
        </p:nvSpPr>
        <p:spPr bwMode="auto">
          <a:xfrm>
            <a:off x="4800600" y="2667000"/>
            <a:ext cx="165100" cy="5334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 anchor="ctr">
            <a:spAutoFit/>
          </a:bodyPr>
          <a:lstStyle/>
          <a:p>
            <a:endParaRPr lang="el-GR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AU" altLang="el-GR" sz="3600" b="1">
                <a:solidFill>
                  <a:schemeClr val="tx2"/>
                </a:solidFill>
                <a:latin typeface="Courier New" panose="02070309020205020404" pitchFamily="49" charset="0"/>
              </a:rPr>
              <a:t>“protected”</a:t>
            </a:r>
          </a:p>
        </p:txBody>
      </p:sp>
      <p:sp>
        <p:nvSpPr>
          <p:cNvPr id="204804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153400" cy="609600"/>
          </a:xfrm>
          <a:noFill/>
          <a:ln/>
        </p:spPr>
        <p:txBody>
          <a:bodyPr/>
          <a:lstStyle/>
          <a:p>
            <a:pPr>
              <a:lnSpc>
                <a:spcPct val="90000"/>
              </a:lnSpc>
            </a:pPr>
            <a:r>
              <a:rPr lang="el-GR" altLang="el-GR" sz="2400"/>
              <a:t>Ορατά/προσπελάσιμα από το εσωτερικό της κλάσης</a:t>
            </a:r>
            <a:r>
              <a:rPr lang="en-US" altLang="el-GR" sz="2400"/>
              <a:t> </a:t>
            </a:r>
            <a:r>
              <a:rPr lang="el-GR" altLang="el-GR" sz="2400"/>
              <a:t>και από κάθε υποκλάση της</a:t>
            </a:r>
            <a:endParaRPr lang="en-AU" altLang="el-GR" sz="2800"/>
          </a:p>
        </p:txBody>
      </p:sp>
      <p:sp>
        <p:nvSpPr>
          <p:cNvPr id="204805" name="Text Box 5"/>
          <p:cNvSpPr txBox="1">
            <a:spLocks noChangeArrowheads="1"/>
          </p:cNvSpPr>
          <p:nvPr/>
        </p:nvSpPr>
        <p:spPr bwMode="auto">
          <a:xfrm>
            <a:off x="4800600" y="3048000"/>
            <a:ext cx="1524000" cy="546100"/>
          </a:xfrm>
          <a:prstGeom prst="rect">
            <a:avLst/>
          </a:prstGeom>
          <a:solidFill>
            <a:schemeClr val="hlink"/>
          </a:solidFill>
          <a:ln w="12700">
            <a:solidFill>
              <a:schemeClr val="tx2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en-AU" altLang="el-GR" sz="2800">
                <a:latin typeface="Arial" panose="020B0604020202020204" pitchFamily="34" charset="0"/>
              </a:rPr>
              <a:t>a class</a:t>
            </a:r>
          </a:p>
        </p:txBody>
      </p:sp>
      <p:sp>
        <p:nvSpPr>
          <p:cNvPr id="204806" name="Text Box 6"/>
          <p:cNvSpPr txBox="1">
            <a:spLocks noChangeArrowheads="1"/>
          </p:cNvSpPr>
          <p:nvPr/>
        </p:nvSpPr>
        <p:spPr bwMode="auto">
          <a:xfrm>
            <a:off x="2362200" y="2362200"/>
            <a:ext cx="1524000" cy="546100"/>
          </a:xfrm>
          <a:prstGeom prst="rect">
            <a:avLst/>
          </a:prstGeom>
          <a:solidFill>
            <a:schemeClr val="hlink"/>
          </a:solidFill>
          <a:ln w="12700">
            <a:solidFill>
              <a:schemeClr val="tx2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en-AU" altLang="el-GR" sz="2800">
                <a:latin typeface="Arial" panose="020B0604020202020204" pitchFamily="34" charset="0"/>
              </a:rPr>
              <a:t>client 1</a:t>
            </a:r>
          </a:p>
        </p:txBody>
      </p:sp>
      <p:sp>
        <p:nvSpPr>
          <p:cNvPr id="204807" name="Text Box 7"/>
          <p:cNvSpPr txBox="1">
            <a:spLocks noChangeArrowheads="1"/>
          </p:cNvSpPr>
          <p:nvPr/>
        </p:nvSpPr>
        <p:spPr bwMode="auto">
          <a:xfrm>
            <a:off x="3505200" y="4876800"/>
            <a:ext cx="1905000" cy="531813"/>
          </a:xfrm>
          <a:prstGeom prst="rect">
            <a:avLst/>
          </a:prstGeom>
          <a:solidFill>
            <a:schemeClr val="hlink"/>
          </a:solidFill>
          <a:ln w="12700">
            <a:solidFill>
              <a:schemeClr val="tx2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en-AU" altLang="el-GR" sz="2800">
                <a:latin typeface="Arial" panose="020B0604020202020204" pitchFamily="34" charset="0"/>
              </a:rPr>
              <a:t>subclass 1</a:t>
            </a:r>
          </a:p>
        </p:txBody>
      </p:sp>
      <p:sp>
        <p:nvSpPr>
          <p:cNvPr id="204808" name="Text Box 8"/>
          <p:cNvSpPr txBox="1">
            <a:spLocks noChangeArrowheads="1"/>
          </p:cNvSpPr>
          <p:nvPr/>
        </p:nvSpPr>
        <p:spPr bwMode="auto">
          <a:xfrm>
            <a:off x="5715000" y="4876800"/>
            <a:ext cx="1905000" cy="546100"/>
          </a:xfrm>
          <a:prstGeom prst="rect">
            <a:avLst/>
          </a:prstGeom>
          <a:solidFill>
            <a:schemeClr val="hlink"/>
          </a:solidFill>
          <a:ln w="12700">
            <a:solidFill>
              <a:schemeClr val="tx2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en-AU" altLang="el-GR" sz="2800">
                <a:latin typeface="Arial" panose="020B0604020202020204" pitchFamily="34" charset="0"/>
              </a:rPr>
              <a:t>subclass 2</a:t>
            </a:r>
          </a:p>
        </p:txBody>
      </p:sp>
      <p:sp>
        <p:nvSpPr>
          <p:cNvPr id="204809" name="Line 9"/>
          <p:cNvSpPr>
            <a:spLocks noChangeShapeType="1"/>
          </p:cNvSpPr>
          <p:nvPr/>
        </p:nvSpPr>
        <p:spPr bwMode="auto">
          <a:xfrm>
            <a:off x="3200400" y="2971800"/>
            <a:ext cx="1588" cy="317500"/>
          </a:xfrm>
          <a:prstGeom prst="line">
            <a:avLst/>
          </a:prstGeom>
          <a:noFill/>
          <a:ln w="12700">
            <a:solidFill>
              <a:srgbClr val="00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 anchor="ctr"/>
          <a:lstStyle/>
          <a:p>
            <a:endParaRPr lang="el-GR"/>
          </a:p>
        </p:txBody>
      </p:sp>
      <p:sp>
        <p:nvSpPr>
          <p:cNvPr id="204810" name="Line 10"/>
          <p:cNvSpPr>
            <a:spLocks noChangeShapeType="1"/>
          </p:cNvSpPr>
          <p:nvPr/>
        </p:nvSpPr>
        <p:spPr bwMode="auto">
          <a:xfrm>
            <a:off x="3200400" y="3276600"/>
            <a:ext cx="1524000" cy="0"/>
          </a:xfrm>
          <a:prstGeom prst="line">
            <a:avLst/>
          </a:prstGeom>
          <a:noFill/>
          <a:ln w="12700">
            <a:solidFill>
              <a:srgbClr val="000000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 anchor="ctr"/>
          <a:lstStyle/>
          <a:p>
            <a:endParaRPr lang="el-GR"/>
          </a:p>
        </p:txBody>
      </p:sp>
      <p:sp>
        <p:nvSpPr>
          <p:cNvPr id="204811" name="Text Box 11"/>
          <p:cNvSpPr txBox="1">
            <a:spLocks noChangeArrowheads="1"/>
          </p:cNvSpPr>
          <p:nvPr/>
        </p:nvSpPr>
        <p:spPr bwMode="auto">
          <a:xfrm>
            <a:off x="914400" y="4191000"/>
            <a:ext cx="1524000" cy="546100"/>
          </a:xfrm>
          <a:prstGeom prst="rect">
            <a:avLst/>
          </a:prstGeom>
          <a:solidFill>
            <a:schemeClr val="hlink"/>
          </a:solidFill>
          <a:ln w="12700">
            <a:solidFill>
              <a:schemeClr val="tx2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en-AU" altLang="el-GR" sz="2800">
                <a:latin typeface="Arial" panose="020B0604020202020204" pitchFamily="34" charset="0"/>
              </a:rPr>
              <a:t>client 2</a:t>
            </a:r>
          </a:p>
        </p:txBody>
      </p:sp>
      <p:sp>
        <p:nvSpPr>
          <p:cNvPr id="204812" name="Line 12"/>
          <p:cNvSpPr>
            <a:spLocks noChangeShapeType="1"/>
          </p:cNvSpPr>
          <p:nvPr/>
        </p:nvSpPr>
        <p:spPr bwMode="auto">
          <a:xfrm flipV="1">
            <a:off x="4495800" y="3733800"/>
            <a:ext cx="762000" cy="114300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 anchor="ctr">
            <a:spAutoFit/>
          </a:bodyPr>
          <a:lstStyle/>
          <a:p>
            <a:endParaRPr lang="el-GR"/>
          </a:p>
        </p:txBody>
      </p:sp>
      <p:sp>
        <p:nvSpPr>
          <p:cNvPr id="204813" name="Line 13"/>
          <p:cNvSpPr>
            <a:spLocks noChangeShapeType="1"/>
          </p:cNvSpPr>
          <p:nvPr/>
        </p:nvSpPr>
        <p:spPr bwMode="auto">
          <a:xfrm flipH="1" flipV="1">
            <a:off x="5867400" y="3733800"/>
            <a:ext cx="762000" cy="114300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 anchor="ctr">
            <a:spAutoFit/>
          </a:bodyPr>
          <a:lstStyle/>
          <a:p>
            <a:endParaRPr lang="el-GR"/>
          </a:p>
        </p:txBody>
      </p:sp>
      <p:sp>
        <p:nvSpPr>
          <p:cNvPr id="204814" name="Line 14"/>
          <p:cNvSpPr>
            <a:spLocks noChangeShapeType="1"/>
          </p:cNvSpPr>
          <p:nvPr/>
        </p:nvSpPr>
        <p:spPr bwMode="auto">
          <a:xfrm>
            <a:off x="1676400" y="3429000"/>
            <a:ext cx="0" cy="762000"/>
          </a:xfrm>
          <a:prstGeom prst="line">
            <a:avLst/>
          </a:prstGeom>
          <a:noFill/>
          <a:ln w="12700">
            <a:solidFill>
              <a:srgbClr val="00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 anchor="ctr"/>
          <a:lstStyle/>
          <a:p>
            <a:endParaRPr lang="el-GR"/>
          </a:p>
        </p:txBody>
      </p:sp>
      <p:sp>
        <p:nvSpPr>
          <p:cNvPr id="204815" name="Line 15"/>
          <p:cNvSpPr>
            <a:spLocks noChangeShapeType="1"/>
          </p:cNvSpPr>
          <p:nvPr/>
        </p:nvSpPr>
        <p:spPr bwMode="auto">
          <a:xfrm>
            <a:off x="1676400" y="3429000"/>
            <a:ext cx="3048000" cy="0"/>
          </a:xfrm>
          <a:prstGeom prst="line">
            <a:avLst/>
          </a:prstGeom>
          <a:noFill/>
          <a:ln w="12700">
            <a:solidFill>
              <a:srgbClr val="000000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 anchor="ctr"/>
          <a:lstStyle/>
          <a:p>
            <a:endParaRPr lang="el-GR"/>
          </a:p>
        </p:txBody>
      </p:sp>
      <p:sp>
        <p:nvSpPr>
          <p:cNvPr id="204816" name="Text Box 16"/>
          <p:cNvSpPr txBox="1">
            <a:spLocks noChangeArrowheads="1"/>
          </p:cNvSpPr>
          <p:nvPr/>
        </p:nvSpPr>
        <p:spPr bwMode="auto">
          <a:xfrm>
            <a:off x="6553200" y="2590800"/>
            <a:ext cx="2289175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 anchor="ctr">
            <a:spAutoFit/>
          </a:bodyPr>
          <a:lstStyle/>
          <a:p>
            <a:pPr algn="ctr"/>
            <a:r>
              <a:rPr lang="el-GR" altLang="el-GR" sz="2000">
                <a:latin typeface="Times" panose="02020603050405020304" pitchFamily="18" charset="0"/>
              </a:rPr>
              <a:t>Περιοχή ορατότητας</a:t>
            </a:r>
            <a:endParaRPr lang="en-AU" altLang="el-GR" sz="2000">
              <a:latin typeface="Times" panose="02020603050405020304" pitchFamily="18" charset="0"/>
            </a:endParaRPr>
          </a:p>
        </p:txBody>
      </p:sp>
      <p:sp>
        <p:nvSpPr>
          <p:cNvPr id="204817" name="Oval 17"/>
          <p:cNvSpPr>
            <a:spLocks noChangeArrowheads="1"/>
          </p:cNvSpPr>
          <p:nvPr/>
        </p:nvSpPr>
        <p:spPr bwMode="auto">
          <a:xfrm>
            <a:off x="3048000" y="2895600"/>
            <a:ext cx="5181600" cy="3429000"/>
          </a:xfrm>
          <a:prstGeom prst="ellips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 anchor="ctr">
            <a:spAutoFit/>
          </a:bodyPr>
          <a:lstStyle/>
          <a:p>
            <a:endParaRPr lang="el-GR"/>
          </a:p>
        </p:txBody>
      </p:sp>
      <p:sp>
        <p:nvSpPr>
          <p:cNvPr id="204818" name="Line 18"/>
          <p:cNvSpPr>
            <a:spLocks noChangeShapeType="1"/>
          </p:cNvSpPr>
          <p:nvPr/>
        </p:nvSpPr>
        <p:spPr bwMode="auto">
          <a:xfrm flipH="1">
            <a:off x="7086600" y="2971800"/>
            <a:ext cx="457200" cy="9144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 anchor="ctr">
            <a:spAutoFit/>
          </a:bodyPr>
          <a:lstStyle/>
          <a:p>
            <a:endParaRPr lang="el-GR"/>
          </a:p>
        </p:txBody>
      </p:sp>
      <p:sp>
        <p:nvSpPr>
          <p:cNvPr id="204819" name="Rectangle 19"/>
          <p:cNvSpPr>
            <a:spLocks noChangeArrowheads="1"/>
          </p:cNvSpPr>
          <p:nvPr/>
        </p:nvSpPr>
        <p:spPr bwMode="auto">
          <a:xfrm>
            <a:off x="4965700" y="3124200"/>
            <a:ext cx="381000" cy="152400"/>
          </a:xfrm>
          <a:prstGeom prst="rect">
            <a:avLst/>
          </a:prstGeom>
          <a:solidFill>
            <a:srgbClr val="FFFFFF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 anchor="ctr">
            <a:spAutoFit/>
          </a:bodyPr>
          <a:lstStyle/>
          <a:p>
            <a:endParaRPr lang="el-GR"/>
          </a:p>
        </p:txBody>
      </p:sp>
      <p:sp>
        <p:nvSpPr>
          <p:cNvPr id="204820" name="Text Box 20"/>
          <p:cNvSpPr txBox="1">
            <a:spLocks noChangeArrowheads="1"/>
          </p:cNvSpPr>
          <p:nvPr/>
        </p:nvSpPr>
        <p:spPr bwMode="auto">
          <a:xfrm>
            <a:off x="4062413" y="2087563"/>
            <a:ext cx="2449512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 anchor="ctr">
            <a:spAutoFit/>
          </a:bodyPr>
          <a:lstStyle/>
          <a:p>
            <a:pPr algn="ctr"/>
            <a:r>
              <a:rPr lang="el-GR" altLang="el-GR" sz="2000">
                <a:latin typeface="Times" panose="02020603050405020304" pitchFamily="18" charset="0"/>
              </a:rPr>
              <a:t>Ένα </a:t>
            </a:r>
            <a:r>
              <a:rPr lang="en-US" altLang="el-GR" sz="2000">
                <a:latin typeface="Times" panose="02020603050405020304" pitchFamily="18" charset="0"/>
              </a:rPr>
              <a:t>“</a:t>
            </a:r>
            <a:r>
              <a:rPr lang="en-AU" altLang="el-GR" sz="2000">
                <a:latin typeface="Times" panose="02020603050405020304" pitchFamily="18" charset="0"/>
              </a:rPr>
              <a:t>p</a:t>
            </a:r>
            <a:r>
              <a:rPr lang="en-US" altLang="el-GR" sz="2000">
                <a:latin typeface="Times" panose="02020603050405020304" pitchFamily="18" charset="0"/>
              </a:rPr>
              <a:t>rotected</a:t>
            </a:r>
            <a:r>
              <a:rPr lang="en-AU" altLang="el-GR" sz="2000">
                <a:latin typeface="Times" panose="02020603050405020304" pitchFamily="18" charset="0"/>
              </a:rPr>
              <a:t>” </a:t>
            </a:r>
            <a:r>
              <a:rPr lang="el-GR" altLang="el-GR" sz="2000">
                <a:latin typeface="Times" panose="02020603050405020304" pitchFamily="18" charset="0"/>
              </a:rPr>
              <a:t>πεδίο</a:t>
            </a:r>
            <a:endParaRPr lang="en-AU" altLang="el-GR" sz="2000">
              <a:latin typeface="Times" panose="02020603050405020304" pitchFamily="18" charset="0"/>
            </a:endParaRPr>
          </a:p>
        </p:txBody>
      </p:sp>
      <p:sp>
        <p:nvSpPr>
          <p:cNvPr id="204821" name="Line 21"/>
          <p:cNvSpPr>
            <a:spLocks noChangeShapeType="1"/>
          </p:cNvSpPr>
          <p:nvPr/>
        </p:nvSpPr>
        <p:spPr bwMode="auto">
          <a:xfrm>
            <a:off x="4737100" y="2438400"/>
            <a:ext cx="304800" cy="7620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 anchor="ctr">
            <a:spAutoFit/>
          </a:bodyPr>
          <a:lstStyle/>
          <a:p>
            <a:endParaRPr lang="el-GR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82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01650"/>
            <a:ext cx="8153400" cy="565150"/>
          </a:xfrm>
        </p:spPr>
        <p:txBody>
          <a:bodyPr/>
          <a:lstStyle/>
          <a:p>
            <a:r>
              <a:rPr lang="el-GR" altLang="el-GR" sz="3200">
                <a:solidFill>
                  <a:schemeClr val="tx2"/>
                </a:solidFill>
              </a:rPr>
              <a:t>Οδηγίες χρήσης μετατροπέων πρόσβασης</a:t>
            </a:r>
            <a:endParaRPr lang="en-AU" altLang="el-GR" sz="3200">
              <a:solidFill>
                <a:schemeClr val="tx2"/>
              </a:solidFill>
            </a:endParaRPr>
          </a:p>
        </p:txBody>
      </p:sp>
      <p:sp>
        <p:nvSpPr>
          <p:cNvPr id="2058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2133600"/>
            <a:ext cx="7543800" cy="2133600"/>
          </a:xfrm>
          <a:solidFill>
            <a:schemeClr val="hlink"/>
          </a:solidFill>
          <a:ln w="12700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/>
          <a:lstStyle/>
          <a:p>
            <a:pPr>
              <a:lnSpc>
                <a:spcPct val="90000"/>
              </a:lnSpc>
            </a:pPr>
            <a:r>
              <a:rPr lang="el-GR" altLang="el-GR" sz="2400"/>
              <a:t>Χρησιμοποιείτε πάντοτε ένα μετατροπέα πρόσβασης</a:t>
            </a:r>
            <a:r>
              <a:rPr lang="en-AU" altLang="el-GR" sz="2400"/>
              <a:t>.</a:t>
            </a:r>
          </a:p>
          <a:p>
            <a:pPr>
              <a:lnSpc>
                <a:spcPct val="90000"/>
              </a:lnSpc>
            </a:pPr>
            <a:r>
              <a:rPr lang="el-GR" altLang="el-GR" sz="2400"/>
              <a:t>Περιορίστε την πρόσβαση </a:t>
            </a:r>
            <a:r>
              <a:rPr lang="el-GR" altLang="el-GR" sz="2400" b="1"/>
              <a:t>όσο το δυνατό</a:t>
            </a:r>
            <a:r>
              <a:rPr lang="el-GR" altLang="el-GR" sz="2400"/>
              <a:t> περισσότερο. </a:t>
            </a:r>
          </a:p>
          <a:p>
            <a:pPr>
              <a:lnSpc>
                <a:spcPct val="90000"/>
              </a:lnSpc>
            </a:pPr>
            <a:r>
              <a:rPr lang="el-GR" altLang="el-GR" sz="2400"/>
              <a:t>Μη χρησιμοποιείτε </a:t>
            </a:r>
            <a:r>
              <a:rPr lang="en-AU" altLang="el-GR" sz="2800" b="1">
                <a:latin typeface="Courier New" panose="02070309020205020404" pitchFamily="49" charset="0"/>
              </a:rPr>
              <a:t>public</a:t>
            </a:r>
            <a:r>
              <a:rPr lang="el-GR" altLang="el-GR" sz="2400"/>
              <a:t> πεδία</a:t>
            </a:r>
            <a:r>
              <a:rPr lang="en-AU" altLang="el-GR" sz="2400"/>
              <a:t>.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sz="3600">
                <a:solidFill>
                  <a:schemeClr val="tx2"/>
                </a:solidFill>
              </a:rPr>
              <a:t>Η δεσμευμένη λέξη </a:t>
            </a:r>
            <a:r>
              <a:rPr lang="en-AU" altLang="el-GR" sz="3600">
                <a:solidFill>
                  <a:schemeClr val="tx2"/>
                </a:solidFill>
              </a:rPr>
              <a:t> “</a:t>
            </a:r>
            <a:r>
              <a:rPr lang="en-AU" altLang="el-GR" sz="3600" b="1">
                <a:solidFill>
                  <a:schemeClr val="tx2"/>
                </a:solidFill>
                <a:latin typeface="Courier New" panose="02070309020205020404" pitchFamily="49" charset="0"/>
              </a:rPr>
              <a:t>final</a:t>
            </a:r>
            <a:r>
              <a:rPr lang="en-AU" altLang="el-GR" sz="3600">
                <a:solidFill>
                  <a:schemeClr val="tx2"/>
                </a:solidFill>
              </a:rPr>
              <a:t>”</a:t>
            </a:r>
            <a:r>
              <a:rPr lang="en-AU" altLang="el-GR">
                <a:solidFill>
                  <a:schemeClr val="tx2"/>
                </a:solidFill>
              </a:rPr>
              <a:t> </a:t>
            </a:r>
          </a:p>
        </p:txBody>
      </p:sp>
      <p:sp>
        <p:nvSpPr>
          <p:cNvPr id="176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47800"/>
            <a:ext cx="7772400" cy="2209800"/>
          </a:xfrm>
        </p:spPr>
        <p:txBody>
          <a:bodyPr/>
          <a:lstStyle/>
          <a:p>
            <a:r>
              <a:rPr lang="el-GR" altLang="el-GR" sz="2400"/>
              <a:t>Δηλώστε μία μέθοδο ως </a:t>
            </a:r>
            <a:r>
              <a:rPr lang="en-US" altLang="el-GR" sz="2400" b="1">
                <a:latin typeface="Courier New" panose="02070309020205020404" pitchFamily="49" charset="0"/>
              </a:rPr>
              <a:t>final</a:t>
            </a:r>
            <a:r>
              <a:rPr lang="en-US" altLang="el-GR" sz="2400"/>
              <a:t> </a:t>
            </a:r>
            <a:r>
              <a:rPr lang="el-GR" altLang="el-GR" sz="2400"/>
              <a:t>για να αποτρέψετε τον εκ’ νέου ορισμό της </a:t>
            </a:r>
            <a:r>
              <a:rPr lang="el-GR" altLang="el-GR" sz="2000">
                <a:solidFill>
                  <a:srgbClr val="FF0066"/>
                </a:solidFill>
              </a:rPr>
              <a:t>[</a:t>
            </a:r>
            <a:r>
              <a:rPr lang="en-AU" altLang="el-GR" sz="2000">
                <a:solidFill>
                  <a:srgbClr val="FF0066"/>
                </a:solidFill>
              </a:rPr>
              <a:t>prevent redefinition</a:t>
            </a:r>
            <a:r>
              <a:rPr lang="el-GR" altLang="el-GR" sz="2000">
                <a:solidFill>
                  <a:srgbClr val="FF0066"/>
                </a:solidFill>
              </a:rPr>
              <a:t>, </a:t>
            </a:r>
            <a:r>
              <a:rPr lang="en-AU" altLang="el-GR" sz="2000">
                <a:solidFill>
                  <a:srgbClr val="FF0066"/>
                </a:solidFill>
              </a:rPr>
              <a:t>overriding</a:t>
            </a:r>
            <a:r>
              <a:rPr lang="el-GR" altLang="el-GR" sz="2000">
                <a:solidFill>
                  <a:srgbClr val="FF0066"/>
                </a:solidFill>
              </a:rPr>
              <a:t>]</a:t>
            </a:r>
            <a:endParaRPr lang="en-AU" altLang="el-GR" sz="2000">
              <a:solidFill>
                <a:srgbClr val="FF0066"/>
              </a:solidFill>
            </a:endParaRPr>
          </a:p>
          <a:p>
            <a:r>
              <a:rPr lang="el-GR" altLang="el-GR" sz="2400"/>
              <a:t>Δηλώστε μία κλάση ως </a:t>
            </a:r>
            <a:r>
              <a:rPr lang="en-US" altLang="el-GR" sz="2400" b="1">
                <a:latin typeface="Courier New" panose="02070309020205020404" pitchFamily="49" charset="0"/>
              </a:rPr>
              <a:t>final</a:t>
            </a:r>
            <a:r>
              <a:rPr lang="en-US" altLang="el-GR" sz="2400"/>
              <a:t> </a:t>
            </a:r>
            <a:r>
              <a:rPr lang="el-GR" altLang="el-GR" sz="2400"/>
              <a:t>για να είναι όλες οι μέθοδοί της </a:t>
            </a:r>
            <a:r>
              <a:rPr lang="en-US" altLang="el-GR" sz="2400"/>
              <a:t>“</a:t>
            </a:r>
            <a:r>
              <a:rPr lang="en-AU" altLang="el-GR" sz="2400" b="1">
                <a:latin typeface="Courier New" panose="02070309020205020404" pitchFamily="49" charset="0"/>
              </a:rPr>
              <a:t>final</a:t>
            </a:r>
            <a:r>
              <a:rPr lang="en-AU" altLang="el-GR" sz="2400"/>
              <a:t>”</a:t>
            </a:r>
            <a:r>
              <a:rPr lang="el-GR" altLang="el-GR" sz="2400"/>
              <a:t>.</a:t>
            </a:r>
            <a:endParaRPr lang="en-AU" altLang="el-GR" sz="2400"/>
          </a:p>
        </p:txBody>
      </p:sp>
      <p:sp>
        <p:nvSpPr>
          <p:cNvPr id="176132" name="Text Box 4"/>
          <p:cNvSpPr txBox="1">
            <a:spLocks noChangeArrowheads="1"/>
          </p:cNvSpPr>
          <p:nvPr/>
        </p:nvSpPr>
        <p:spPr bwMode="auto">
          <a:xfrm>
            <a:off x="990600" y="3276600"/>
            <a:ext cx="7162800" cy="3082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/>
          <a:p>
            <a:r>
              <a:rPr lang="el-GR" altLang="el-GR" b="1"/>
              <a:t>Παραδείγματα:</a:t>
            </a:r>
          </a:p>
          <a:p>
            <a:r>
              <a:rPr lang="el-GR" altLang="el-GR" b="1"/>
              <a:t>	</a:t>
            </a:r>
            <a:r>
              <a:rPr lang="en-AU" altLang="el-GR" b="1"/>
              <a:t>final</a:t>
            </a:r>
            <a:r>
              <a:rPr lang="en-AU" altLang="el-GR"/>
              <a:t> public String getPassword()</a:t>
            </a:r>
          </a:p>
          <a:p>
            <a:r>
              <a:rPr lang="en-AU" altLang="el-GR"/>
              <a:t>	{ ... }</a:t>
            </a:r>
          </a:p>
          <a:p>
            <a:endParaRPr lang="en-AU" altLang="el-GR"/>
          </a:p>
          <a:p>
            <a:r>
              <a:rPr lang="en-AU" altLang="el-GR"/>
              <a:t>	</a:t>
            </a:r>
            <a:r>
              <a:rPr lang="en-AU" altLang="el-GR" b="1"/>
              <a:t>final</a:t>
            </a:r>
            <a:r>
              <a:rPr lang="en-AU" altLang="el-GR"/>
              <a:t> class SecurityManager</a:t>
            </a:r>
          </a:p>
          <a:p>
            <a:r>
              <a:rPr lang="en-AU" altLang="el-GR"/>
              <a:t>	{ ... </a:t>
            </a:r>
          </a:p>
          <a:p>
            <a:r>
              <a:rPr lang="en-AU" altLang="el-GR"/>
              <a:t>	}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274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501650"/>
            <a:ext cx="8458200" cy="565150"/>
          </a:xfrm>
        </p:spPr>
        <p:txBody>
          <a:bodyPr/>
          <a:lstStyle/>
          <a:p>
            <a:r>
              <a:rPr lang="el-GR" altLang="el-GR" sz="2800">
                <a:solidFill>
                  <a:schemeClr val="tx2"/>
                </a:solidFill>
              </a:rPr>
              <a:t>Το πρόβλημα του «αντίστροφου πολυμορφισμού»</a:t>
            </a:r>
            <a:endParaRPr lang="en-AU" altLang="el-GR" sz="2800">
              <a:solidFill>
                <a:schemeClr val="tx2"/>
              </a:solidFill>
            </a:endParaRPr>
          </a:p>
        </p:txBody>
      </p:sp>
      <p:sp>
        <p:nvSpPr>
          <p:cNvPr id="182275" name="Text Box 3"/>
          <p:cNvSpPr txBox="1">
            <a:spLocks noChangeArrowheads="1"/>
          </p:cNvSpPr>
          <p:nvPr/>
        </p:nvSpPr>
        <p:spPr bwMode="auto">
          <a:xfrm>
            <a:off x="609600" y="1493838"/>
            <a:ext cx="3871913" cy="1200150"/>
          </a:xfrm>
          <a:prstGeom prst="rect">
            <a:avLst/>
          </a:prstGeom>
          <a:noFill/>
          <a:ln w="12700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AU" altLang="el-GR"/>
              <a:t>class A {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AU" altLang="el-GR"/>
              <a:t>  ...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AU" altLang="el-GR"/>
              <a:t>}</a:t>
            </a:r>
          </a:p>
        </p:txBody>
      </p:sp>
      <p:sp>
        <p:nvSpPr>
          <p:cNvPr id="182276" name="Text Box 4"/>
          <p:cNvSpPr txBox="1">
            <a:spLocks noChangeArrowheads="1"/>
          </p:cNvSpPr>
          <p:nvPr/>
        </p:nvSpPr>
        <p:spPr bwMode="auto">
          <a:xfrm>
            <a:off x="4876800" y="1493838"/>
            <a:ext cx="3116263" cy="3743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AU" altLang="el-GR"/>
              <a:t>// variables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AU" altLang="el-GR"/>
              <a:t>   A </a:t>
            </a:r>
            <a:r>
              <a:rPr lang="el-GR" altLang="el-GR"/>
              <a:t>  </a:t>
            </a:r>
            <a:r>
              <a:rPr lang="en-AU" altLang="el-GR"/>
              <a:t>a;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AU" altLang="el-GR"/>
              <a:t>   B </a:t>
            </a:r>
            <a:r>
              <a:rPr lang="el-GR" altLang="el-GR"/>
              <a:t>  </a:t>
            </a:r>
            <a:r>
              <a:rPr lang="en-AU" altLang="el-GR"/>
              <a:t>b;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AU" altLang="el-GR"/>
              <a:t>   ...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AU" altLang="el-GR"/>
              <a:t>   b = new B();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AU" altLang="el-GR"/>
              <a:t>   a = b;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AU" altLang="el-GR"/>
              <a:t>   a.doSomething(42);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AU" altLang="el-GR"/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AU" altLang="el-GR"/>
              <a:t>   b = a;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AU" altLang="el-GR"/>
              <a:t>   b.doSomething(42);</a:t>
            </a:r>
          </a:p>
        </p:txBody>
      </p:sp>
      <p:sp>
        <p:nvSpPr>
          <p:cNvPr id="182277" name="Text Box 5"/>
          <p:cNvSpPr txBox="1">
            <a:spLocks noChangeArrowheads="1"/>
          </p:cNvSpPr>
          <p:nvPr/>
        </p:nvSpPr>
        <p:spPr bwMode="auto">
          <a:xfrm>
            <a:off x="609600" y="2971800"/>
            <a:ext cx="3886200" cy="1930400"/>
          </a:xfrm>
          <a:prstGeom prst="rect">
            <a:avLst/>
          </a:prstGeom>
          <a:noFill/>
          <a:ln w="12700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AU" altLang="el-GR"/>
              <a:t>class B extends A {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AU" altLang="el-GR"/>
              <a:t>   ...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AU" altLang="el-GR"/>
              <a:t>   void doSomething(int n)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AU" altLang="el-GR"/>
              <a:t>   { ... }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AU" altLang="el-GR"/>
              <a:t>}</a:t>
            </a:r>
          </a:p>
        </p:txBody>
      </p:sp>
      <p:sp>
        <p:nvSpPr>
          <p:cNvPr id="182278" name="Text Box 6"/>
          <p:cNvSpPr txBox="1">
            <a:spLocks noChangeArrowheads="1"/>
          </p:cNvSpPr>
          <p:nvPr/>
        </p:nvSpPr>
        <p:spPr bwMode="auto">
          <a:xfrm>
            <a:off x="533400" y="5189538"/>
            <a:ext cx="4343400" cy="1200150"/>
          </a:xfrm>
          <a:prstGeom prst="rect">
            <a:avLst/>
          </a:prstGeom>
          <a:solidFill>
            <a:srgbClr val="D7D7D7"/>
          </a:solidFill>
          <a:ln w="12700">
            <a:solidFill>
              <a:schemeClr val="tx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l-GR" altLang="el-GR">
                <a:latin typeface="Arial" panose="020B0604020202020204" pitchFamily="34" charset="0"/>
              </a:rPr>
              <a:t>Πως εκτελούμε μία Β-μέθοδο μετά από καταχώρηση στο αντικείμενο </a:t>
            </a:r>
            <a:r>
              <a:rPr lang="en-US" altLang="el-GR">
                <a:latin typeface="Arial" panose="020B0604020202020204" pitchFamily="34" charset="0"/>
              </a:rPr>
              <a:t>a (</a:t>
            </a:r>
            <a:r>
              <a:rPr lang="el-GR" altLang="el-GR">
                <a:latin typeface="Arial" panose="020B0604020202020204" pitchFamily="34" charset="0"/>
              </a:rPr>
              <a:t>τύπου Α);</a:t>
            </a:r>
            <a:endParaRPr lang="en-AU" altLang="el-GR">
              <a:latin typeface="Arial" panose="020B0604020202020204" pitchFamily="34" charset="0"/>
            </a:endParaRPr>
          </a:p>
        </p:txBody>
      </p:sp>
      <p:sp>
        <p:nvSpPr>
          <p:cNvPr id="182279" name="Text Box 7"/>
          <p:cNvSpPr txBox="1">
            <a:spLocks noChangeArrowheads="1"/>
          </p:cNvSpPr>
          <p:nvPr/>
        </p:nvSpPr>
        <p:spPr bwMode="auto">
          <a:xfrm>
            <a:off x="6096000" y="5368925"/>
            <a:ext cx="2952750" cy="714375"/>
          </a:xfrm>
          <a:prstGeom prst="rect">
            <a:avLst/>
          </a:prstGeom>
          <a:solidFill>
            <a:srgbClr val="D7D7D7"/>
          </a:solidFill>
          <a:ln w="12700">
            <a:solidFill>
              <a:schemeClr val="tx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l-GR" altLang="el-GR" sz="2000">
                <a:latin typeface="Arial" panose="020B0604020202020204" pitchFamily="34" charset="0"/>
              </a:rPr>
              <a:t>«λανθασμένα» στις περισσότερες γλώσσες</a:t>
            </a:r>
            <a:endParaRPr lang="en-AU" altLang="el-GR" sz="2000">
              <a:latin typeface="Arial" panose="020B0604020202020204" pitchFamily="34" charset="0"/>
            </a:endParaRPr>
          </a:p>
        </p:txBody>
      </p:sp>
      <p:sp>
        <p:nvSpPr>
          <p:cNvPr id="182280" name="Line 8"/>
          <p:cNvSpPr>
            <a:spLocks noChangeShapeType="1"/>
          </p:cNvSpPr>
          <p:nvPr/>
        </p:nvSpPr>
        <p:spPr bwMode="auto">
          <a:xfrm flipH="1" flipV="1">
            <a:off x="6248400" y="4648200"/>
            <a:ext cx="1981200" cy="6477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l-GR"/>
          </a:p>
        </p:txBody>
      </p:sp>
      <p:sp>
        <p:nvSpPr>
          <p:cNvPr id="182281" name="Line 9"/>
          <p:cNvSpPr>
            <a:spLocks noChangeShapeType="1"/>
          </p:cNvSpPr>
          <p:nvPr/>
        </p:nvSpPr>
        <p:spPr bwMode="auto">
          <a:xfrm flipH="1" flipV="1">
            <a:off x="7239000" y="4114800"/>
            <a:ext cx="1295400" cy="11811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l-GR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9746" name="Group 2"/>
          <p:cNvGrpSpPr>
            <a:grpSpLocks/>
          </p:cNvGrpSpPr>
          <p:nvPr/>
        </p:nvGrpSpPr>
        <p:grpSpPr bwMode="auto">
          <a:xfrm>
            <a:off x="3200400" y="3048000"/>
            <a:ext cx="4648200" cy="533400"/>
            <a:chOff x="2160" y="2352"/>
            <a:chExt cx="2928" cy="336"/>
          </a:xfrm>
        </p:grpSpPr>
        <p:sp>
          <p:nvSpPr>
            <p:cNvPr id="159747" name="AutoShape 3"/>
            <p:cNvSpPr>
              <a:spLocks noChangeArrowheads="1"/>
            </p:cNvSpPr>
            <p:nvPr/>
          </p:nvSpPr>
          <p:spPr bwMode="auto">
            <a:xfrm>
              <a:off x="2160" y="2352"/>
              <a:ext cx="2928" cy="336"/>
            </a:xfrm>
            <a:prstGeom prst="flowChartAlternateProcess">
              <a:avLst/>
            </a:prstGeom>
            <a:solidFill>
              <a:schemeClr val="hlink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 anchor="ctr"/>
            <a:lstStyle/>
            <a:p>
              <a:endParaRPr lang="el-GR"/>
            </a:p>
          </p:txBody>
        </p:sp>
        <p:sp>
          <p:nvSpPr>
            <p:cNvPr id="159748" name="Line 4"/>
            <p:cNvSpPr>
              <a:spLocks noChangeShapeType="1"/>
            </p:cNvSpPr>
            <p:nvPr/>
          </p:nvSpPr>
          <p:spPr bwMode="auto">
            <a:xfrm>
              <a:off x="2688" y="2352"/>
              <a:ext cx="0" cy="336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 anchor="ctr"/>
            <a:lstStyle/>
            <a:p>
              <a:endParaRPr lang="el-GR"/>
            </a:p>
          </p:txBody>
        </p:sp>
        <p:sp>
          <p:nvSpPr>
            <p:cNvPr id="159749" name="Line 5"/>
            <p:cNvSpPr>
              <a:spLocks noChangeShapeType="1"/>
            </p:cNvSpPr>
            <p:nvPr/>
          </p:nvSpPr>
          <p:spPr bwMode="auto">
            <a:xfrm>
              <a:off x="3216" y="2352"/>
              <a:ext cx="0" cy="336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 anchor="ctr"/>
            <a:lstStyle/>
            <a:p>
              <a:endParaRPr lang="el-GR"/>
            </a:p>
          </p:txBody>
        </p:sp>
        <p:sp>
          <p:nvSpPr>
            <p:cNvPr id="159750" name="Line 6"/>
            <p:cNvSpPr>
              <a:spLocks noChangeShapeType="1"/>
            </p:cNvSpPr>
            <p:nvPr/>
          </p:nvSpPr>
          <p:spPr bwMode="auto">
            <a:xfrm>
              <a:off x="3696" y="2352"/>
              <a:ext cx="0" cy="336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 anchor="ctr"/>
            <a:lstStyle/>
            <a:p>
              <a:endParaRPr lang="el-GR"/>
            </a:p>
          </p:txBody>
        </p:sp>
        <p:sp>
          <p:nvSpPr>
            <p:cNvPr id="159751" name="Line 7"/>
            <p:cNvSpPr>
              <a:spLocks noChangeShapeType="1"/>
            </p:cNvSpPr>
            <p:nvPr/>
          </p:nvSpPr>
          <p:spPr bwMode="auto">
            <a:xfrm>
              <a:off x="4176" y="2352"/>
              <a:ext cx="0" cy="336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 anchor="ctr"/>
            <a:lstStyle/>
            <a:p>
              <a:endParaRPr lang="el-GR"/>
            </a:p>
          </p:txBody>
        </p:sp>
        <p:sp>
          <p:nvSpPr>
            <p:cNvPr id="159752" name="Line 8"/>
            <p:cNvSpPr>
              <a:spLocks noChangeShapeType="1"/>
            </p:cNvSpPr>
            <p:nvPr/>
          </p:nvSpPr>
          <p:spPr bwMode="auto">
            <a:xfrm>
              <a:off x="4656" y="2352"/>
              <a:ext cx="0" cy="336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 anchor="ctr"/>
            <a:lstStyle/>
            <a:p>
              <a:endParaRPr lang="el-GR"/>
            </a:p>
          </p:txBody>
        </p:sp>
      </p:grpSp>
      <p:sp>
        <p:nvSpPr>
          <p:cNvPr id="159753" name="Rectangle 9"/>
          <p:cNvSpPr>
            <a:spLocks noGrp="1" noChangeArrowheads="1"/>
          </p:cNvSpPr>
          <p:nvPr>
            <p:ph type="title"/>
          </p:nvPr>
        </p:nvSpPr>
        <p:spPr>
          <a:xfrm>
            <a:off x="685800" y="501650"/>
            <a:ext cx="7924800" cy="565150"/>
          </a:xfrm>
        </p:spPr>
        <p:txBody>
          <a:bodyPr/>
          <a:lstStyle/>
          <a:p>
            <a:r>
              <a:rPr lang="el-GR" altLang="el-GR" sz="3600">
                <a:solidFill>
                  <a:srgbClr val="000000"/>
                </a:solidFill>
              </a:rPr>
              <a:t>Διάγραμμα αντικειμένων</a:t>
            </a:r>
            <a:r>
              <a:rPr lang="el-GR" altLang="el-GR" sz="3600"/>
              <a:t> </a:t>
            </a:r>
            <a:r>
              <a:rPr lang="el-GR" altLang="el-GR" sz="2400">
                <a:solidFill>
                  <a:srgbClr val="FF00FF"/>
                </a:solidFill>
              </a:rPr>
              <a:t>[</a:t>
            </a:r>
            <a:r>
              <a:rPr lang="en-AU" altLang="el-GR" sz="2400">
                <a:solidFill>
                  <a:srgbClr val="FF00FF"/>
                </a:solidFill>
              </a:rPr>
              <a:t>Object diagram</a:t>
            </a:r>
            <a:r>
              <a:rPr lang="el-GR" altLang="el-GR" sz="2400">
                <a:solidFill>
                  <a:srgbClr val="FF00FF"/>
                </a:solidFill>
              </a:rPr>
              <a:t>]</a:t>
            </a:r>
            <a:endParaRPr lang="en-AU" altLang="el-GR" sz="2400">
              <a:solidFill>
                <a:srgbClr val="FF00FF"/>
              </a:solidFill>
            </a:endParaRPr>
          </a:p>
        </p:txBody>
      </p:sp>
      <p:sp>
        <p:nvSpPr>
          <p:cNvPr id="159754" name="Oval 10"/>
          <p:cNvSpPr>
            <a:spLocks noChangeArrowheads="1"/>
          </p:cNvSpPr>
          <p:nvPr/>
        </p:nvSpPr>
        <p:spPr bwMode="auto">
          <a:xfrm>
            <a:off x="990600" y="1760538"/>
            <a:ext cx="1676400" cy="1516062"/>
          </a:xfrm>
          <a:prstGeom prst="ellipse">
            <a:avLst/>
          </a:prstGeom>
          <a:solidFill>
            <a:schemeClr val="hlink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el-GR" altLang="el-GR"/>
          </a:p>
        </p:txBody>
      </p:sp>
      <p:sp>
        <p:nvSpPr>
          <p:cNvPr id="159755" name="Line 11"/>
          <p:cNvSpPr>
            <a:spLocks noChangeShapeType="1"/>
          </p:cNvSpPr>
          <p:nvPr/>
        </p:nvSpPr>
        <p:spPr bwMode="auto">
          <a:xfrm>
            <a:off x="1257300" y="1946275"/>
            <a:ext cx="1143000" cy="1143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l-GR"/>
          </a:p>
        </p:txBody>
      </p:sp>
      <p:sp>
        <p:nvSpPr>
          <p:cNvPr id="159756" name="Line 12"/>
          <p:cNvSpPr>
            <a:spLocks noChangeShapeType="1"/>
          </p:cNvSpPr>
          <p:nvPr/>
        </p:nvSpPr>
        <p:spPr bwMode="auto">
          <a:xfrm flipV="1">
            <a:off x="1257300" y="1947863"/>
            <a:ext cx="1143000" cy="1143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l-GR"/>
          </a:p>
        </p:txBody>
      </p:sp>
      <p:grpSp>
        <p:nvGrpSpPr>
          <p:cNvPr id="159757" name="Group 13"/>
          <p:cNvGrpSpPr>
            <a:grpSpLocks/>
          </p:cNvGrpSpPr>
          <p:nvPr/>
        </p:nvGrpSpPr>
        <p:grpSpPr bwMode="auto">
          <a:xfrm>
            <a:off x="6400800" y="4648200"/>
            <a:ext cx="1143000" cy="1066800"/>
            <a:chOff x="912" y="1728"/>
            <a:chExt cx="1680" cy="1248"/>
          </a:xfrm>
        </p:grpSpPr>
        <p:sp>
          <p:nvSpPr>
            <p:cNvPr id="159758" name="Oval 14"/>
            <p:cNvSpPr>
              <a:spLocks noChangeArrowheads="1"/>
            </p:cNvSpPr>
            <p:nvPr/>
          </p:nvSpPr>
          <p:spPr bwMode="auto">
            <a:xfrm>
              <a:off x="912" y="1728"/>
              <a:ext cx="1680" cy="1248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el-GR" altLang="el-GR"/>
            </a:p>
          </p:txBody>
        </p:sp>
        <p:grpSp>
          <p:nvGrpSpPr>
            <p:cNvPr id="159759" name="Group 15"/>
            <p:cNvGrpSpPr>
              <a:grpSpLocks/>
            </p:cNvGrpSpPr>
            <p:nvPr/>
          </p:nvGrpSpPr>
          <p:grpSpPr bwMode="auto">
            <a:xfrm>
              <a:off x="1536" y="2256"/>
              <a:ext cx="432" cy="192"/>
              <a:chOff x="1296" y="2400"/>
              <a:chExt cx="624" cy="192"/>
            </a:xfrm>
          </p:grpSpPr>
          <p:sp>
            <p:nvSpPr>
              <p:cNvPr id="159760" name="Rectangle 16"/>
              <p:cNvSpPr>
                <a:spLocks noChangeArrowheads="1"/>
              </p:cNvSpPr>
              <p:nvPr/>
            </p:nvSpPr>
            <p:spPr bwMode="auto">
              <a:xfrm>
                <a:off x="1296" y="2400"/>
                <a:ext cx="624" cy="48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l-GR" altLang="el-GR" sz="1800"/>
              </a:p>
            </p:txBody>
          </p:sp>
          <p:sp>
            <p:nvSpPr>
              <p:cNvPr id="159761" name="Rectangle 17"/>
              <p:cNvSpPr>
                <a:spLocks noChangeArrowheads="1"/>
              </p:cNvSpPr>
              <p:nvPr/>
            </p:nvSpPr>
            <p:spPr bwMode="auto">
              <a:xfrm>
                <a:off x="1296" y="2448"/>
                <a:ext cx="624" cy="48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l-GR" altLang="el-GR" sz="1800"/>
              </a:p>
            </p:txBody>
          </p:sp>
          <p:sp>
            <p:nvSpPr>
              <p:cNvPr id="159762" name="Rectangle 18"/>
              <p:cNvSpPr>
                <a:spLocks noChangeArrowheads="1"/>
              </p:cNvSpPr>
              <p:nvPr/>
            </p:nvSpPr>
            <p:spPr bwMode="auto">
              <a:xfrm>
                <a:off x="1296" y="2496"/>
                <a:ext cx="624" cy="48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l-GR" altLang="el-GR" sz="1800"/>
              </a:p>
            </p:txBody>
          </p:sp>
          <p:sp>
            <p:nvSpPr>
              <p:cNvPr id="159763" name="Rectangle 19"/>
              <p:cNvSpPr>
                <a:spLocks noChangeArrowheads="1"/>
              </p:cNvSpPr>
              <p:nvPr/>
            </p:nvSpPr>
            <p:spPr bwMode="auto">
              <a:xfrm>
                <a:off x="1296" y="2544"/>
                <a:ext cx="624" cy="48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l-GR" altLang="el-GR" sz="1800"/>
              </a:p>
            </p:txBody>
          </p:sp>
        </p:grpSp>
        <p:sp>
          <p:nvSpPr>
            <p:cNvPr id="159764" name="Line 20"/>
            <p:cNvSpPr>
              <a:spLocks noChangeShapeType="1"/>
            </p:cNvSpPr>
            <p:nvPr/>
          </p:nvSpPr>
          <p:spPr bwMode="auto">
            <a:xfrm>
              <a:off x="1200" y="1872"/>
              <a:ext cx="336" cy="38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59765" name="Line 21"/>
            <p:cNvSpPr>
              <a:spLocks noChangeShapeType="1"/>
            </p:cNvSpPr>
            <p:nvPr/>
          </p:nvSpPr>
          <p:spPr bwMode="auto">
            <a:xfrm flipH="1">
              <a:off x="1248" y="2448"/>
              <a:ext cx="288" cy="38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59766" name="Line 22"/>
            <p:cNvSpPr>
              <a:spLocks noChangeShapeType="1"/>
            </p:cNvSpPr>
            <p:nvPr/>
          </p:nvSpPr>
          <p:spPr bwMode="auto">
            <a:xfrm>
              <a:off x="1968" y="2448"/>
              <a:ext cx="336" cy="38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59767" name="Line 23"/>
            <p:cNvSpPr>
              <a:spLocks noChangeShapeType="1"/>
            </p:cNvSpPr>
            <p:nvPr/>
          </p:nvSpPr>
          <p:spPr bwMode="auto">
            <a:xfrm flipV="1">
              <a:off x="1968" y="1824"/>
              <a:ext cx="240" cy="43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l-GR"/>
            </a:p>
          </p:txBody>
        </p:sp>
      </p:grpSp>
      <p:grpSp>
        <p:nvGrpSpPr>
          <p:cNvPr id="159768" name="Group 24"/>
          <p:cNvGrpSpPr>
            <a:grpSpLocks/>
          </p:cNvGrpSpPr>
          <p:nvPr/>
        </p:nvGrpSpPr>
        <p:grpSpPr bwMode="auto">
          <a:xfrm>
            <a:off x="7696200" y="4648200"/>
            <a:ext cx="1143000" cy="1066800"/>
            <a:chOff x="912" y="1728"/>
            <a:chExt cx="1680" cy="1248"/>
          </a:xfrm>
        </p:grpSpPr>
        <p:sp>
          <p:nvSpPr>
            <p:cNvPr id="159769" name="Oval 25"/>
            <p:cNvSpPr>
              <a:spLocks noChangeArrowheads="1"/>
            </p:cNvSpPr>
            <p:nvPr/>
          </p:nvSpPr>
          <p:spPr bwMode="auto">
            <a:xfrm>
              <a:off x="912" y="1728"/>
              <a:ext cx="1680" cy="1248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el-GR" altLang="el-GR"/>
            </a:p>
          </p:txBody>
        </p:sp>
        <p:grpSp>
          <p:nvGrpSpPr>
            <p:cNvPr id="159770" name="Group 26"/>
            <p:cNvGrpSpPr>
              <a:grpSpLocks/>
            </p:cNvGrpSpPr>
            <p:nvPr/>
          </p:nvGrpSpPr>
          <p:grpSpPr bwMode="auto">
            <a:xfrm>
              <a:off x="1536" y="2256"/>
              <a:ext cx="432" cy="192"/>
              <a:chOff x="1296" y="2400"/>
              <a:chExt cx="624" cy="192"/>
            </a:xfrm>
          </p:grpSpPr>
          <p:sp>
            <p:nvSpPr>
              <p:cNvPr id="159771" name="Rectangle 27"/>
              <p:cNvSpPr>
                <a:spLocks noChangeArrowheads="1"/>
              </p:cNvSpPr>
              <p:nvPr/>
            </p:nvSpPr>
            <p:spPr bwMode="auto">
              <a:xfrm>
                <a:off x="1296" y="2400"/>
                <a:ext cx="624" cy="48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l-GR" altLang="el-GR" sz="1800"/>
              </a:p>
            </p:txBody>
          </p:sp>
          <p:sp>
            <p:nvSpPr>
              <p:cNvPr id="159772" name="Rectangle 28"/>
              <p:cNvSpPr>
                <a:spLocks noChangeArrowheads="1"/>
              </p:cNvSpPr>
              <p:nvPr/>
            </p:nvSpPr>
            <p:spPr bwMode="auto">
              <a:xfrm>
                <a:off x="1296" y="2448"/>
                <a:ext cx="624" cy="48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l-GR" altLang="el-GR" sz="1800"/>
              </a:p>
            </p:txBody>
          </p:sp>
          <p:sp>
            <p:nvSpPr>
              <p:cNvPr id="159773" name="Rectangle 29"/>
              <p:cNvSpPr>
                <a:spLocks noChangeArrowheads="1"/>
              </p:cNvSpPr>
              <p:nvPr/>
            </p:nvSpPr>
            <p:spPr bwMode="auto">
              <a:xfrm>
                <a:off x="1296" y="2496"/>
                <a:ext cx="624" cy="48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l-GR" altLang="el-GR" sz="1800"/>
              </a:p>
            </p:txBody>
          </p:sp>
          <p:sp>
            <p:nvSpPr>
              <p:cNvPr id="159774" name="Rectangle 30"/>
              <p:cNvSpPr>
                <a:spLocks noChangeArrowheads="1"/>
              </p:cNvSpPr>
              <p:nvPr/>
            </p:nvSpPr>
            <p:spPr bwMode="auto">
              <a:xfrm>
                <a:off x="1296" y="2544"/>
                <a:ext cx="624" cy="48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l-GR" altLang="el-GR" sz="1800"/>
              </a:p>
            </p:txBody>
          </p:sp>
        </p:grpSp>
        <p:sp>
          <p:nvSpPr>
            <p:cNvPr id="159775" name="Line 31"/>
            <p:cNvSpPr>
              <a:spLocks noChangeShapeType="1"/>
            </p:cNvSpPr>
            <p:nvPr/>
          </p:nvSpPr>
          <p:spPr bwMode="auto">
            <a:xfrm>
              <a:off x="1200" y="1872"/>
              <a:ext cx="336" cy="38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59776" name="Line 32"/>
            <p:cNvSpPr>
              <a:spLocks noChangeShapeType="1"/>
            </p:cNvSpPr>
            <p:nvPr/>
          </p:nvSpPr>
          <p:spPr bwMode="auto">
            <a:xfrm flipH="1">
              <a:off x="1248" y="2448"/>
              <a:ext cx="288" cy="38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59777" name="Line 33"/>
            <p:cNvSpPr>
              <a:spLocks noChangeShapeType="1"/>
            </p:cNvSpPr>
            <p:nvPr/>
          </p:nvSpPr>
          <p:spPr bwMode="auto">
            <a:xfrm>
              <a:off x="1968" y="2448"/>
              <a:ext cx="336" cy="38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59778" name="Line 34"/>
            <p:cNvSpPr>
              <a:spLocks noChangeShapeType="1"/>
            </p:cNvSpPr>
            <p:nvPr/>
          </p:nvSpPr>
          <p:spPr bwMode="auto">
            <a:xfrm flipV="1">
              <a:off x="1968" y="1824"/>
              <a:ext cx="240" cy="43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l-GR"/>
            </a:p>
          </p:txBody>
        </p:sp>
      </p:grpSp>
      <p:grpSp>
        <p:nvGrpSpPr>
          <p:cNvPr id="159779" name="Group 35"/>
          <p:cNvGrpSpPr>
            <a:grpSpLocks/>
          </p:cNvGrpSpPr>
          <p:nvPr/>
        </p:nvGrpSpPr>
        <p:grpSpPr bwMode="auto">
          <a:xfrm>
            <a:off x="1066800" y="4648200"/>
            <a:ext cx="1143000" cy="1066800"/>
            <a:chOff x="912" y="1728"/>
            <a:chExt cx="1680" cy="1248"/>
          </a:xfrm>
        </p:grpSpPr>
        <p:sp>
          <p:nvSpPr>
            <p:cNvPr id="159780" name="Oval 36"/>
            <p:cNvSpPr>
              <a:spLocks noChangeArrowheads="1"/>
            </p:cNvSpPr>
            <p:nvPr/>
          </p:nvSpPr>
          <p:spPr bwMode="auto">
            <a:xfrm>
              <a:off x="912" y="1728"/>
              <a:ext cx="1680" cy="1248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el-GR" altLang="el-GR"/>
            </a:p>
          </p:txBody>
        </p:sp>
        <p:grpSp>
          <p:nvGrpSpPr>
            <p:cNvPr id="159781" name="Group 37"/>
            <p:cNvGrpSpPr>
              <a:grpSpLocks/>
            </p:cNvGrpSpPr>
            <p:nvPr/>
          </p:nvGrpSpPr>
          <p:grpSpPr bwMode="auto">
            <a:xfrm>
              <a:off x="1536" y="2256"/>
              <a:ext cx="432" cy="192"/>
              <a:chOff x="1296" y="2400"/>
              <a:chExt cx="624" cy="192"/>
            </a:xfrm>
          </p:grpSpPr>
          <p:sp>
            <p:nvSpPr>
              <p:cNvPr id="159782" name="Rectangle 38"/>
              <p:cNvSpPr>
                <a:spLocks noChangeArrowheads="1"/>
              </p:cNvSpPr>
              <p:nvPr/>
            </p:nvSpPr>
            <p:spPr bwMode="auto">
              <a:xfrm>
                <a:off x="1296" y="2400"/>
                <a:ext cx="624" cy="48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l-GR" altLang="el-GR" sz="1800"/>
              </a:p>
            </p:txBody>
          </p:sp>
          <p:sp>
            <p:nvSpPr>
              <p:cNvPr id="159783" name="Rectangle 39"/>
              <p:cNvSpPr>
                <a:spLocks noChangeArrowheads="1"/>
              </p:cNvSpPr>
              <p:nvPr/>
            </p:nvSpPr>
            <p:spPr bwMode="auto">
              <a:xfrm>
                <a:off x="1296" y="2448"/>
                <a:ext cx="624" cy="48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l-GR" altLang="el-GR" sz="1800"/>
              </a:p>
            </p:txBody>
          </p:sp>
          <p:sp>
            <p:nvSpPr>
              <p:cNvPr id="159784" name="Rectangle 40"/>
              <p:cNvSpPr>
                <a:spLocks noChangeArrowheads="1"/>
              </p:cNvSpPr>
              <p:nvPr/>
            </p:nvSpPr>
            <p:spPr bwMode="auto">
              <a:xfrm>
                <a:off x="1296" y="2496"/>
                <a:ext cx="624" cy="48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l-GR" altLang="el-GR" sz="1800"/>
              </a:p>
            </p:txBody>
          </p:sp>
          <p:sp>
            <p:nvSpPr>
              <p:cNvPr id="159785" name="Rectangle 41"/>
              <p:cNvSpPr>
                <a:spLocks noChangeArrowheads="1"/>
              </p:cNvSpPr>
              <p:nvPr/>
            </p:nvSpPr>
            <p:spPr bwMode="auto">
              <a:xfrm>
                <a:off x="1296" y="2544"/>
                <a:ext cx="624" cy="48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l-GR" altLang="el-GR" sz="1800"/>
              </a:p>
            </p:txBody>
          </p:sp>
        </p:grpSp>
        <p:sp>
          <p:nvSpPr>
            <p:cNvPr id="159786" name="Line 42"/>
            <p:cNvSpPr>
              <a:spLocks noChangeShapeType="1"/>
            </p:cNvSpPr>
            <p:nvPr/>
          </p:nvSpPr>
          <p:spPr bwMode="auto">
            <a:xfrm>
              <a:off x="1200" y="1872"/>
              <a:ext cx="336" cy="38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59787" name="Line 43"/>
            <p:cNvSpPr>
              <a:spLocks noChangeShapeType="1"/>
            </p:cNvSpPr>
            <p:nvPr/>
          </p:nvSpPr>
          <p:spPr bwMode="auto">
            <a:xfrm flipH="1">
              <a:off x="1248" y="2448"/>
              <a:ext cx="288" cy="38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59788" name="Line 44"/>
            <p:cNvSpPr>
              <a:spLocks noChangeShapeType="1"/>
            </p:cNvSpPr>
            <p:nvPr/>
          </p:nvSpPr>
          <p:spPr bwMode="auto">
            <a:xfrm>
              <a:off x="1968" y="2448"/>
              <a:ext cx="336" cy="38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59789" name="Line 45"/>
            <p:cNvSpPr>
              <a:spLocks noChangeShapeType="1"/>
            </p:cNvSpPr>
            <p:nvPr/>
          </p:nvSpPr>
          <p:spPr bwMode="auto">
            <a:xfrm flipV="1">
              <a:off x="1968" y="1824"/>
              <a:ext cx="240" cy="43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l-GR"/>
            </a:p>
          </p:txBody>
        </p:sp>
      </p:grpSp>
      <p:grpSp>
        <p:nvGrpSpPr>
          <p:cNvPr id="159790" name="Group 46"/>
          <p:cNvGrpSpPr>
            <a:grpSpLocks/>
          </p:cNvGrpSpPr>
          <p:nvPr/>
        </p:nvGrpSpPr>
        <p:grpSpPr bwMode="auto">
          <a:xfrm>
            <a:off x="2362200" y="4648200"/>
            <a:ext cx="1143000" cy="1066800"/>
            <a:chOff x="912" y="1728"/>
            <a:chExt cx="1680" cy="1248"/>
          </a:xfrm>
        </p:grpSpPr>
        <p:sp>
          <p:nvSpPr>
            <p:cNvPr id="159791" name="Oval 47"/>
            <p:cNvSpPr>
              <a:spLocks noChangeArrowheads="1"/>
            </p:cNvSpPr>
            <p:nvPr/>
          </p:nvSpPr>
          <p:spPr bwMode="auto">
            <a:xfrm>
              <a:off x="912" y="1728"/>
              <a:ext cx="1680" cy="1248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el-GR" altLang="el-GR"/>
            </a:p>
          </p:txBody>
        </p:sp>
        <p:grpSp>
          <p:nvGrpSpPr>
            <p:cNvPr id="159792" name="Group 48"/>
            <p:cNvGrpSpPr>
              <a:grpSpLocks/>
            </p:cNvGrpSpPr>
            <p:nvPr/>
          </p:nvGrpSpPr>
          <p:grpSpPr bwMode="auto">
            <a:xfrm>
              <a:off x="1536" y="2256"/>
              <a:ext cx="432" cy="192"/>
              <a:chOff x="1296" y="2400"/>
              <a:chExt cx="624" cy="192"/>
            </a:xfrm>
          </p:grpSpPr>
          <p:sp>
            <p:nvSpPr>
              <p:cNvPr id="159793" name="Rectangle 49"/>
              <p:cNvSpPr>
                <a:spLocks noChangeArrowheads="1"/>
              </p:cNvSpPr>
              <p:nvPr/>
            </p:nvSpPr>
            <p:spPr bwMode="auto">
              <a:xfrm>
                <a:off x="1296" y="2400"/>
                <a:ext cx="624" cy="48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l-GR" altLang="el-GR" sz="1800"/>
              </a:p>
            </p:txBody>
          </p:sp>
          <p:sp>
            <p:nvSpPr>
              <p:cNvPr id="159794" name="Rectangle 50"/>
              <p:cNvSpPr>
                <a:spLocks noChangeArrowheads="1"/>
              </p:cNvSpPr>
              <p:nvPr/>
            </p:nvSpPr>
            <p:spPr bwMode="auto">
              <a:xfrm>
                <a:off x="1296" y="2448"/>
                <a:ext cx="624" cy="48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l-GR" altLang="el-GR" sz="1800"/>
              </a:p>
            </p:txBody>
          </p:sp>
          <p:sp>
            <p:nvSpPr>
              <p:cNvPr id="159795" name="Rectangle 51"/>
              <p:cNvSpPr>
                <a:spLocks noChangeArrowheads="1"/>
              </p:cNvSpPr>
              <p:nvPr/>
            </p:nvSpPr>
            <p:spPr bwMode="auto">
              <a:xfrm>
                <a:off x="1296" y="2496"/>
                <a:ext cx="624" cy="48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l-GR" altLang="el-GR" sz="1800"/>
              </a:p>
            </p:txBody>
          </p:sp>
          <p:sp>
            <p:nvSpPr>
              <p:cNvPr id="159796" name="Rectangle 52"/>
              <p:cNvSpPr>
                <a:spLocks noChangeArrowheads="1"/>
              </p:cNvSpPr>
              <p:nvPr/>
            </p:nvSpPr>
            <p:spPr bwMode="auto">
              <a:xfrm>
                <a:off x="1296" y="2544"/>
                <a:ext cx="624" cy="48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l-GR" altLang="el-GR" sz="1800"/>
              </a:p>
            </p:txBody>
          </p:sp>
        </p:grpSp>
        <p:sp>
          <p:nvSpPr>
            <p:cNvPr id="159797" name="Line 53"/>
            <p:cNvSpPr>
              <a:spLocks noChangeShapeType="1"/>
            </p:cNvSpPr>
            <p:nvPr/>
          </p:nvSpPr>
          <p:spPr bwMode="auto">
            <a:xfrm>
              <a:off x="1200" y="1872"/>
              <a:ext cx="336" cy="38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59798" name="Line 54"/>
            <p:cNvSpPr>
              <a:spLocks noChangeShapeType="1"/>
            </p:cNvSpPr>
            <p:nvPr/>
          </p:nvSpPr>
          <p:spPr bwMode="auto">
            <a:xfrm flipH="1">
              <a:off x="1248" y="2448"/>
              <a:ext cx="288" cy="38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59799" name="Line 55"/>
            <p:cNvSpPr>
              <a:spLocks noChangeShapeType="1"/>
            </p:cNvSpPr>
            <p:nvPr/>
          </p:nvSpPr>
          <p:spPr bwMode="auto">
            <a:xfrm>
              <a:off x="1968" y="2448"/>
              <a:ext cx="336" cy="38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59800" name="Line 56"/>
            <p:cNvSpPr>
              <a:spLocks noChangeShapeType="1"/>
            </p:cNvSpPr>
            <p:nvPr/>
          </p:nvSpPr>
          <p:spPr bwMode="auto">
            <a:xfrm flipV="1">
              <a:off x="1968" y="1824"/>
              <a:ext cx="240" cy="43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l-GR"/>
            </a:p>
          </p:txBody>
        </p:sp>
      </p:grpSp>
      <p:grpSp>
        <p:nvGrpSpPr>
          <p:cNvPr id="159801" name="Group 57"/>
          <p:cNvGrpSpPr>
            <a:grpSpLocks/>
          </p:cNvGrpSpPr>
          <p:nvPr/>
        </p:nvGrpSpPr>
        <p:grpSpPr bwMode="auto">
          <a:xfrm>
            <a:off x="3657600" y="4648200"/>
            <a:ext cx="1143000" cy="1066800"/>
            <a:chOff x="912" y="1728"/>
            <a:chExt cx="1680" cy="1248"/>
          </a:xfrm>
        </p:grpSpPr>
        <p:sp>
          <p:nvSpPr>
            <p:cNvPr id="159802" name="Oval 58"/>
            <p:cNvSpPr>
              <a:spLocks noChangeArrowheads="1"/>
            </p:cNvSpPr>
            <p:nvPr/>
          </p:nvSpPr>
          <p:spPr bwMode="auto">
            <a:xfrm>
              <a:off x="912" y="1728"/>
              <a:ext cx="1680" cy="1248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el-GR" altLang="el-GR"/>
            </a:p>
          </p:txBody>
        </p:sp>
        <p:grpSp>
          <p:nvGrpSpPr>
            <p:cNvPr id="159803" name="Group 59"/>
            <p:cNvGrpSpPr>
              <a:grpSpLocks/>
            </p:cNvGrpSpPr>
            <p:nvPr/>
          </p:nvGrpSpPr>
          <p:grpSpPr bwMode="auto">
            <a:xfrm>
              <a:off x="1536" y="2256"/>
              <a:ext cx="432" cy="192"/>
              <a:chOff x="1296" y="2400"/>
              <a:chExt cx="624" cy="192"/>
            </a:xfrm>
          </p:grpSpPr>
          <p:sp>
            <p:nvSpPr>
              <p:cNvPr id="159804" name="Rectangle 60"/>
              <p:cNvSpPr>
                <a:spLocks noChangeArrowheads="1"/>
              </p:cNvSpPr>
              <p:nvPr/>
            </p:nvSpPr>
            <p:spPr bwMode="auto">
              <a:xfrm>
                <a:off x="1296" y="2400"/>
                <a:ext cx="624" cy="48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l-GR" altLang="el-GR" sz="1800"/>
              </a:p>
            </p:txBody>
          </p:sp>
          <p:sp>
            <p:nvSpPr>
              <p:cNvPr id="159805" name="Rectangle 61"/>
              <p:cNvSpPr>
                <a:spLocks noChangeArrowheads="1"/>
              </p:cNvSpPr>
              <p:nvPr/>
            </p:nvSpPr>
            <p:spPr bwMode="auto">
              <a:xfrm>
                <a:off x="1296" y="2448"/>
                <a:ext cx="624" cy="48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l-GR" altLang="el-GR" sz="1800"/>
              </a:p>
            </p:txBody>
          </p:sp>
          <p:sp>
            <p:nvSpPr>
              <p:cNvPr id="159806" name="Rectangle 62"/>
              <p:cNvSpPr>
                <a:spLocks noChangeArrowheads="1"/>
              </p:cNvSpPr>
              <p:nvPr/>
            </p:nvSpPr>
            <p:spPr bwMode="auto">
              <a:xfrm>
                <a:off x="1296" y="2496"/>
                <a:ext cx="624" cy="48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l-GR" altLang="el-GR" sz="1800"/>
              </a:p>
            </p:txBody>
          </p:sp>
          <p:sp>
            <p:nvSpPr>
              <p:cNvPr id="159807" name="Rectangle 63"/>
              <p:cNvSpPr>
                <a:spLocks noChangeArrowheads="1"/>
              </p:cNvSpPr>
              <p:nvPr/>
            </p:nvSpPr>
            <p:spPr bwMode="auto">
              <a:xfrm>
                <a:off x="1296" y="2544"/>
                <a:ext cx="624" cy="48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l-GR" altLang="el-GR" sz="1800"/>
              </a:p>
            </p:txBody>
          </p:sp>
        </p:grpSp>
        <p:sp>
          <p:nvSpPr>
            <p:cNvPr id="159808" name="Line 64"/>
            <p:cNvSpPr>
              <a:spLocks noChangeShapeType="1"/>
            </p:cNvSpPr>
            <p:nvPr/>
          </p:nvSpPr>
          <p:spPr bwMode="auto">
            <a:xfrm>
              <a:off x="1200" y="1872"/>
              <a:ext cx="336" cy="38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59809" name="Line 65"/>
            <p:cNvSpPr>
              <a:spLocks noChangeShapeType="1"/>
            </p:cNvSpPr>
            <p:nvPr/>
          </p:nvSpPr>
          <p:spPr bwMode="auto">
            <a:xfrm flipH="1">
              <a:off x="1248" y="2448"/>
              <a:ext cx="288" cy="38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59810" name="Line 66"/>
            <p:cNvSpPr>
              <a:spLocks noChangeShapeType="1"/>
            </p:cNvSpPr>
            <p:nvPr/>
          </p:nvSpPr>
          <p:spPr bwMode="auto">
            <a:xfrm>
              <a:off x="1968" y="2448"/>
              <a:ext cx="336" cy="38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59811" name="Line 67"/>
            <p:cNvSpPr>
              <a:spLocks noChangeShapeType="1"/>
            </p:cNvSpPr>
            <p:nvPr/>
          </p:nvSpPr>
          <p:spPr bwMode="auto">
            <a:xfrm flipV="1">
              <a:off x="1968" y="1824"/>
              <a:ext cx="240" cy="43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l-GR"/>
            </a:p>
          </p:txBody>
        </p:sp>
      </p:grpSp>
      <p:grpSp>
        <p:nvGrpSpPr>
          <p:cNvPr id="159812" name="Group 68"/>
          <p:cNvGrpSpPr>
            <a:grpSpLocks/>
          </p:cNvGrpSpPr>
          <p:nvPr/>
        </p:nvGrpSpPr>
        <p:grpSpPr bwMode="auto">
          <a:xfrm>
            <a:off x="4953000" y="4648200"/>
            <a:ext cx="1143000" cy="1066800"/>
            <a:chOff x="912" y="1728"/>
            <a:chExt cx="1680" cy="1248"/>
          </a:xfrm>
        </p:grpSpPr>
        <p:sp>
          <p:nvSpPr>
            <p:cNvPr id="159813" name="Oval 69"/>
            <p:cNvSpPr>
              <a:spLocks noChangeArrowheads="1"/>
            </p:cNvSpPr>
            <p:nvPr/>
          </p:nvSpPr>
          <p:spPr bwMode="auto">
            <a:xfrm>
              <a:off x="912" y="1728"/>
              <a:ext cx="1680" cy="1248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el-GR" altLang="el-GR"/>
            </a:p>
          </p:txBody>
        </p:sp>
        <p:grpSp>
          <p:nvGrpSpPr>
            <p:cNvPr id="159814" name="Group 70"/>
            <p:cNvGrpSpPr>
              <a:grpSpLocks/>
            </p:cNvGrpSpPr>
            <p:nvPr/>
          </p:nvGrpSpPr>
          <p:grpSpPr bwMode="auto">
            <a:xfrm>
              <a:off x="1536" y="2256"/>
              <a:ext cx="432" cy="192"/>
              <a:chOff x="1296" y="2400"/>
              <a:chExt cx="624" cy="192"/>
            </a:xfrm>
          </p:grpSpPr>
          <p:sp>
            <p:nvSpPr>
              <p:cNvPr id="159815" name="Rectangle 71"/>
              <p:cNvSpPr>
                <a:spLocks noChangeArrowheads="1"/>
              </p:cNvSpPr>
              <p:nvPr/>
            </p:nvSpPr>
            <p:spPr bwMode="auto">
              <a:xfrm>
                <a:off x="1296" y="2400"/>
                <a:ext cx="624" cy="48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l-GR" altLang="el-GR" sz="1800"/>
              </a:p>
            </p:txBody>
          </p:sp>
          <p:sp>
            <p:nvSpPr>
              <p:cNvPr id="159816" name="Rectangle 72"/>
              <p:cNvSpPr>
                <a:spLocks noChangeArrowheads="1"/>
              </p:cNvSpPr>
              <p:nvPr/>
            </p:nvSpPr>
            <p:spPr bwMode="auto">
              <a:xfrm>
                <a:off x="1296" y="2448"/>
                <a:ext cx="624" cy="48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l-GR" altLang="el-GR" sz="1800"/>
              </a:p>
            </p:txBody>
          </p:sp>
          <p:sp>
            <p:nvSpPr>
              <p:cNvPr id="159817" name="Rectangle 73"/>
              <p:cNvSpPr>
                <a:spLocks noChangeArrowheads="1"/>
              </p:cNvSpPr>
              <p:nvPr/>
            </p:nvSpPr>
            <p:spPr bwMode="auto">
              <a:xfrm>
                <a:off x="1296" y="2496"/>
                <a:ext cx="624" cy="48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l-GR" altLang="el-GR" sz="1800"/>
              </a:p>
            </p:txBody>
          </p:sp>
          <p:sp>
            <p:nvSpPr>
              <p:cNvPr id="159818" name="Rectangle 74"/>
              <p:cNvSpPr>
                <a:spLocks noChangeArrowheads="1"/>
              </p:cNvSpPr>
              <p:nvPr/>
            </p:nvSpPr>
            <p:spPr bwMode="auto">
              <a:xfrm>
                <a:off x="1296" y="2544"/>
                <a:ext cx="624" cy="48"/>
              </a:xfrm>
              <a:prstGeom prst="rect">
                <a:avLst/>
              </a:prstGeom>
              <a:solidFill>
                <a:srgbClr val="FFFFFF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>
                  <a:spcBef>
                    <a:spcPct val="0"/>
                  </a:spcBef>
                  <a:buClrTx/>
                  <a:buSzTx/>
                  <a:buFontTx/>
                  <a:buNone/>
                </a:pPr>
                <a:endParaRPr lang="el-GR" altLang="el-GR" sz="1800"/>
              </a:p>
            </p:txBody>
          </p:sp>
        </p:grpSp>
        <p:sp>
          <p:nvSpPr>
            <p:cNvPr id="159819" name="Line 75"/>
            <p:cNvSpPr>
              <a:spLocks noChangeShapeType="1"/>
            </p:cNvSpPr>
            <p:nvPr/>
          </p:nvSpPr>
          <p:spPr bwMode="auto">
            <a:xfrm>
              <a:off x="1200" y="1872"/>
              <a:ext cx="336" cy="38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59820" name="Line 76"/>
            <p:cNvSpPr>
              <a:spLocks noChangeShapeType="1"/>
            </p:cNvSpPr>
            <p:nvPr/>
          </p:nvSpPr>
          <p:spPr bwMode="auto">
            <a:xfrm flipH="1">
              <a:off x="1248" y="2448"/>
              <a:ext cx="288" cy="38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59821" name="Line 77"/>
            <p:cNvSpPr>
              <a:spLocks noChangeShapeType="1"/>
            </p:cNvSpPr>
            <p:nvPr/>
          </p:nvSpPr>
          <p:spPr bwMode="auto">
            <a:xfrm>
              <a:off x="1968" y="2448"/>
              <a:ext cx="336" cy="38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159822" name="Line 78"/>
            <p:cNvSpPr>
              <a:spLocks noChangeShapeType="1"/>
            </p:cNvSpPr>
            <p:nvPr/>
          </p:nvSpPr>
          <p:spPr bwMode="auto">
            <a:xfrm flipV="1">
              <a:off x="1968" y="1824"/>
              <a:ext cx="240" cy="43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159823" name="Rectangle 79"/>
          <p:cNvSpPr>
            <a:spLocks noChangeArrowheads="1"/>
          </p:cNvSpPr>
          <p:nvPr/>
        </p:nvSpPr>
        <p:spPr bwMode="auto">
          <a:xfrm>
            <a:off x="1524000" y="2438400"/>
            <a:ext cx="549275" cy="1905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el-GR" altLang="el-GR" sz="1800"/>
          </a:p>
        </p:txBody>
      </p:sp>
      <p:cxnSp>
        <p:nvCxnSpPr>
          <p:cNvPr id="159824" name="AutoShape 80"/>
          <p:cNvCxnSpPr>
            <a:cxnSpLocks noChangeShapeType="1"/>
            <a:stCxn id="159823" idx="2"/>
            <a:endCxn id="159747" idx="1"/>
          </p:cNvCxnSpPr>
          <p:nvPr/>
        </p:nvCxnSpPr>
        <p:spPr bwMode="auto">
          <a:xfrm rot="16200000" flipH="1">
            <a:off x="2156619" y="2270919"/>
            <a:ext cx="685800" cy="1401762"/>
          </a:xfrm>
          <a:prstGeom prst="curvedConnector2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59825" name="Text Box 81"/>
          <p:cNvSpPr txBox="1">
            <a:spLocks noChangeArrowheads="1"/>
          </p:cNvSpPr>
          <p:nvPr/>
        </p:nvSpPr>
        <p:spPr bwMode="auto">
          <a:xfrm>
            <a:off x="666750" y="1828800"/>
            <a:ext cx="11620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ECECE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AU" altLang="el-GR" sz="1800"/>
              <a:t>Database</a:t>
            </a:r>
          </a:p>
        </p:txBody>
      </p:sp>
      <p:sp>
        <p:nvSpPr>
          <p:cNvPr id="159826" name="Line 82"/>
          <p:cNvSpPr>
            <a:spLocks noChangeShapeType="1"/>
          </p:cNvSpPr>
          <p:nvPr/>
        </p:nvSpPr>
        <p:spPr bwMode="auto">
          <a:xfrm flipH="1">
            <a:off x="1981200" y="3352800"/>
            <a:ext cx="1676400" cy="13716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 anchor="ctr"/>
          <a:lstStyle/>
          <a:p>
            <a:endParaRPr lang="el-GR"/>
          </a:p>
        </p:txBody>
      </p:sp>
      <p:sp>
        <p:nvSpPr>
          <p:cNvPr id="159827" name="Line 83"/>
          <p:cNvSpPr>
            <a:spLocks noChangeShapeType="1"/>
          </p:cNvSpPr>
          <p:nvPr/>
        </p:nvSpPr>
        <p:spPr bwMode="auto">
          <a:xfrm flipH="1">
            <a:off x="3200400" y="3276600"/>
            <a:ext cx="1219200" cy="13716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 anchor="ctr"/>
          <a:lstStyle/>
          <a:p>
            <a:endParaRPr lang="el-GR"/>
          </a:p>
        </p:txBody>
      </p:sp>
      <p:sp>
        <p:nvSpPr>
          <p:cNvPr id="159828" name="Line 84"/>
          <p:cNvSpPr>
            <a:spLocks noChangeShapeType="1"/>
          </p:cNvSpPr>
          <p:nvPr/>
        </p:nvSpPr>
        <p:spPr bwMode="auto">
          <a:xfrm flipH="1">
            <a:off x="4419600" y="3352800"/>
            <a:ext cx="838200" cy="12954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 anchor="ctr"/>
          <a:lstStyle/>
          <a:p>
            <a:endParaRPr lang="el-GR"/>
          </a:p>
        </p:txBody>
      </p:sp>
      <p:sp>
        <p:nvSpPr>
          <p:cNvPr id="159829" name="Line 85"/>
          <p:cNvSpPr>
            <a:spLocks noChangeShapeType="1"/>
          </p:cNvSpPr>
          <p:nvPr/>
        </p:nvSpPr>
        <p:spPr bwMode="auto">
          <a:xfrm flipH="1">
            <a:off x="5638800" y="3352800"/>
            <a:ext cx="381000" cy="12954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 anchor="ctr"/>
          <a:lstStyle/>
          <a:p>
            <a:endParaRPr lang="el-GR"/>
          </a:p>
        </p:txBody>
      </p:sp>
      <p:sp>
        <p:nvSpPr>
          <p:cNvPr id="159830" name="Line 86"/>
          <p:cNvSpPr>
            <a:spLocks noChangeShapeType="1"/>
          </p:cNvSpPr>
          <p:nvPr/>
        </p:nvSpPr>
        <p:spPr bwMode="auto">
          <a:xfrm>
            <a:off x="6781800" y="3352800"/>
            <a:ext cx="152400" cy="12954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 anchor="ctr"/>
          <a:lstStyle/>
          <a:p>
            <a:endParaRPr lang="el-GR"/>
          </a:p>
        </p:txBody>
      </p:sp>
      <p:sp>
        <p:nvSpPr>
          <p:cNvPr id="159831" name="Line 87"/>
          <p:cNvSpPr>
            <a:spLocks noChangeShapeType="1"/>
          </p:cNvSpPr>
          <p:nvPr/>
        </p:nvSpPr>
        <p:spPr bwMode="auto">
          <a:xfrm>
            <a:off x="7467600" y="3352800"/>
            <a:ext cx="609600" cy="12954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 anchor="ctr"/>
          <a:lstStyle/>
          <a:p>
            <a:endParaRPr lang="el-GR"/>
          </a:p>
        </p:txBody>
      </p:sp>
      <p:sp>
        <p:nvSpPr>
          <p:cNvPr id="159832" name="Text Box 88"/>
          <p:cNvSpPr txBox="1">
            <a:spLocks noChangeArrowheads="1"/>
          </p:cNvSpPr>
          <p:nvPr/>
        </p:nvSpPr>
        <p:spPr bwMode="auto">
          <a:xfrm>
            <a:off x="3200400" y="2590800"/>
            <a:ext cx="8826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ECECE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AU" altLang="el-GR" sz="1800"/>
              <a:t>Item [ ]</a:t>
            </a:r>
          </a:p>
        </p:txBody>
      </p:sp>
      <p:sp>
        <p:nvSpPr>
          <p:cNvPr id="159833" name="Text Box 89"/>
          <p:cNvSpPr txBox="1">
            <a:spLocks noChangeArrowheads="1"/>
          </p:cNvSpPr>
          <p:nvPr/>
        </p:nvSpPr>
        <p:spPr bwMode="auto">
          <a:xfrm>
            <a:off x="1085850" y="5562600"/>
            <a:ext cx="514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ECECE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AU" altLang="el-GR" sz="1800"/>
              <a:t>CD</a:t>
            </a:r>
          </a:p>
        </p:txBody>
      </p:sp>
      <p:sp>
        <p:nvSpPr>
          <p:cNvPr id="159835" name="Text Box 91"/>
          <p:cNvSpPr txBox="1">
            <a:spLocks noChangeArrowheads="1"/>
          </p:cNvSpPr>
          <p:nvPr/>
        </p:nvSpPr>
        <p:spPr bwMode="auto">
          <a:xfrm>
            <a:off x="7696200" y="5562600"/>
            <a:ext cx="514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ECECE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AU" altLang="el-GR" sz="1800"/>
              <a:t>CD</a:t>
            </a:r>
          </a:p>
        </p:txBody>
      </p:sp>
      <p:sp>
        <p:nvSpPr>
          <p:cNvPr id="159836" name="Text Box 92"/>
          <p:cNvSpPr txBox="1">
            <a:spLocks noChangeArrowheads="1"/>
          </p:cNvSpPr>
          <p:nvPr/>
        </p:nvSpPr>
        <p:spPr bwMode="auto">
          <a:xfrm>
            <a:off x="3581400" y="5562600"/>
            <a:ext cx="514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ECECE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AU" altLang="el-GR" sz="1800"/>
              <a:t>CD</a:t>
            </a:r>
          </a:p>
        </p:txBody>
      </p:sp>
      <p:sp>
        <p:nvSpPr>
          <p:cNvPr id="159837" name="Text Box 93"/>
          <p:cNvSpPr txBox="1">
            <a:spLocks noChangeArrowheads="1"/>
          </p:cNvSpPr>
          <p:nvPr/>
        </p:nvSpPr>
        <p:spPr bwMode="auto">
          <a:xfrm>
            <a:off x="2159000" y="5562600"/>
            <a:ext cx="768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ECECE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AU" altLang="el-GR" sz="1800"/>
              <a:t>Video</a:t>
            </a:r>
          </a:p>
        </p:txBody>
      </p:sp>
      <p:sp>
        <p:nvSpPr>
          <p:cNvPr id="159838" name="Text Box 94"/>
          <p:cNvSpPr txBox="1">
            <a:spLocks noChangeArrowheads="1"/>
          </p:cNvSpPr>
          <p:nvPr/>
        </p:nvSpPr>
        <p:spPr bwMode="auto">
          <a:xfrm>
            <a:off x="4724400" y="5562600"/>
            <a:ext cx="768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ECECE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AU" altLang="el-GR" sz="1800"/>
              <a:t>Video</a:t>
            </a:r>
          </a:p>
        </p:txBody>
      </p:sp>
      <p:sp>
        <p:nvSpPr>
          <p:cNvPr id="159839" name="Text Box 95"/>
          <p:cNvSpPr txBox="1">
            <a:spLocks noChangeArrowheads="1"/>
          </p:cNvSpPr>
          <p:nvPr/>
        </p:nvSpPr>
        <p:spPr bwMode="auto">
          <a:xfrm>
            <a:off x="6248400" y="5562600"/>
            <a:ext cx="768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ECECE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AU" altLang="el-GR" sz="1800"/>
              <a:t>Video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sz="3600">
                <a:solidFill>
                  <a:schemeClr val="tx2"/>
                </a:solidFill>
              </a:rPr>
              <a:t>Ανομοιογενείς συλλογές αντικειμένων</a:t>
            </a:r>
            <a:endParaRPr lang="en-AU" altLang="el-GR">
              <a:solidFill>
                <a:schemeClr val="tx2"/>
              </a:solidFill>
            </a:endParaRPr>
          </a:p>
        </p:txBody>
      </p:sp>
      <p:sp>
        <p:nvSpPr>
          <p:cNvPr id="181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10000"/>
              </a:lnSpc>
            </a:pPr>
            <a:r>
              <a:rPr lang="el-GR" altLang="el-GR" sz="2400" dirty="0">
                <a:latin typeface="Arial" panose="020B0604020202020204" pitchFamily="34" charset="0"/>
              </a:rPr>
              <a:t>Μία ανομοιογενής συλλογή </a:t>
            </a:r>
            <a:r>
              <a:rPr lang="el-GR" altLang="el-GR" sz="2000" dirty="0">
                <a:solidFill>
                  <a:srgbClr val="FF0066"/>
                </a:solidFill>
                <a:latin typeface="Arial" panose="020B0604020202020204" pitchFamily="34" charset="0"/>
              </a:rPr>
              <a:t>[</a:t>
            </a:r>
            <a:r>
              <a:rPr lang="en-AU" altLang="el-GR" sz="2000" dirty="0" err="1">
                <a:solidFill>
                  <a:srgbClr val="FF0066"/>
                </a:solidFill>
                <a:latin typeface="Arial" panose="020B0604020202020204" pitchFamily="34" charset="0"/>
              </a:rPr>
              <a:t>heterogenous</a:t>
            </a:r>
            <a:r>
              <a:rPr lang="en-AU" altLang="el-GR" sz="2000" dirty="0">
                <a:solidFill>
                  <a:srgbClr val="FF0066"/>
                </a:solidFill>
                <a:latin typeface="Arial" panose="020B0604020202020204" pitchFamily="34" charset="0"/>
              </a:rPr>
              <a:t> collection</a:t>
            </a:r>
            <a:r>
              <a:rPr lang="el-GR" altLang="el-GR" sz="2000" dirty="0">
                <a:solidFill>
                  <a:srgbClr val="FF0066"/>
                </a:solidFill>
                <a:latin typeface="Arial" panose="020B0604020202020204" pitchFamily="34" charset="0"/>
              </a:rPr>
              <a:t>]</a:t>
            </a:r>
            <a:r>
              <a:rPr lang="el-GR" altLang="el-GR" sz="2400" dirty="0">
                <a:latin typeface="Arial" panose="020B0604020202020204" pitchFamily="34" charset="0"/>
              </a:rPr>
              <a:t> είναι μία συλλογή από αντικείμενα διαφορετικών τύπων</a:t>
            </a:r>
            <a:r>
              <a:rPr lang="en-AU" altLang="el-GR" sz="2400" dirty="0">
                <a:latin typeface="Arial" panose="020B0604020202020204" pitchFamily="34" charset="0"/>
              </a:rPr>
              <a:t> (</a:t>
            </a:r>
            <a:r>
              <a:rPr lang="el-GR" altLang="el-GR" sz="2400" dirty="0">
                <a:latin typeface="Arial" panose="020B0604020202020204" pitchFamily="34" charset="0"/>
              </a:rPr>
              <a:t>πολυμορφική συλλογή </a:t>
            </a:r>
            <a:r>
              <a:rPr lang="el-GR" altLang="el-GR" sz="2000" dirty="0">
                <a:solidFill>
                  <a:srgbClr val="FF0066"/>
                </a:solidFill>
                <a:latin typeface="Arial" panose="020B0604020202020204" pitchFamily="34" charset="0"/>
              </a:rPr>
              <a:t>[</a:t>
            </a:r>
            <a:r>
              <a:rPr lang="en-AU" altLang="el-GR" sz="2000" dirty="0">
                <a:solidFill>
                  <a:srgbClr val="FF0066"/>
                </a:solidFill>
                <a:latin typeface="Arial" panose="020B0604020202020204" pitchFamily="34" charset="0"/>
              </a:rPr>
              <a:t>polymorphic collection</a:t>
            </a:r>
            <a:r>
              <a:rPr lang="el-GR" altLang="el-GR" sz="2000" dirty="0">
                <a:solidFill>
                  <a:srgbClr val="FF0066"/>
                </a:solidFill>
                <a:latin typeface="Arial" panose="020B0604020202020204" pitchFamily="34" charset="0"/>
              </a:rPr>
              <a:t>]</a:t>
            </a:r>
            <a:r>
              <a:rPr lang="en-AU" altLang="el-GR" sz="2400" dirty="0">
                <a:latin typeface="Arial" panose="020B0604020202020204" pitchFamily="34" charset="0"/>
              </a:rPr>
              <a:t>)</a:t>
            </a:r>
            <a:endParaRPr lang="el-GR" altLang="el-GR" sz="2400" dirty="0">
              <a:latin typeface="Arial" panose="020B0604020202020204" pitchFamily="34" charset="0"/>
            </a:endParaRPr>
          </a:p>
          <a:p>
            <a:pPr>
              <a:lnSpc>
                <a:spcPct val="110000"/>
              </a:lnSpc>
              <a:buFontTx/>
              <a:buNone/>
            </a:pPr>
            <a:endParaRPr lang="en-AU" altLang="el-GR" sz="2400" dirty="0">
              <a:latin typeface="Arial" panose="020B0604020202020204" pitchFamily="34" charset="0"/>
            </a:endParaRPr>
          </a:p>
          <a:p>
            <a:pPr>
              <a:lnSpc>
                <a:spcPct val="110000"/>
              </a:lnSpc>
            </a:pPr>
            <a:r>
              <a:rPr lang="el-GR" altLang="el-GR" sz="2400" dirty="0">
                <a:latin typeface="Arial" panose="020B0604020202020204" pitchFamily="34" charset="0"/>
              </a:rPr>
              <a:t>Ανομοιογενής συλλογές δημιουργούνται δηλώνοντας τα στοιχεία τους ως μέλη μιας </a:t>
            </a:r>
            <a:r>
              <a:rPr lang="el-GR" altLang="el-GR" sz="2400" dirty="0" err="1">
                <a:latin typeface="Arial" panose="020B0604020202020204" pitchFamily="34" charset="0"/>
              </a:rPr>
              <a:t>υπερ</a:t>
            </a:r>
            <a:r>
              <a:rPr lang="el-GR" altLang="el-GR" sz="2400" dirty="0">
                <a:latin typeface="Arial" panose="020B0604020202020204" pitchFamily="34" charset="0"/>
              </a:rPr>
              <a:t>-κλάσης τους.</a:t>
            </a:r>
          </a:p>
          <a:p>
            <a:pPr>
              <a:lnSpc>
                <a:spcPct val="110000"/>
              </a:lnSpc>
              <a:buFontTx/>
              <a:buNone/>
            </a:pPr>
            <a:endParaRPr lang="el-GR" altLang="el-GR" sz="2400" dirty="0">
              <a:latin typeface="Arial" panose="020B0604020202020204" pitchFamily="34" charset="0"/>
            </a:endParaRPr>
          </a:p>
          <a:p>
            <a:pPr>
              <a:lnSpc>
                <a:spcPct val="110000"/>
              </a:lnSpc>
            </a:pPr>
            <a:r>
              <a:rPr lang="el-GR" altLang="el-GR" sz="2400" dirty="0">
                <a:latin typeface="Arial" panose="020B0604020202020204" pitchFamily="34" charset="0"/>
              </a:rPr>
              <a:t>Η γενικότερη περίπτωση</a:t>
            </a:r>
            <a:r>
              <a:rPr lang="en-AU" altLang="el-GR" sz="2400" dirty="0">
                <a:latin typeface="Arial" panose="020B0604020202020204" pitchFamily="34" charset="0"/>
              </a:rPr>
              <a:t>: </a:t>
            </a:r>
            <a:r>
              <a:rPr lang="el-GR" altLang="el-GR" sz="2400" dirty="0">
                <a:latin typeface="Arial" panose="020B0604020202020204" pitchFamily="34" charset="0"/>
              </a:rPr>
              <a:t>Τα στοιχεία είναι  τύπου </a:t>
            </a:r>
            <a:r>
              <a:rPr lang="en-AU" altLang="el-GR" sz="2400" dirty="0">
                <a:latin typeface="Arial" panose="020B0604020202020204" pitchFamily="34" charset="0"/>
              </a:rPr>
              <a:t>“</a:t>
            </a:r>
            <a:r>
              <a:rPr lang="en-AU" altLang="el-GR" sz="2400" b="1" dirty="0">
                <a:latin typeface="Courier New" panose="02070309020205020404" pitchFamily="49" charset="0"/>
              </a:rPr>
              <a:t>Object</a:t>
            </a:r>
            <a:r>
              <a:rPr lang="en-AU" altLang="el-GR" sz="2400" dirty="0">
                <a:latin typeface="Arial" panose="020B0604020202020204" pitchFamily="34" charset="0"/>
              </a:rPr>
              <a:t>” – </a:t>
            </a:r>
            <a:r>
              <a:rPr lang="el-GR" altLang="el-GR" sz="2400" dirty="0">
                <a:latin typeface="Arial" panose="020B0604020202020204" pitchFamily="34" charset="0"/>
              </a:rPr>
              <a:t>η συλλογή μπορεί να περιέχει οποιοδήποτε αντικείμενο</a:t>
            </a:r>
            <a:r>
              <a:rPr lang="en-AU" altLang="el-GR" sz="2400" dirty="0">
                <a:latin typeface="Arial" panose="020B0604020202020204" pitchFamily="34" charset="0"/>
              </a:rPr>
              <a:t> (</a:t>
            </a:r>
            <a:r>
              <a:rPr lang="el-GR" altLang="el-GR" sz="2400" dirty="0">
                <a:latin typeface="Arial" panose="020B0604020202020204" pitchFamily="34" charset="0"/>
              </a:rPr>
              <a:t>πχ</a:t>
            </a:r>
            <a:r>
              <a:rPr lang="en-AU" altLang="el-GR" sz="2400" dirty="0">
                <a:latin typeface="Arial" panose="020B0604020202020204" pitchFamily="34" charset="0"/>
              </a:rPr>
              <a:t>. </a:t>
            </a:r>
            <a:r>
              <a:rPr lang="en-US" altLang="el-GR" sz="2400" dirty="0" err="1">
                <a:latin typeface="Arial" panose="020B0604020202020204" pitchFamily="34" charset="0"/>
              </a:rPr>
              <a:t>ListArray</a:t>
            </a:r>
            <a:r>
              <a:rPr lang="en-AU" altLang="el-GR" sz="2400" dirty="0">
                <a:latin typeface="Arial" panose="020B0604020202020204" pitchFamily="34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13774580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7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sz="3600">
                <a:solidFill>
                  <a:schemeClr val="tx2"/>
                </a:solidFill>
              </a:rPr>
              <a:t>Απώλεια τύπου</a:t>
            </a:r>
            <a:r>
              <a:rPr lang="el-GR" altLang="el-GR" sz="3600"/>
              <a:t> </a:t>
            </a:r>
            <a:r>
              <a:rPr lang="el-GR" altLang="el-GR" sz="3200">
                <a:solidFill>
                  <a:srgbClr val="FF0066"/>
                </a:solidFill>
              </a:rPr>
              <a:t>[</a:t>
            </a:r>
            <a:r>
              <a:rPr lang="en-US" altLang="el-GR" sz="3200">
                <a:solidFill>
                  <a:srgbClr val="FF0066"/>
                </a:solidFill>
              </a:rPr>
              <a:t>t</a:t>
            </a:r>
            <a:r>
              <a:rPr lang="en-AU" altLang="el-GR" sz="3200">
                <a:solidFill>
                  <a:srgbClr val="FF0066"/>
                </a:solidFill>
              </a:rPr>
              <a:t>ype loss</a:t>
            </a:r>
            <a:r>
              <a:rPr lang="el-GR" altLang="el-GR" sz="3200">
                <a:solidFill>
                  <a:srgbClr val="FF0066"/>
                </a:solidFill>
              </a:rPr>
              <a:t>]</a:t>
            </a:r>
            <a:endParaRPr lang="en-AU" altLang="el-GR" sz="3200">
              <a:solidFill>
                <a:srgbClr val="FF0066"/>
              </a:solidFill>
            </a:endParaRPr>
          </a:p>
        </p:txBody>
      </p:sp>
      <p:sp>
        <p:nvSpPr>
          <p:cNvPr id="2007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838200"/>
          </a:xfrm>
        </p:spPr>
        <p:txBody>
          <a:bodyPr/>
          <a:lstStyle/>
          <a:p>
            <a:r>
              <a:rPr lang="el-GR" altLang="el-GR" sz="2400"/>
              <a:t>Το πρόβλημα</a:t>
            </a:r>
            <a:r>
              <a:rPr lang="en-AU" altLang="el-GR" sz="2400"/>
              <a:t>: </a:t>
            </a:r>
            <a:r>
              <a:rPr lang="el-GR" altLang="el-GR" sz="2400"/>
              <a:t>η απώλεια τύπου</a:t>
            </a:r>
            <a:endParaRPr lang="en-AU" altLang="el-GR" sz="2400"/>
          </a:p>
        </p:txBody>
      </p:sp>
      <p:sp>
        <p:nvSpPr>
          <p:cNvPr id="200708" name="Text Box 4"/>
          <p:cNvSpPr txBox="1">
            <a:spLocks noChangeArrowheads="1"/>
          </p:cNvSpPr>
          <p:nvPr/>
        </p:nvSpPr>
        <p:spPr bwMode="auto">
          <a:xfrm>
            <a:off x="587375" y="2668588"/>
            <a:ext cx="5414943" cy="22442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AU" altLang="el-GR" sz="2000" b="1" dirty="0">
                <a:latin typeface="Courier New" panose="02070309020205020404" pitchFamily="49" charset="0"/>
              </a:rPr>
              <a:t>String </a:t>
            </a:r>
            <a:r>
              <a:rPr lang="en-AU" altLang="el-GR" sz="2000" b="1" dirty="0" err="1" smtClean="0">
                <a:latin typeface="Courier New" panose="02070309020205020404" pitchFamily="49" charset="0"/>
              </a:rPr>
              <a:t>myNote</a:t>
            </a:r>
            <a:r>
              <a:rPr lang="en-AU" altLang="el-GR" sz="2000" b="1" dirty="0" smtClean="0">
                <a:latin typeface="Courier New" panose="02070309020205020404" pitchFamily="49" charset="0"/>
              </a:rPr>
              <a:t> </a:t>
            </a:r>
            <a:r>
              <a:rPr lang="en-AU" altLang="el-GR" sz="2000" b="1" dirty="0">
                <a:latin typeface="Courier New" panose="02070309020205020404" pitchFamily="49" charset="0"/>
              </a:rPr>
              <a:t>= “consider this!”;</a:t>
            </a:r>
          </a:p>
          <a:p>
            <a:r>
              <a:rPr lang="en-AU" altLang="el-GR" sz="2000" b="1" dirty="0" err="1">
                <a:latin typeface="Courier New" panose="02070309020205020404" pitchFamily="49" charset="0"/>
              </a:rPr>
              <a:t>ArrayList</a:t>
            </a:r>
            <a:r>
              <a:rPr lang="en-AU" altLang="el-GR" sz="2000" b="1" dirty="0">
                <a:latin typeface="Courier New" panose="02070309020205020404" pitchFamily="49" charset="0"/>
              </a:rPr>
              <a:t> notes = new </a:t>
            </a:r>
            <a:r>
              <a:rPr lang="en-AU" altLang="el-GR" sz="2000" b="1" dirty="0" err="1">
                <a:latin typeface="Courier New" panose="02070309020205020404" pitchFamily="49" charset="0"/>
              </a:rPr>
              <a:t>ArrayList</a:t>
            </a:r>
            <a:r>
              <a:rPr lang="en-AU" altLang="el-GR" sz="2000" b="1" dirty="0">
                <a:latin typeface="Courier New" panose="02070309020205020404" pitchFamily="49" charset="0"/>
              </a:rPr>
              <a:t>();</a:t>
            </a:r>
          </a:p>
          <a:p>
            <a:r>
              <a:rPr lang="en-AU" altLang="el-GR" sz="2000" b="1" dirty="0" err="1" smtClean="0">
                <a:latin typeface="Courier New" panose="02070309020205020404" pitchFamily="49" charset="0"/>
              </a:rPr>
              <a:t>notes.add</a:t>
            </a:r>
            <a:r>
              <a:rPr lang="en-AU" altLang="el-GR" sz="2000" b="1" dirty="0" smtClean="0">
                <a:latin typeface="Courier New" panose="02070309020205020404" pitchFamily="49" charset="0"/>
              </a:rPr>
              <a:t>(</a:t>
            </a:r>
            <a:r>
              <a:rPr lang="en-AU" altLang="el-GR" sz="2000" b="1" dirty="0" err="1" smtClean="0">
                <a:latin typeface="Courier New" panose="02070309020205020404" pitchFamily="49" charset="0"/>
              </a:rPr>
              <a:t>myNote</a:t>
            </a:r>
            <a:r>
              <a:rPr lang="en-AU" altLang="el-GR" sz="2000" b="1" dirty="0">
                <a:latin typeface="Courier New" panose="02070309020205020404" pitchFamily="49" charset="0"/>
              </a:rPr>
              <a:t>);</a:t>
            </a:r>
          </a:p>
          <a:p>
            <a:r>
              <a:rPr lang="en-AU" altLang="el-GR" sz="2000" b="1" dirty="0">
                <a:latin typeface="Courier New" panose="02070309020205020404" pitchFamily="49" charset="0"/>
              </a:rPr>
              <a:t>...</a:t>
            </a:r>
          </a:p>
          <a:p>
            <a:r>
              <a:rPr lang="en-AU" altLang="el-GR" sz="2000" b="1" dirty="0">
                <a:latin typeface="Courier New" panose="02070309020205020404" pitchFamily="49" charset="0"/>
              </a:rPr>
              <a:t>String </a:t>
            </a:r>
            <a:r>
              <a:rPr lang="en-AU" altLang="el-GR" sz="2000" b="1" dirty="0" smtClean="0">
                <a:latin typeface="Courier New" panose="02070309020205020404" pitchFamily="49" charset="0"/>
              </a:rPr>
              <a:t>note;</a:t>
            </a:r>
            <a:endParaRPr lang="en-AU" altLang="el-GR" sz="2000" b="1" dirty="0">
              <a:latin typeface="Courier New" panose="02070309020205020404" pitchFamily="49" charset="0"/>
            </a:endParaRPr>
          </a:p>
          <a:p>
            <a:r>
              <a:rPr lang="en-AU" altLang="el-GR" sz="2000" b="1" dirty="0" smtClean="0">
                <a:latin typeface="Courier New" panose="02070309020205020404" pitchFamily="49" charset="0"/>
              </a:rPr>
              <a:t>note </a:t>
            </a:r>
            <a:r>
              <a:rPr lang="en-AU" altLang="el-GR" sz="2000" b="1" dirty="0">
                <a:latin typeface="Courier New" panose="02070309020205020404" pitchFamily="49" charset="0"/>
              </a:rPr>
              <a:t>= </a:t>
            </a:r>
            <a:r>
              <a:rPr lang="en-AU" altLang="el-GR" sz="2000" b="1" dirty="0" err="1" smtClean="0">
                <a:latin typeface="Courier New" panose="02070309020205020404" pitchFamily="49" charset="0"/>
              </a:rPr>
              <a:t>notes.get</a:t>
            </a:r>
            <a:r>
              <a:rPr lang="en-AU" altLang="el-GR" sz="2000" b="1" dirty="0" smtClean="0">
                <a:latin typeface="Courier New" panose="02070309020205020404" pitchFamily="49" charset="0"/>
              </a:rPr>
              <a:t>(0);</a:t>
            </a:r>
            <a:endParaRPr lang="en-AU" altLang="el-GR" sz="2000" b="1" dirty="0">
              <a:latin typeface="Courier New" panose="02070309020205020404" pitchFamily="49" charset="0"/>
            </a:endParaRPr>
          </a:p>
        </p:txBody>
      </p:sp>
      <p:sp>
        <p:nvSpPr>
          <p:cNvPr id="200709" name="Text Box 5"/>
          <p:cNvSpPr txBox="1">
            <a:spLocks noChangeArrowheads="1"/>
          </p:cNvSpPr>
          <p:nvPr/>
        </p:nvSpPr>
        <p:spPr bwMode="auto">
          <a:xfrm>
            <a:off x="5562600" y="3505200"/>
            <a:ext cx="3138488" cy="711200"/>
          </a:xfrm>
          <a:prstGeom prst="rect">
            <a:avLst/>
          </a:prstGeom>
          <a:solidFill>
            <a:schemeClr val="hlink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/>
          <a:p>
            <a:r>
              <a:rPr lang="el-GR" altLang="el-GR" sz="2000"/>
              <a:t>Σωστό --</a:t>
            </a:r>
            <a:r>
              <a:rPr lang="en-AU" altLang="el-GR" sz="2000"/>
              <a:t> </a:t>
            </a:r>
            <a:r>
              <a:rPr lang="el-GR" altLang="el-GR" sz="2000"/>
              <a:t>η παράμετρος είναι τύπου </a:t>
            </a:r>
            <a:r>
              <a:rPr lang="en-AU" altLang="el-GR" sz="2000" b="1">
                <a:latin typeface="Courier New" panose="02070309020205020404" pitchFamily="49" charset="0"/>
              </a:rPr>
              <a:t>Object</a:t>
            </a:r>
          </a:p>
        </p:txBody>
      </p:sp>
      <p:sp>
        <p:nvSpPr>
          <p:cNvPr id="200710" name="Text Box 6"/>
          <p:cNvSpPr txBox="1">
            <a:spLocks noChangeArrowheads="1"/>
          </p:cNvSpPr>
          <p:nvPr/>
        </p:nvSpPr>
        <p:spPr bwMode="auto">
          <a:xfrm>
            <a:off x="5181600" y="5334000"/>
            <a:ext cx="3214688" cy="711200"/>
          </a:xfrm>
          <a:prstGeom prst="rect">
            <a:avLst/>
          </a:prstGeom>
          <a:solidFill>
            <a:schemeClr val="hlink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/>
          <a:p>
            <a:r>
              <a:rPr lang="el-GR" altLang="el-GR" sz="2000"/>
              <a:t>Λάθος -- Καταχώρηση </a:t>
            </a:r>
            <a:r>
              <a:rPr lang="en-AU" altLang="el-GR" sz="2000"/>
              <a:t> </a:t>
            </a:r>
            <a:r>
              <a:rPr lang="en-AU" altLang="el-GR" sz="2000" b="1">
                <a:latin typeface="Courier New" panose="02070309020205020404" pitchFamily="49" charset="0"/>
              </a:rPr>
              <a:t>Object</a:t>
            </a:r>
            <a:r>
              <a:rPr lang="en-AU" altLang="el-GR" sz="2000"/>
              <a:t> </a:t>
            </a:r>
            <a:r>
              <a:rPr lang="el-GR" altLang="el-GR" sz="2000"/>
              <a:t>σε</a:t>
            </a:r>
            <a:r>
              <a:rPr lang="en-AU" altLang="el-GR" sz="2000"/>
              <a:t> </a:t>
            </a:r>
            <a:r>
              <a:rPr lang="en-AU" altLang="el-GR" sz="2000" b="1">
                <a:latin typeface="Courier New" panose="02070309020205020404" pitchFamily="49" charset="0"/>
              </a:rPr>
              <a:t>String</a:t>
            </a:r>
            <a:r>
              <a:rPr lang="en-AU" altLang="el-GR" sz="2000"/>
              <a:t>!</a:t>
            </a:r>
          </a:p>
        </p:txBody>
      </p:sp>
      <p:sp>
        <p:nvSpPr>
          <p:cNvPr id="200711" name="Line 7"/>
          <p:cNvSpPr>
            <a:spLocks noChangeShapeType="1"/>
          </p:cNvSpPr>
          <p:nvPr/>
        </p:nvSpPr>
        <p:spPr bwMode="auto">
          <a:xfrm flipH="1" flipV="1">
            <a:off x="4419600" y="3581400"/>
            <a:ext cx="1143000" cy="30480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 anchor="ctr">
            <a:spAutoFit/>
          </a:bodyPr>
          <a:lstStyle/>
          <a:p>
            <a:endParaRPr lang="el-GR"/>
          </a:p>
        </p:txBody>
      </p:sp>
      <p:sp>
        <p:nvSpPr>
          <p:cNvPr id="200712" name="Line 8"/>
          <p:cNvSpPr>
            <a:spLocks noChangeShapeType="1"/>
          </p:cNvSpPr>
          <p:nvPr/>
        </p:nvSpPr>
        <p:spPr bwMode="auto">
          <a:xfrm flipH="1" flipV="1">
            <a:off x="4267200" y="4953000"/>
            <a:ext cx="914400" cy="45720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 anchor="ctr">
            <a:spAutoFit/>
          </a:bodyPr>
          <a:lstStyle/>
          <a:p>
            <a:endParaRPr lang="el-GR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sz="3600">
                <a:solidFill>
                  <a:schemeClr val="tx2"/>
                </a:solidFill>
              </a:rPr>
              <a:t>Μετατροπή τύπου</a:t>
            </a:r>
            <a:r>
              <a:rPr lang="el-GR" altLang="el-GR" sz="3600"/>
              <a:t> </a:t>
            </a:r>
            <a:r>
              <a:rPr lang="en-US" altLang="el-GR" sz="2800">
                <a:solidFill>
                  <a:srgbClr val="FF0066"/>
                </a:solidFill>
              </a:rPr>
              <a:t>[</a:t>
            </a:r>
            <a:r>
              <a:rPr lang="en-AU" altLang="el-GR" sz="2800">
                <a:solidFill>
                  <a:srgbClr val="FF0066"/>
                </a:solidFill>
              </a:rPr>
              <a:t>casting]</a:t>
            </a:r>
          </a:p>
        </p:txBody>
      </p:sp>
      <p:sp>
        <p:nvSpPr>
          <p:cNvPr id="180228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685800" y="1422400"/>
            <a:ext cx="7772400" cy="838200"/>
          </a:xfrm>
          <a:noFill/>
          <a:ln/>
        </p:spPr>
        <p:txBody>
          <a:bodyPr/>
          <a:lstStyle/>
          <a:p>
            <a:r>
              <a:rPr lang="el-GR" altLang="el-GR" sz="2400" dirty="0"/>
              <a:t>Η λύση</a:t>
            </a:r>
            <a:r>
              <a:rPr lang="en-AU" altLang="el-GR" sz="2400" dirty="0"/>
              <a:t>: </a:t>
            </a:r>
            <a:r>
              <a:rPr lang="el-GR" altLang="el-GR" sz="2400" dirty="0"/>
              <a:t>μετατροπή τύπου </a:t>
            </a:r>
            <a:r>
              <a:rPr lang="el-GR" altLang="el-GR" sz="2400" dirty="0">
                <a:solidFill>
                  <a:srgbClr val="FF0066"/>
                </a:solidFill>
              </a:rPr>
              <a:t>[</a:t>
            </a:r>
            <a:r>
              <a:rPr lang="en-AU" altLang="el-GR" sz="2400" dirty="0">
                <a:solidFill>
                  <a:srgbClr val="FF0066"/>
                </a:solidFill>
              </a:rPr>
              <a:t>casting</a:t>
            </a:r>
            <a:r>
              <a:rPr lang="el-GR" altLang="el-GR" sz="2400" dirty="0">
                <a:solidFill>
                  <a:srgbClr val="FF0066"/>
                </a:solidFill>
              </a:rPr>
              <a:t>]</a:t>
            </a:r>
            <a:endParaRPr lang="en-AU" altLang="el-GR" sz="2400" dirty="0">
              <a:solidFill>
                <a:srgbClr val="FF0066"/>
              </a:solidFill>
            </a:endParaRPr>
          </a:p>
        </p:txBody>
      </p:sp>
      <p:sp>
        <p:nvSpPr>
          <p:cNvPr id="180229" name="Text Box 5"/>
          <p:cNvSpPr txBox="1">
            <a:spLocks noChangeArrowheads="1"/>
          </p:cNvSpPr>
          <p:nvPr/>
        </p:nvSpPr>
        <p:spPr bwMode="auto">
          <a:xfrm>
            <a:off x="1066800" y="2184400"/>
            <a:ext cx="5414943" cy="22442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AU" altLang="el-GR" sz="2000" b="1" dirty="0">
                <a:latin typeface="Courier New" panose="02070309020205020404" pitchFamily="49" charset="0"/>
              </a:rPr>
              <a:t>String </a:t>
            </a:r>
            <a:r>
              <a:rPr lang="en-AU" altLang="el-GR" sz="2000" b="1" dirty="0" err="1" smtClean="0">
                <a:latin typeface="Courier New" panose="02070309020205020404" pitchFamily="49" charset="0"/>
              </a:rPr>
              <a:t>myNote</a:t>
            </a:r>
            <a:r>
              <a:rPr lang="en-AU" altLang="el-GR" sz="2000" b="1" dirty="0" smtClean="0">
                <a:latin typeface="Courier New" panose="02070309020205020404" pitchFamily="49" charset="0"/>
              </a:rPr>
              <a:t> </a:t>
            </a:r>
            <a:r>
              <a:rPr lang="en-AU" altLang="el-GR" sz="2000" b="1" dirty="0">
                <a:latin typeface="Courier New" panose="02070309020205020404" pitchFamily="49" charset="0"/>
              </a:rPr>
              <a:t>= “consider this!”;</a:t>
            </a:r>
          </a:p>
          <a:p>
            <a:r>
              <a:rPr lang="en-AU" altLang="el-GR" sz="2000" b="1" dirty="0" err="1">
                <a:latin typeface="Courier New" panose="02070309020205020404" pitchFamily="49" charset="0"/>
              </a:rPr>
              <a:t>ArrayList</a:t>
            </a:r>
            <a:r>
              <a:rPr lang="en-AU" altLang="el-GR" sz="2000" b="1" dirty="0">
                <a:latin typeface="Courier New" panose="02070309020205020404" pitchFamily="49" charset="0"/>
              </a:rPr>
              <a:t> notes = new </a:t>
            </a:r>
            <a:r>
              <a:rPr lang="en-AU" altLang="el-GR" sz="2000" b="1" dirty="0" err="1">
                <a:latin typeface="Courier New" panose="02070309020205020404" pitchFamily="49" charset="0"/>
              </a:rPr>
              <a:t>ArrayList</a:t>
            </a:r>
            <a:r>
              <a:rPr lang="en-AU" altLang="el-GR" sz="2000" b="1" dirty="0">
                <a:latin typeface="Courier New" panose="02070309020205020404" pitchFamily="49" charset="0"/>
              </a:rPr>
              <a:t>();</a:t>
            </a:r>
          </a:p>
          <a:p>
            <a:r>
              <a:rPr lang="en-AU" altLang="el-GR" sz="2000" b="1" dirty="0" err="1" smtClean="0">
                <a:latin typeface="Courier New" panose="02070309020205020404" pitchFamily="49" charset="0"/>
              </a:rPr>
              <a:t>notes.add</a:t>
            </a:r>
            <a:r>
              <a:rPr lang="en-AU" altLang="el-GR" sz="2000" b="1" dirty="0" smtClean="0">
                <a:latin typeface="Courier New" panose="02070309020205020404" pitchFamily="49" charset="0"/>
              </a:rPr>
              <a:t>(</a:t>
            </a:r>
            <a:r>
              <a:rPr lang="en-AU" altLang="el-GR" sz="2000" b="1" dirty="0" err="1" smtClean="0">
                <a:latin typeface="Courier New" panose="02070309020205020404" pitchFamily="49" charset="0"/>
              </a:rPr>
              <a:t>myNote</a:t>
            </a:r>
            <a:r>
              <a:rPr lang="en-AU" altLang="el-GR" sz="2000" b="1" dirty="0">
                <a:latin typeface="Courier New" panose="02070309020205020404" pitchFamily="49" charset="0"/>
              </a:rPr>
              <a:t>);</a:t>
            </a:r>
          </a:p>
          <a:p>
            <a:r>
              <a:rPr lang="en-AU" altLang="el-GR" sz="2000" b="1" dirty="0">
                <a:latin typeface="Courier New" panose="02070309020205020404" pitchFamily="49" charset="0"/>
              </a:rPr>
              <a:t>...</a:t>
            </a:r>
          </a:p>
          <a:p>
            <a:r>
              <a:rPr lang="en-AU" altLang="el-GR" sz="2000" b="1" dirty="0">
                <a:latin typeface="Courier New" panose="02070309020205020404" pitchFamily="49" charset="0"/>
              </a:rPr>
              <a:t>String note;</a:t>
            </a:r>
          </a:p>
          <a:p>
            <a:r>
              <a:rPr lang="en-AU" altLang="el-GR" sz="2000" b="1" dirty="0">
                <a:latin typeface="Courier New" panose="02070309020205020404" pitchFamily="49" charset="0"/>
              </a:rPr>
              <a:t>note = (</a:t>
            </a:r>
            <a:r>
              <a:rPr lang="en-AU" altLang="el-GR" sz="2000" b="1" dirty="0" smtClean="0">
                <a:latin typeface="Courier New" panose="02070309020205020404" pitchFamily="49" charset="0"/>
              </a:rPr>
              <a:t>String)</a:t>
            </a:r>
            <a:r>
              <a:rPr lang="en-AU" altLang="el-GR" sz="2000" b="1" dirty="0" err="1" smtClean="0">
                <a:latin typeface="Courier New" panose="02070309020205020404" pitchFamily="49" charset="0"/>
              </a:rPr>
              <a:t>notes.get</a:t>
            </a:r>
            <a:r>
              <a:rPr lang="en-AU" altLang="el-GR" sz="2000" b="1" dirty="0" smtClean="0">
                <a:latin typeface="Courier New" panose="02070309020205020404" pitchFamily="49" charset="0"/>
              </a:rPr>
              <a:t>(0);</a:t>
            </a:r>
            <a:endParaRPr lang="en-AU" altLang="el-GR" sz="2000" b="1" dirty="0">
              <a:latin typeface="Courier New" panose="02070309020205020404" pitchFamily="49" charset="0"/>
            </a:endParaRPr>
          </a:p>
        </p:txBody>
      </p:sp>
      <p:sp>
        <p:nvSpPr>
          <p:cNvPr id="180231" name="Text Box 7"/>
          <p:cNvSpPr txBox="1">
            <a:spLocks noChangeArrowheads="1"/>
          </p:cNvSpPr>
          <p:nvPr/>
        </p:nvSpPr>
        <p:spPr bwMode="auto">
          <a:xfrm>
            <a:off x="4267200" y="4648200"/>
            <a:ext cx="3214688" cy="406400"/>
          </a:xfrm>
          <a:prstGeom prst="rect">
            <a:avLst/>
          </a:prstGeom>
          <a:solidFill>
            <a:schemeClr val="hlink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/>
          <a:p>
            <a:r>
              <a:rPr lang="el-GR" altLang="el-GR" sz="2000"/>
              <a:t>Μετατροπή σε</a:t>
            </a:r>
            <a:r>
              <a:rPr lang="en-AU" altLang="el-GR" sz="2000"/>
              <a:t> </a:t>
            </a:r>
            <a:r>
              <a:rPr lang="en-AU" altLang="el-GR" sz="2000" b="1">
                <a:latin typeface="Courier New" panose="02070309020205020404" pitchFamily="49" charset="0"/>
              </a:rPr>
              <a:t>String</a:t>
            </a:r>
            <a:r>
              <a:rPr lang="en-AU" altLang="el-GR" sz="2000"/>
              <a:t>!</a:t>
            </a:r>
          </a:p>
        </p:txBody>
      </p:sp>
      <p:sp>
        <p:nvSpPr>
          <p:cNvPr id="180233" name="Line 9"/>
          <p:cNvSpPr>
            <a:spLocks noChangeShapeType="1"/>
          </p:cNvSpPr>
          <p:nvPr/>
        </p:nvSpPr>
        <p:spPr bwMode="auto">
          <a:xfrm flipH="1" flipV="1">
            <a:off x="3581400" y="4622800"/>
            <a:ext cx="685800" cy="17780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 anchor="ctr">
            <a:spAutoFit/>
          </a:bodyPr>
          <a:lstStyle/>
          <a:p>
            <a:endParaRPr lang="el-GR"/>
          </a:p>
        </p:txBody>
      </p:sp>
      <p:sp>
        <p:nvSpPr>
          <p:cNvPr id="180234" name="Oval 10"/>
          <p:cNvSpPr>
            <a:spLocks noChangeArrowheads="1"/>
          </p:cNvSpPr>
          <p:nvPr/>
        </p:nvSpPr>
        <p:spPr bwMode="auto">
          <a:xfrm>
            <a:off x="1981200" y="3784600"/>
            <a:ext cx="1752600" cy="990600"/>
          </a:xfrm>
          <a:prstGeom prst="ellips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 anchor="ctr">
            <a:spAutoFit/>
          </a:bodyPr>
          <a:lstStyle/>
          <a:p>
            <a:endParaRPr lang="el-GR"/>
          </a:p>
        </p:txBody>
      </p:sp>
      <p:sp>
        <p:nvSpPr>
          <p:cNvPr id="180235" name="Text Box 11"/>
          <p:cNvSpPr txBox="1">
            <a:spLocks noChangeArrowheads="1"/>
          </p:cNvSpPr>
          <p:nvPr/>
        </p:nvSpPr>
        <p:spPr bwMode="auto">
          <a:xfrm>
            <a:off x="533400" y="5181600"/>
            <a:ext cx="8153400" cy="1200150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/>
          <a:p>
            <a:r>
              <a:rPr lang="el-GR" altLang="el-GR" sz="1800">
                <a:latin typeface="Arial" panose="020B0604020202020204" pitchFamily="34" charset="0"/>
              </a:rPr>
              <a:t>Μία μετατροπή τύπου μετατρέπει τον στατικό τύπο ενός αντικειμένου σε έναν άλλο τύπο (συνήθως υπο-τύπο). Είναι σωστή μόνο εάν ο δυναμικός τύπος του αντικειμένου είναι σύμφωνος (</a:t>
            </a:r>
            <a:r>
              <a:rPr lang="en-AU" altLang="el-GR" sz="1800">
                <a:latin typeface="Arial" panose="020B0604020202020204" pitchFamily="34" charset="0"/>
              </a:rPr>
              <a:t>conforms</a:t>
            </a:r>
            <a:r>
              <a:rPr lang="el-GR" altLang="el-GR" sz="1800">
                <a:latin typeface="Arial" panose="020B0604020202020204" pitchFamily="34" charset="0"/>
              </a:rPr>
              <a:t>) με τον τύπο της μεταβλητής στην οποία καταχωρείται. </a:t>
            </a:r>
            <a:endParaRPr lang="en-AU" altLang="el-GR" sz="180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6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sz="3600">
                <a:solidFill>
                  <a:schemeClr val="tx2"/>
                </a:solidFill>
              </a:rPr>
              <a:t>Τμήμα κώδικα</a:t>
            </a:r>
            <a:endParaRPr lang="en-AU" altLang="el-GR" sz="3600">
              <a:solidFill>
                <a:schemeClr val="tx2"/>
              </a:solidFill>
            </a:endParaRPr>
          </a:p>
        </p:txBody>
      </p:sp>
      <p:sp>
        <p:nvSpPr>
          <p:cNvPr id="242692" name="Text Box 4"/>
          <p:cNvSpPr txBox="1">
            <a:spLocks noChangeArrowheads="1"/>
          </p:cNvSpPr>
          <p:nvPr/>
        </p:nvSpPr>
        <p:spPr bwMode="auto">
          <a:xfrm>
            <a:off x="1066800" y="2184400"/>
            <a:ext cx="5414943" cy="18748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AU" altLang="el-GR" sz="2000" b="1" dirty="0">
                <a:latin typeface="Courier New" panose="02070309020205020404" pitchFamily="49" charset="0"/>
              </a:rPr>
              <a:t>String </a:t>
            </a:r>
            <a:r>
              <a:rPr lang="en-AU" altLang="el-GR" sz="2000" b="1" dirty="0" err="1" smtClean="0">
                <a:latin typeface="Courier New" panose="02070309020205020404" pitchFamily="49" charset="0"/>
              </a:rPr>
              <a:t>myNote</a:t>
            </a:r>
            <a:r>
              <a:rPr lang="en-AU" altLang="el-GR" sz="2000" b="1" dirty="0" smtClean="0">
                <a:latin typeface="Courier New" panose="02070309020205020404" pitchFamily="49" charset="0"/>
              </a:rPr>
              <a:t> </a:t>
            </a:r>
            <a:r>
              <a:rPr lang="en-AU" altLang="el-GR" sz="2000" b="1" dirty="0">
                <a:latin typeface="Courier New" panose="02070309020205020404" pitchFamily="49" charset="0"/>
              </a:rPr>
              <a:t>= “consider this!”;</a:t>
            </a:r>
          </a:p>
          <a:p>
            <a:r>
              <a:rPr lang="en-AU" altLang="el-GR" sz="2000" b="1" dirty="0" err="1">
                <a:latin typeface="Courier New" panose="02070309020205020404" pitchFamily="49" charset="0"/>
              </a:rPr>
              <a:t>ArrayList</a:t>
            </a:r>
            <a:r>
              <a:rPr lang="en-AU" altLang="el-GR" sz="2000" b="1" dirty="0">
                <a:latin typeface="Courier New" panose="02070309020205020404" pitchFamily="49" charset="0"/>
              </a:rPr>
              <a:t> notes = new </a:t>
            </a:r>
            <a:r>
              <a:rPr lang="en-AU" altLang="el-GR" sz="2000" b="1" dirty="0" err="1">
                <a:latin typeface="Courier New" panose="02070309020205020404" pitchFamily="49" charset="0"/>
              </a:rPr>
              <a:t>ArrayList</a:t>
            </a:r>
            <a:r>
              <a:rPr lang="en-AU" altLang="el-GR" sz="2000" b="1" dirty="0">
                <a:latin typeface="Courier New" panose="02070309020205020404" pitchFamily="49" charset="0"/>
              </a:rPr>
              <a:t>();</a:t>
            </a:r>
          </a:p>
          <a:p>
            <a:r>
              <a:rPr lang="en-AU" altLang="el-GR" sz="2000" b="1" dirty="0" err="1" smtClean="0">
                <a:latin typeface="Courier New" panose="02070309020205020404" pitchFamily="49" charset="0"/>
              </a:rPr>
              <a:t>notes.add</a:t>
            </a:r>
            <a:r>
              <a:rPr lang="en-AU" altLang="el-GR" sz="2000" b="1" dirty="0" smtClean="0">
                <a:latin typeface="Courier New" panose="02070309020205020404" pitchFamily="49" charset="0"/>
              </a:rPr>
              <a:t>(</a:t>
            </a:r>
            <a:r>
              <a:rPr lang="en-AU" altLang="el-GR" sz="2000" b="1" dirty="0" err="1" smtClean="0">
                <a:latin typeface="Courier New" panose="02070309020205020404" pitchFamily="49" charset="0"/>
              </a:rPr>
              <a:t>myNote</a:t>
            </a:r>
            <a:r>
              <a:rPr lang="en-AU" altLang="el-GR" sz="2000" b="1" dirty="0">
                <a:latin typeface="Courier New" panose="02070309020205020404" pitchFamily="49" charset="0"/>
              </a:rPr>
              <a:t>);</a:t>
            </a:r>
          </a:p>
          <a:p>
            <a:r>
              <a:rPr lang="en-AU" altLang="el-GR" sz="2000" b="1" dirty="0">
                <a:latin typeface="Courier New" panose="02070309020205020404" pitchFamily="49" charset="0"/>
              </a:rPr>
              <a:t>...</a:t>
            </a:r>
          </a:p>
          <a:p>
            <a:r>
              <a:rPr lang="en-AU" altLang="el-GR" sz="2000" b="1" dirty="0" err="1" smtClean="0">
                <a:latin typeface="Courier New" panose="02070309020205020404" pitchFamily="49" charset="0"/>
              </a:rPr>
              <a:t>System.out.println</a:t>
            </a:r>
            <a:r>
              <a:rPr lang="en-AU" altLang="el-GR" sz="2000" b="1" dirty="0" smtClean="0">
                <a:latin typeface="Courier New" panose="02070309020205020404" pitchFamily="49" charset="0"/>
              </a:rPr>
              <a:t>(</a:t>
            </a:r>
            <a:r>
              <a:rPr lang="en-AU" altLang="el-GR" sz="2000" b="1" dirty="0" err="1" smtClean="0">
                <a:latin typeface="Courier New" panose="02070309020205020404" pitchFamily="49" charset="0"/>
              </a:rPr>
              <a:t>notes.get</a:t>
            </a:r>
            <a:r>
              <a:rPr lang="en-AU" altLang="el-GR" sz="2000" b="1" dirty="0" smtClean="0">
                <a:latin typeface="Courier New" panose="02070309020205020404" pitchFamily="49" charset="0"/>
              </a:rPr>
              <a:t>(0));</a:t>
            </a:r>
            <a:endParaRPr lang="en-AU" altLang="el-GR" sz="2000" b="1" dirty="0">
              <a:latin typeface="Courier New" panose="02070309020205020404" pitchFamily="49" charset="0"/>
            </a:endParaRPr>
          </a:p>
        </p:txBody>
      </p:sp>
      <p:sp>
        <p:nvSpPr>
          <p:cNvPr id="242696" name="Text Box 8"/>
          <p:cNvSpPr txBox="1">
            <a:spLocks noChangeArrowheads="1"/>
          </p:cNvSpPr>
          <p:nvPr/>
        </p:nvSpPr>
        <p:spPr bwMode="auto">
          <a:xfrm>
            <a:off x="1066800" y="4365104"/>
            <a:ext cx="5805264" cy="1345497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0487" tIns="44450" rIns="90487" bIns="4445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AU" altLang="el-GR" b="1" dirty="0" err="1">
                <a:latin typeface="Courier New" panose="02070309020205020404" pitchFamily="49" charset="0"/>
              </a:rPr>
              <a:t>println</a:t>
            </a:r>
            <a:r>
              <a:rPr lang="en-AU" altLang="el-GR" dirty="0"/>
              <a:t> </a:t>
            </a:r>
            <a:r>
              <a:rPr lang="el-GR" altLang="el-GR" u="sng" dirty="0"/>
              <a:t>χωρίς μετατροπή </a:t>
            </a:r>
            <a:r>
              <a:rPr lang="el-GR" altLang="el-GR" u="sng" dirty="0" smtClean="0"/>
              <a:t>τύπου</a:t>
            </a:r>
            <a:r>
              <a:rPr lang="en-US" altLang="el-GR" dirty="0" smtClean="0"/>
              <a:t>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l-GR" altLang="el-GR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l-GR" altLang="el-GR" dirty="0" smtClean="0">
                <a:latin typeface="Arial" panose="020B0604020202020204" pitchFamily="34" charset="0"/>
              </a:rPr>
              <a:t>Δουλεύει</a:t>
            </a:r>
            <a:r>
              <a:rPr lang="el-GR" altLang="el-GR" dirty="0">
                <a:latin typeface="Arial" panose="020B0604020202020204" pitchFamily="34" charset="0"/>
              </a:rPr>
              <a:t>; γιατί; / γιατί όχι; </a:t>
            </a:r>
            <a:endParaRPr lang="en-AU" altLang="el-GR" dirty="0">
              <a:latin typeface="Arial" panose="020B0604020202020204" pitchFamily="34" charset="0"/>
            </a:endParaRPr>
          </a:p>
        </p:txBody>
      </p:sp>
      <p:graphicFrame>
        <p:nvGraphicFramePr>
          <p:cNvPr id="242698" name="Object 10"/>
          <p:cNvGraphicFramePr>
            <a:graphicFrameLocks noChangeAspect="1"/>
          </p:cNvGraphicFramePr>
          <p:nvPr/>
        </p:nvGraphicFramePr>
        <p:xfrm>
          <a:off x="7467600" y="3352800"/>
          <a:ext cx="1163638" cy="2806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9868" r:id="rId4" imgW="1638300" imgH="3949700" progId="MS_ClipArt_Gallery">
                  <p:embed/>
                </p:oleObj>
              </mc:Choice>
              <mc:Fallback>
                <p:oleObj r:id="rId4" imgW="1638300" imgH="3949700" progId="MS_ClipArt_Gallery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67600" y="3352800"/>
                        <a:ext cx="1163638" cy="2806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sz="3600" dirty="0" smtClean="0">
                <a:solidFill>
                  <a:schemeClr val="tx2"/>
                </a:solidFill>
              </a:rPr>
              <a:t>Γενικές κλάσεις </a:t>
            </a:r>
            <a:r>
              <a:rPr lang="el-GR" altLang="el-GR" sz="2800" dirty="0">
                <a:solidFill>
                  <a:srgbClr val="FF0066"/>
                </a:solidFill>
                <a:latin typeface="+mn-lt"/>
                <a:ea typeface="+mn-ea"/>
                <a:cs typeface="+mn-cs"/>
              </a:rPr>
              <a:t>[</a:t>
            </a:r>
            <a:r>
              <a:rPr lang="en-US" altLang="el-GR" sz="2800" dirty="0">
                <a:solidFill>
                  <a:srgbClr val="FF0066"/>
                </a:solidFill>
                <a:latin typeface="+mn-lt"/>
                <a:ea typeface="+mn-ea"/>
                <a:cs typeface="+mn-cs"/>
              </a:rPr>
              <a:t>Generics]</a:t>
            </a:r>
            <a:endParaRPr lang="en-AU" altLang="el-GR" sz="2800" dirty="0">
              <a:solidFill>
                <a:srgbClr val="FF0066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812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47800"/>
            <a:ext cx="7772400" cy="3349352"/>
          </a:xfrm>
        </p:spPr>
        <p:txBody>
          <a:bodyPr/>
          <a:lstStyle/>
          <a:p>
            <a:pPr>
              <a:lnSpc>
                <a:spcPct val="110000"/>
              </a:lnSpc>
            </a:pPr>
            <a:r>
              <a:rPr lang="el-GR" altLang="el-GR" sz="2400" dirty="0" smtClean="0">
                <a:latin typeface="Arial" panose="020B0604020202020204" pitchFamily="34" charset="0"/>
              </a:rPr>
              <a:t>Συλλογές που περιέχουν αντικείμενα ενός συγκεκριμένου τύπου ή </a:t>
            </a:r>
            <a:r>
              <a:rPr lang="el-GR" altLang="el-GR" sz="2400" dirty="0" err="1" smtClean="0">
                <a:latin typeface="Arial" panose="020B0604020202020204" pitchFamily="34" charset="0"/>
              </a:rPr>
              <a:t>υποτύπων</a:t>
            </a:r>
            <a:r>
              <a:rPr lang="el-GR" altLang="el-GR" sz="2400" dirty="0" smtClean="0">
                <a:latin typeface="Arial" panose="020B0604020202020204" pitchFamily="34" charset="0"/>
              </a:rPr>
              <a:t> του.</a:t>
            </a:r>
            <a:endParaRPr lang="el-GR" altLang="el-GR" sz="2400" dirty="0">
              <a:latin typeface="Arial" panose="020B0604020202020204" pitchFamily="34" charset="0"/>
            </a:endParaRPr>
          </a:p>
          <a:p>
            <a:pPr>
              <a:lnSpc>
                <a:spcPct val="110000"/>
              </a:lnSpc>
              <a:buFontTx/>
              <a:buNone/>
            </a:pPr>
            <a:endParaRPr lang="en-AU" altLang="el-GR" sz="2400" dirty="0">
              <a:latin typeface="Arial" panose="020B0604020202020204" pitchFamily="34" charset="0"/>
            </a:endParaRPr>
          </a:p>
          <a:p>
            <a:pPr>
              <a:lnSpc>
                <a:spcPct val="110000"/>
              </a:lnSpc>
            </a:pPr>
            <a:r>
              <a:rPr lang="el-GR" altLang="el-GR" sz="2400" dirty="0" err="1" smtClean="0">
                <a:latin typeface="Arial" panose="020B0604020202020204" pitchFamily="34" charset="0"/>
              </a:rPr>
              <a:t>Παραμετροποιημένοι</a:t>
            </a:r>
            <a:r>
              <a:rPr lang="el-GR" altLang="el-GR" sz="2400" dirty="0" smtClean="0">
                <a:latin typeface="Arial" panose="020B0604020202020204" pitchFamily="34" charset="0"/>
              </a:rPr>
              <a:t> </a:t>
            </a:r>
            <a:r>
              <a:rPr lang="el-GR" altLang="el-GR" sz="2400" dirty="0">
                <a:solidFill>
                  <a:srgbClr val="FF0066"/>
                </a:solidFill>
              </a:rPr>
              <a:t>[</a:t>
            </a:r>
            <a:r>
              <a:rPr lang="en-US" altLang="el-GR" sz="2400" dirty="0">
                <a:solidFill>
                  <a:srgbClr val="FF0066"/>
                </a:solidFill>
              </a:rPr>
              <a:t>parameterized] </a:t>
            </a:r>
            <a:r>
              <a:rPr lang="el-GR" altLang="el-GR" sz="2400" dirty="0" smtClean="0">
                <a:latin typeface="Arial" panose="020B0604020202020204" pitchFamily="34" charset="0"/>
              </a:rPr>
              <a:t>ή γενικοί </a:t>
            </a:r>
            <a:r>
              <a:rPr lang="en-US" altLang="el-GR" sz="2400" dirty="0">
                <a:solidFill>
                  <a:srgbClr val="FF0066"/>
                </a:solidFill>
              </a:rPr>
              <a:t>[generic]</a:t>
            </a:r>
            <a:r>
              <a:rPr lang="el-GR" altLang="el-GR" sz="2400" dirty="0">
                <a:solidFill>
                  <a:srgbClr val="FF0066"/>
                </a:solidFill>
              </a:rPr>
              <a:t> </a:t>
            </a:r>
            <a:r>
              <a:rPr lang="el-GR" altLang="el-GR" sz="2400" dirty="0" smtClean="0">
                <a:latin typeface="Arial" panose="020B0604020202020204" pitchFamily="34" charset="0"/>
              </a:rPr>
              <a:t>τύποι.</a:t>
            </a:r>
            <a:endParaRPr lang="el-GR" altLang="el-GR" sz="2400" dirty="0">
              <a:latin typeface="Arial" panose="020B0604020202020204" pitchFamily="34" charset="0"/>
            </a:endParaRPr>
          </a:p>
          <a:p>
            <a:pPr lvl="1">
              <a:lnSpc>
                <a:spcPct val="110000"/>
              </a:lnSpc>
            </a:pPr>
            <a:r>
              <a:rPr lang="en-US" altLang="el-GR" sz="2000" dirty="0" err="1" smtClean="0">
                <a:latin typeface="Arial" panose="020B0604020202020204" pitchFamily="34" charset="0"/>
              </a:rPr>
              <a:t>ArrayList</a:t>
            </a:r>
            <a:r>
              <a:rPr lang="en-US" altLang="el-GR" sz="2000" dirty="0" smtClean="0">
                <a:latin typeface="Arial" panose="020B0604020202020204" pitchFamily="34" charset="0"/>
              </a:rPr>
              <a:t>&lt;Person&gt;</a:t>
            </a:r>
          </a:p>
          <a:p>
            <a:pPr lvl="1">
              <a:lnSpc>
                <a:spcPct val="110000"/>
              </a:lnSpc>
            </a:pPr>
            <a:r>
              <a:rPr lang="en-US" altLang="el-GR" sz="2000" dirty="0" err="1" smtClean="0">
                <a:latin typeface="Arial" panose="020B0604020202020204" pitchFamily="34" charset="0"/>
              </a:rPr>
              <a:t>ArrayList</a:t>
            </a:r>
            <a:r>
              <a:rPr lang="en-US" altLang="el-GR" sz="2000" dirty="0" smtClean="0">
                <a:latin typeface="Arial" panose="020B0604020202020204" pitchFamily="34" charset="0"/>
              </a:rPr>
              <a:t>&lt;</a:t>
            </a:r>
            <a:r>
              <a:rPr lang="en-US" altLang="el-GR" sz="2000" dirty="0" err="1" smtClean="0">
                <a:latin typeface="Arial" panose="020B0604020202020204" pitchFamily="34" charset="0"/>
              </a:rPr>
              <a:t>EntertainmentItem</a:t>
            </a:r>
            <a:r>
              <a:rPr lang="en-US" altLang="el-GR" sz="2000" dirty="0" smtClean="0">
                <a:latin typeface="Arial" panose="020B0604020202020204" pitchFamily="34" charset="0"/>
              </a:rPr>
              <a:t>&gt;</a:t>
            </a:r>
          </a:p>
          <a:p>
            <a:pPr>
              <a:lnSpc>
                <a:spcPct val="110000"/>
              </a:lnSpc>
              <a:buFontTx/>
              <a:buNone/>
            </a:pPr>
            <a:endParaRPr lang="en-US" altLang="el-GR" sz="2400" dirty="0">
              <a:latin typeface="Arial" panose="020B0604020202020204" pitchFamily="34" charset="0"/>
            </a:endParaRPr>
          </a:p>
        </p:txBody>
      </p:sp>
      <p:sp>
        <p:nvSpPr>
          <p:cNvPr id="3" name="Cloud 2"/>
          <p:cNvSpPr/>
          <p:nvPr/>
        </p:nvSpPr>
        <p:spPr bwMode="auto">
          <a:xfrm>
            <a:off x="4932040" y="4293096"/>
            <a:ext cx="3384376" cy="1912305"/>
          </a:xfrm>
          <a:prstGeom prst="cloud">
            <a:avLst/>
          </a:prstGeom>
          <a:noFill/>
          <a:ln w="127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87" tIns="44450" rIns="90487" bIns="4445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Monotype Sorts" charset="2"/>
              <a:buNone/>
              <a:tabLst/>
            </a:pPr>
            <a:endParaRPr lang="el-GR" sz="1100" dirty="0" smtClean="0"/>
          </a:p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Monotype Sorts" charset="2"/>
              <a:buNone/>
              <a:tabLst/>
            </a:pPr>
            <a:r>
              <a:rPr lang="el-GR" dirty="0" smtClean="0"/>
              <a:t>Περισσότερα</a:t>
            </a:r>
            <a:br>
              <a:rPr lang="el-GR" dirty="0" smtClean="0"/>
            </a:br>
            <a:r>
              <a:rPr lang="el-GR" b="1" dirty="0" smtClean="0"/>
              <a:t>ΠΡΟΣΕΧΩΣ…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Monotype Sorts" charset="2"/>
              <a:buNone/>
              <a:tabLst/>
            </a:pPr>
            <a:endParaRPr kumimoji="0" lang="el-GR" sz="10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Helvetica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sz="3600">
                <a:solidFill>
                  <a:srgbClr val="000000"/>
                </a:solidFill>
              </a:rPr>
              <a:t>Πηγαίος κώδικας</a:t>
            </a:r>
            <a:endParaRPr lang="en-AU" altLang="el-GR" sz="3600">
              <a:solidFill>
                <a:srgbClr val="000000"/>
              </a:solidFill>
            </a:endParaRPr>
          </a:p>
        </p:txBody>
      </p:sp>
      <p:sp>
        <p:nvSpPr>
          <p:cNvPr id="162819" name="Text Box 3"/>
          <p:cNvSpPr txBox="1">
            <a:spLocks noChangeArrowheads="1"/>
          </p:cNvSpPr>
          <p:nvPr/>
        </p:nvSpPr>
        <p:spPr bwMode="auto">
          <a:xfrm>
            <a:off x="685800" y="1676400"/>
            <a:ext cx="6934200" cy="2174875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/>
          <a:p>
            <a:pPr>
              <a:lnSpc>
                <a:spcPct val="80000"/>
              </a:lnSpc>
            </a:pPr>
            <a:r>
              <a:rPr lang="en-AU" altLang="el-GR" sz="2000" b="1">
                <a:latin typeface="Courier New" panose="02070309020205020404" pitchFamily="49" charset="0"/>
              </a:rPr>
              <a:t>void list()</a:t>
            </a:r>
          </a:p>
          <a:p>
            <a:pPr>
              <a:lnSpc>
                <a:spcPct val="80000"/>
              </a:lnSpc>
            </a:pPr>
            <a:r>
              <a:rPr lang="en-AU" altLang="el-GR" sz="2000" b="1">
                <a:latin typeface="Courier New" panose="02070309020205020404" pitchFamily="49" charset="0"/>
              </a:rPr>
              <a:t>{</a:t>
            </a:r>
          </a:p>
          <a:p>
            <a:pPr>
              <a:lnSpc>
                <a:spcPct val="80000"/>
              </a:lnSpc>
            </a:pPr>
            <a:r>
              <a:rPr lang="en-AU" altLang="el-GR" sz="2000" b="1">
                <a:latin typeface="Courier New" panose="02070309020205020404" pitchFamily="49" charset="0"/>
              </a:rPr>
              <a:t>   for (int i = 0; i &lt; myItems.length; i++)</a:t>
            </a:r>
          </a:p>
          <a:p>
            <a:pPr>
              <a:lnSpc>
                <a:spcPct val="80000"/>
              </a:lnSpc>
            </a:pPr>
            <a:r>
              <a:rPr lang="en-AU" altLang="el-GR" sz="2000" b="1">
                <a:latin typeface="Courier New" panose="02070309020205020404" pitchFamily="49" charset="0"/>
              </a:rPr>
              <a:t>   {</a:t>
            </a:r>
          </a:p>
          <a:p>
            <a:pPr>
              <a:lnSpc>
                <a:spcPct val="80000"/>
              </a:lnSpc>
            </a:pPr>
            <a:r>
              <a:rPr lang="en-AU" altLang="el-GR" sz="2000" b="1">
                <a:latin typeface="Courier New" panose="02070309020205020404" pitchFamily="49" charset="0"/>
              </a:rPr>
              <a:t>      myItems[i].print();</a:t>
            </a:r>
          </a:p>
          <a:p>
            <a:pPr>
              <a:lnSpc>
                <a:spcPct val="80000"/>
              </a:lnSpc>
            </a:pPr>
            <a:r>
              <a:rPr lang="en-AU" altLang="el-GR" sz="2000" b="1">
                <a:latin typeface="Courier New" panose="02070309020205020404" pitchFamily="49" charset="0"/>
              </a:rPr>
              <a:t>   }</a:t>
            </a:r>
          </a:p>
          <a:p>
            <a:pPr>
              <a:lnSpc>
                <a:spcPct val="80000"/>
              </a:lnSpc>
            </a:pPr>
            <a:r>
              <a:rPr lang="en-AU" altLang="el-GR" sz="2000" b="1">
                <a:latin typeface="Courier New" panose="02070309020205020404" pitchFamily="49" charset="0"/>
              </a:rPr>
              <a:t>}</a:t>
            </a:r>
          </a:p>
        </p:txBody>
      </p:sp>
      <p:graphicFrame>
        <p:nvGraphicFramePr>
          <p:cNvPr id="162820" name="Object 4"/>
          <p:cNvGraphicFramePr>
            <a:graphicFrameLocks noChangeAspect="1"/>
          </p:cNvGraphicFramePr>
          <p:nvPr/>
        </p:nvGraphicFramePr>
        <p:xfrm>
          <a:off x="5791200" y="4114800"/>
          <a:ext cx="2546350" cy="2314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2833" r:id="rId4" imgW="4330700" imgH="3937000" progId="MS_ClipArt_Gallery">
                  <p:embed/>
                </p:oleObj>
              </mc:Choice>
              <mc:Fallback>
                <p:oleObj r:id="rId4" imgW="4330700" imgH="3937000" progId="MS_ClipArt_Gallery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91200" y="4114800"/>
                        <a:ext cx="2546350" cy="2314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sz="3600">
                <a:solidFill>
                  <a:schemeClr val="tx2"/>
                </a:solidFill>
              </a:rPr>
              <a:t>Σύνοψη</a:t>
            </a:r>
            <a:r>
              <a:rPr lang="en-AU" altLang="el-GR" sz="3600">
                <a:solidFill>
                  <a:schemeClr val="tx2"/>
                </a:solidFill>
              </a:rPr>
              <a:t>: </a:t>
            </a:r>
            <a:r>
              <a:rPr lang="el-GR" altLang="el-GR" sz="3600">
                <a:solidFill>
                  <a:schemeClr val="tx2"/>
                </a:solidFill>
              </a:rPr>
              <a:t>μέθοδος  </a:t>
            </a:r>
            <a:r>
              <a:rPr lang="en-AU" altLang="el-GR" sz="3600" b="1">
                <a:solidFill>
                  <a:schemeClr val="tx2"/>
                </a:solidFill>
                <a:latin typeface="Courier New" panose="02070309020205020404" pitchFamily="49" charset="0"/>
              </a:rPr>
              <a:t>print</a:t>
            </a:r>
          </a:p>
        </p:txBody>
      </p:sp>
      <p:sp>
        <p:nvSpPr>
          <p:cNvPr id="169987" name="Text Box 3"/>
          <p:cNvSpPr txBox="1">
            <a:spLocks noChangeArrowheads="1"/>
          </p:cNvSpPr>
          <p:nvPr/>
        </p:nvSpPr>
        <p:spPr bwMode="auto">
          <a:xfrm>
            <a:off x="2819400" y="1828800"/>
            <a:ext cx="3276600" cy="1173163"/>
          </a:xfrm>
          <a:prstGeom prst="rect">
            <a:avLst/>
          </a:prstGeom>
          <a:solidFill>
            <a:schemeClr val="hlink"/>
          </a:solidFill>
          <a:ln w="12700">
            <a:solidFill>
              <a:schemeClr val="tx2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en-AU" altLang="el-GR" sz="2800">
                <a:latin typeface="Arial" panose="020B0604020202020204" pitchFamily="34" charset="0"/>
              </a:rPr>
              <a:t>Item</a:t>
            </a:r>
          </a:p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endParaRPr lang="en-AU" altLang="el-GR" sz="2800">
              <a:latin typeface="Arial" panose="020B0604020202020204" pitchFamily="34" charset="0"/>
            </a:endParaRPr>
          </a:p>
        </p:txBody>
      </p:sp>
      <p:sp>
        <p:nvSpPr>
          <p:cNvPr id="169988" name="Text Box 4"/>
          <p:cNvSpPr txBox="1">
            <a:spLocks noChangeArrowheads="1"/>
          </p:cNvSpPr>
          <p:nvPr/>
        </p:nvSpPr>
        <p:spPr bwMode="auto">
          <a:xfrm>
            <a:off x="2209800" y="4191000"/>
            <a:ext cx="1665288" cy="1208088"/>
          </a:xfrm>
          <a:prstGeom prst="rect">
            <a:avLst/>
          </a:prstGeom>
          <a:solidFill>
            <a:schemeClr val="hlink"/>
          </a:solidFill>
          <a:ln w="12700">
            <a:solidFill>
              <a:schemeClr val="tx2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en-AU" altLang="el-GR" sz="2800">
                <a:latin typeface="Arial" panose="020B0604020202020204" pitchFamily="34" charset="0"/>
              </a:rPr>
              <a:t>MusicCD</a:t>
            </a:r>
          </a:p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endParaRPr lang="en-AU" altLang="el-GR" sz="2800">
              <a:latin typeface="Arial" panose="020B0604020202020204" pitchFamily="34" charset="0"/>
            </a:endParaRPr>
          </a:p>
        </p:txBody>
      </p:sp>
      <p:sp>
        <p:nvSpPr>
          <p:cNvPr id="169989" name="Text Box 5"/>
          <p:cNvSpPr txBox="1">
            <a:spLocks noChangeArrowheads="1"/>
          </p:cNvSpPr>
          <p:nvPr/>
        </p:nvSpPr>
        <p:spPr bwMode="auto">
          <a:xfrm>
            <a:off x="5410200" y="4191000"/>
            <a:ext cx="1676400" cy="1208088"/>
          </a:xfrm>
          <a:prstGeom prst="rect">
            <a:avLst/>
          </a:prstGeom>
          <a:solidFill>
            <a:schemeClr val="hlink"/>
          </a:solidFill>
          <a:ln w="12700">
            <a:solidFill>
              <a:schemeClr val="tx2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en-AU" altLang="el-GR" sz="2800">
                <a:latin typeface="Arial" panose="020B0604020202020204" pitchFamily="34" charset="0"/>
              </a:rPr>
              <a:t>Video</a:t>
            </a:r>
          </a:p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endParaRPr lang="en-AU" altLang="el-GR" sz="2800">
              <a:latin typeface="Arial" panose="020B0604020202020204" pitchFamily="34" charset="0"/>
            </a:endParaRPr>
          </a:p>
        </p:txBody>
      </p:sp>
      <p:cxnSp>
        <p:nvCxnSpPr>
          <p:cNvPr id="169990" name="AutoShape 6"/>
          <p:cNvCxnSpPr>
            <a:cxnSpLocks noChangeShapeType="1"/>
            <a:stCxn id="169988" idx="0"/>
            <a:endCxn id="169987" idx="2"/>
          </p:cNvCxnSpPr>
          <p:nvPr/>
        </p:nvCxnSpPr>
        <p:spPr bwMode="auto">
          <a:xfrm flipV="1">
            <a:off x="3043238" y="3001963"/>
            <a:ext cx="1414462" cy="1189037"/>
          </a:xfrm>
          <a:prstGeom prst="straightConnector1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9991" name="AutoShape 7"/>
          <p:cNvCxnSpPr>
            <a:cxnSpLocks noChangeShapeType="1"/>
            <a:stCxn id="169989" idx="0"/>
            <a:endCxn id="169987" idx="2"/>
          </p:cNvCxnSpPr>
          <p:nvPr/>
        </p:nvCxnSpPr>
        <p:spPr bwMode="auto">
          <a:xfrm flipH="1" flipV="1">
            <a:off x="4457700" y="3001963"/>
            <a:ext cx="1790700" cy="1189037"/>
          </a:xfrm>
          <a:prstGeom prst="straightConnector1">
            <a:avLst/>
          </a:prstGeom>
          <a:noFill/>
          <a:ln w="19050">
            <a:solidFill>
              <a:srgbClr val="000000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9992" name="Rectangle 8"/>
          <p:cNvSpPr>
            <a:spLocks noChangeArrowheads="1"/>
          </p:cNvSpPr>
          <p:nvPr/>
        </p:nvSpPr>
        <p:spPr bwMode="auto">
          <a:xfrm>
            <a:off x="2971800" y="4724400"/>
            <a:ext cx="1524000" cy="3048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AU" altLang="el-GR" sz="1800"/>
              <a:t>print()</a:t>
            </a:r>
          </a:p>
        </p:txBody>
      </p:sp>
      <p:sp>
        <p:nvSpPr>
          <p:cNvPr id="169993" name="Rectangle 9"/>
          <p:cNvSpPr>
            <a:spLocks noChangeArrowheads="1"/>
          </p:cNvSpPr>
          <p:nvPr/>
        </p:nvSpPr>
        <p:spPr bwMode="auto">
          <a:xfrm>
            <a:off x="6248400" y="4724400"/>
            <a:ext cx="1524000" cy="3048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AU" altLang="el-GR" sz="1800"/>
              <a:t>print()</a:t>
            </a:r>
          </a:p>
        </p:txBody>
      </p:sp>
      <p:sp>
        <p:nvSpPr>
          <p:cNvPr id="169994" name="Rectangle 10"/>
          <p:cNvSpPr>
            <a:spLocks noChangeArrowheads="1"/>
          </p:cNvSpPr>
          <p:nvPr/>
        </p:nvSpPr>
        <p:spPr bwMode="auto">
          <a:xfrm>
            <a:off x="5105400" y="2362200"/>
            <a:ext cx="1524000" cy="3048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AU" altLang="el-GR" sz="1800"/>
              <a:t>print()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10" name="Rectangle 2"/>
          <p:cNvSpPr>
            <a:spLocks noGrp="1" noChangeArrowheads="1"/>
          </p:cNvSpPr>
          <p:nvPr>
            <p:ph type="title"/>
          </p:nvPr>
        </p:nvSpPr>
        <p:spPr>
          <a:ln/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l-GR" altLang="el-GR" sz="3600">
                <a:solidFill>
                  <a:schemeClr val="tx2"/>
                </a:solidFill>
              </a:rPr>
              <a:t>Υπενθύμιση</a:t>
            </a:r>
            <a:r>
              <a:rPr lang="en-AU" altLang="el-GR" sz="3600">
                <a:solidFill>
                  <a:schemeClr val="tx2"/>
                </a:solidFill>
              </a:rPr>
              <a:t>: </a:t>
            </a:r>
            <a:r>
              <a:rPr lang="el-GR" altLang="el-GR" sz="3600">
                <a:solidFill>
                  <a:schemeClr val="tx2"/>
                </a:solidFill>
              </a:rPr>
              <a:t>αντικείμενα και κλάσεις</a:t>
            </a:r>
            <a:endParaRPr lang="en-AU" altLang="el-GR" sz="3600">
              <a:solidFill>
                <a:schemeClr val="tx2"/>
              </a:solidFill>
            </a:endParaRPr>
          </a:p>
        </p:txBody>
      </p:sp>
      <p:sp>
        <p:nvSpPr>
          <p:cNvPr id="171011" name="Oval 3"/>
          <p:cNvSpPr>
            <a:spLocks noChangeArrowheads="1"/>
          </p:cNvSpPr>
          <p:nvPr/>
        </p:nvSpPr>
        <p:spPr bwMode="auto">
          <a:xfrm>
            <a:off x="1371600" y="3200400"/>
            <a:ext cx="2667000" cy="1981200"/>
          </a:xfrm>
          <a:prstGeom prst="ellipse">
            <a:avLst/>
          </a:prstGeom>
          <a:solidFill>
            <a:schemeClr val="hlink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el-GR" altLang="el-GR"/>
          </a:p>
        </p:txBody>
      </p:sp>
      <p:sp>
        <p:nvSpPr>
          <p:cNvPr id="171012" name="Rectangle 4"/>
          <p:cNvSpPr>
            <a:spLocks noChangeArrowheads="1"/>
          </p:cNvSpPr>
          <p:nvPr/>
        </p:nvSpPr>
        <p:spPr bwMode="auto">
          <a:xfrm>
            <a:off x="2057400" y="3581400"/>
            <a:ext cx="1295400" cy="3048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AU" altLang="el-GR" sz="1800"/>
              <a:t>“triple j”</a:t>
            </a:r>
          </a:p>
        </p:txBody>
      </p:sp>
      <p:sp>
        <p:nvSpPr>
          <p:cNvPr id="171013" name="Rectangle 5"/>
          <p:cNvSpPr>
            <a:spLocks noChangeArrowheads="1"/>
          </p:cNvSpPr>
          <p:nvPr/>
        </p:nvSpPr>
        <p:spPr bwMode="auto">
          <a:xfrm>
            <a:off x="2057400" y="3886200"/>
            <a:ext cx="1295400" cy="3048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AU" altLang="el-GR" sz="1800"/>
              <a:t>“sampler”</a:t>
            </a:r>
          </a:p>
        </p:txBody>
      </p:sp>
      <p:sp>
        <p:nvSpPr>
          <p:cNvPr id="171014" name="Rectangle 6"/>
          <p:cNvSpPr>
            <a:spLocks noChangeArrowheads="1"/>
          </p:cNvSpPr>
          <p:nvPr/>
        </p:nvSpPr>
        <p:spPr bwMode="auto">
          <a:xfrm>
            <a:off x="2057400" y="4191000"/>
            <a:ext cx="1295400" cy="3048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AU" altLang="el-GR" sz="1800"/>
              <a:t>33</a:t>
            </a:r>
          </a:p>
        </p:txBody>
      </p:sp>
      <p:sp>
        <p:nvSpPr>
          <p:cNvPr id="171015" name="Rectangle 7"/>
          <p:cNvSpPr>
            <a:spLocks noChangeArrowheads="1"/>
          </p:cNvSpPr>
          <p:nvPr/>
        </p:nvSpPr>
        <p:spPr bwMode="auto">
          <a:xfrm>
            <a:off x="2057400" y="4495800"/>
            <a:ext cx="1295400" cy="3048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AU" altLang="el-GR" sz="1800"/>
              <a:t>“great!”</a:t>
            </a:r>
          </a:p>
        </p:txBody>
      </p:sp>
      <p:sp>
        <p:nvSpPr>
          <p:cNvPr id="171016" name="Text Box 8"/>
          <p:cNvSpPr txBox="1">
            <a:spLocks noChangeArrowheads="1"/>
          </p:cNvSpPr>
          <p:nvPr/>
        </p:nvSpPr>
        <p:spPr bwMode="auto">
          <a:xfrm>
            <a:off x="5486400" y="2209800"/>
            <a:ext cx="1665288" cy="1208088"/>
          </a:xfrm>
          <a:prstGeom prst="rect">
            <a:avLst/>
          </a:prstGeom>
          <a:solidFill>
            <a:schemeClr val="hlink"/>
          </a:solidFill>
          <a:ln w="12700">
            <a:solidFill>
              <a:schemeClr val="tx2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en-AU" altLang="el-GR" sz="2800">
                <a:latin typeface="Arial" panose="020B0604020202020204" pitchFamily="34" charset="0"/>
              </a:rPr>
              <a:t>CD</a:t>
            </a:r>
          </a:p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endParaRPr lang="en-AU" altLang="el-GR" sz="2800">
              <a:latin typeface="Arial" panose="020B0604020202020204" pitchFamily="34" charset="0"/>
            </a:endParaRPr>
          </a:p>
        </p:txBody>
      </p:sp>
      <p:sp>
        <p:nvSpPr>
          <p:cNvPr id="171017" name="Rectangle 9"/>
          <p:cNvSpPr>
            <a:spLocks noChangeArrowheads="1"/>
          </p:cNvSpPr>
          <p:nvPr/>
        </p:nvSpPr>
        <p:spPr bwMode="auto">
          <a:xfrm>
            <a:off x="5638800" y="2774950"/>
            <a:ext cx="533400" cy="12065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el-GR" altLang="el-GR" sz="1800"/>
          </a:p>
        </p:txBody>
      </p:sp>
      <p:sp>
        <p:nvSpPr>
          <p:cNvPr id="171018" name="Rectangle 10"/>
          <p:cNvSpPr>
            <a:spLocks noChangeArrowheads="1"/>
          </p:cNvSpPr>
          <p:nvPr/>
        </p:nvSpPr>
        <p:spPr bwMode="auto">
          <a:xfrm>
            <a:off x="5638800" y="2882900"/>
            <a:ext cx="533400" cy="12065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el-GR" altLang="el-GR" sz="1800"/>
          </a:p>
        </p:txBody>
      </p:sp>
      <p:sp>
        <p:nvSpPr>
          <p:cNvPr id="171019" name="Rectangle 11"/>
          <p:cNvSpPr>
            <a:spLocks noChangeArrowheads="1"/>
          </p:cNvSpPr>
          <p:nvPr/>
        </p:nvSpPr>
        <p:spPr bwMode="auto">
          <a:xfrm>
            <a:off x="6553200" y="2774950"/>
            <a:ext cx="1524000" cy="3048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AU" altLang="el-GR" sz="1800"/>
              <a:t>CD()</a:t>
            </a:r>
          </a:p>
        </p:txBody>
      </p:sp>
      <p:sp>
        <p:nvSpPr>
          <p:cNvPr id="171020" name="Rectangle 12"/>
          <p:cNvSpPr>
            <a:spLocks noChangeArrowheads="1"/>
          </p:cNvSpPr>
          <p:nvPr/>
        </p:nvSpPr>
        <p:spPr bwMode="auto">
          <a:xfrm>
            <a:off x="6553200" y="3079750"/>
            <a:ext cx="1524000" cy="3048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AU" altLang="el-GR" sz="1800"/>
              <a:t>getTitle()</a:t>
            </a:r>
          </a:p>
        </p:txBody>
      </p:sp>
      <p:sp>
        <p:nvSpPr>
          <p:cNvPr id="171021" name="Rectangle 13"/>
          <p:cNvSpPr>
            <a:spLocks noChangeArrowheads="1"/>
          </p:cNvSpPr>
          <p:nvPr/>
        </p:nvSpPr>
        <p:spPr bwMode="auto">
          <a:xfrm>
            <a:off x="6553200" y="3384550"/>
            <a:ext cx="1524000" cy="3048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AU" altLang="el-GR" sz="1800"/>
              <a:t>...</a:t>
            </a:r>
          </a:p>
        </p:txBody>
      </p:sp>
      <p:cxnSp>
        <p:nvCxnSpPr>
          <p:cNvPr id="171022" name="AutoShape 14"/>
          <p:cNvCxnSpPr>
            <a:cxnSpLocks noChangeShapeType="1"/>
            <a:stCxn id="171011" idx="6"/>
            <a:endCxn id="171016" idx="1"/>
          </p:cNvCxnSpPr>
          <p:nvPr/>
        </p:nvCxnSpPr>
        <p:spPr bwMode="auto">
          <a:xfrm flipV="1">
            <a:off x="4038600" y="2814638"/>
            <a:ext cx="1447800" cy="1376362"/>
          </a:xfrm>
          <a:prstGeom prst="curvedConnector3">
            <a:avLst>
              <a:gd name="adj1" fmla="val 50000"/>
            </a:avLst>
          </a:prstGeom>
          <a:noFill/>
          <a:ln w="12700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71023" name="Text Box 15"/>
          <p:cNvSpPr txBox="1">
            <a:spLocks noChangeArrowheads="1"/>
          </p:cNvSpPr>
          <p:nvPr/>
        </p:nvSpPr>
        <p:spPr bwMode="auto">
          <a:xfrm>
            <a:off x="1143000" y="5257800"/>
            <a:ext cx="1239838" cy="592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AU" altLang="el-GR" sz="3200">
                <a:latin typeface="Arial" panose="020B0604020202020204" pitchFamily="34" charset="0"/>
              </a:rPr>
              <a:t>object</a:t>
            </a:r>
          </a:p>
        </p:txBody>
      </p:sp>
      <p:sp>
        <p:nvSpPr>
          <p:cNvPr id="171024" name="Text Box 16"/>
          <p:cNvSpPr txBox="1">
            <a:spLocks noChangeArrowheads="1"/>
          </p:cNvSpPr>
          <p:nvPr/>
        </p:nvSpPr>
        <p:spPr bwMode="auto">
          <a:xfrm>
            <a:off x="5243513" y="3754438"/>
            <a:ext cx="949325" cy="592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AU" altLang="el-GR" sz="3200">
                <a:latin typeface="Arial" panose="020B0604020202020204" pitchFamily="34" charset="0"/>
              </a:rPr>
              <a:t>class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>
                <a:solidFill>
                  <a:schemeClr val="tx2"/>
                </a:solidFill>
              </a:rPr>
              <a:t>Κλήση μεθόδου</a:t>
            </a:r>
            <a:endParaRPr lang="en-AU" altLang="el-GR">
              <a:solidFill>
                <a:schemeClr val="tx2"/>
              </a:solidFill>
            </a:endParaRPr>
          </a:p>
        </p:txBody>
      </p:sp>
      <p:grpSp>
        <p:nvGrpSpPr>
          <p:cNvPr id="172035" name="Group 3"/>
          <p:cNvGrpSpPr>
            <a:grpSpLocks/>
          </p:cNvGrpSpPr>
          <p:nvPr/>
        </p:nvGrpSpPr>
        <p:grpSpPr bwMode="auto">
          <a:xfrm>
            <a:off x="2133600" y="3505200"/>
            <a:ext cx="2667000" cy="1981200"/>
            <a:chOff x="1104" y="1728"/>
            <a:chExt cx="1680" cy="1248"/>
          </a:xfrm>
        </p:grpSpPr>
        <p:sp>
          <p:nvSpPr>
            <p:cNvPr id="172036" name="Oval 4"/>
            <p:cNvSpPr>
              <a:spLocks noChangeArrowheads="1"/>
            </p:cNvSpPr>
            <p:nvPr/>
          </p:nvSpPr>
          <p:spPr bwMode="auto">
            <a:xfrm>
              <a:off x="1104" y="1728"/>
              <a:ext cx="1680" cy="1248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el-GR" altLang="el-GR"/>
            </a:p>
          </p:txBody>
        </p:sp>
        <p:sp>
          <p:nvSpPr>
            <p:cNvPr id="172037" name="Rectangle 5"/>
            <p:cNvSpPr>
              <a:spLocks noChangeArrowheads="1"/>
            </p:cNvSpPr>
            <p:nvPr/>
          </p:nvSpPr>
          <p:spPr bwMode="auto">
            <a:xfrm>
              <a:off x="1536" y="1968"/>
              <a:ext cx="816" cy="192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AU" altLang="el-GR" sz="1800"/>
                <a:t>“triple j”</a:t>
              </a:r>
            </a:p>
          </p:txBody>
        </p:sp>
        <p:sp>
          <p:nvSpPr>
            <p:cNvPr id="172038" name="Rectangle 6"/>
            <p:cNvSpPr>
              <a:spLocks noChangeArrowheads="1"/>
            </p:cNvSpPr>
            <p:nvPr/>
          </p:nvSpPr>
          <p:spPr bwMode="auto">
            <a:xfrm>
              <a:off x="1536" y="2160"/>
              <a:ext cx="816" cy="192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AU" altLang="el-GR" sz="1800"/>
                <a:t>“sampler”</a:t>
              </a:r>
            </a:p>
          </p:txBody>
        </p:sp>
        <p:sp>
          <p:nvSpPr>
            <p:cNvPr id="172039" name="Rectangle 7"/>
            <p:cNvSpPr>
              <a:spLocks noChangeArrowheads="1"/>
            </p:cNvSpPr>
            <p:nvPr/>
          </p:nvSpPr>
          <p:spPr bwMode="auto">
            <a:xfrm>
              <a:off x="1536" y="2352"/>
              <a:ext cx="816" cy="192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AU" altLang="el-GR" sz="1800"/>
                <a:t>33</a:t>
              </a:r>
            </a:p>
          </p:txBody>
        </p:sp>
        <p:sp>
          <p:nvSpPr>
            <p:cNvPr id="172040" name="Rectangle 8"/>
            <p:cNvSpPr>
              <a:spLocks noChangeArrowheads="1"/>
            </p:cNvSpPr>
            <p:nvPr/>
          </p:nvSpPr>
          <p:spPr bwMode="auto">
            <a:xfrm>
              <a:off x="1536" y="2544"/>
              <a:ext cx="816" cy="192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AU" altLang="el-GR" sz="1800"/>
                <a:t>“great!”</a:t>
              </a:r>
            </a:p>
          </p:txBody>
        </p:sp>
      </p:grpSp>
      <p:sp>
        <p:nvSpPr>
          <p:cNvPr id="172041" name="Text Box 9"/>
          <p:cNvSpPr txBox="1">
            <a:spLocks noChangeArrowheads="1"/>
          </p:cNvSpPr>
          <p:nvPr/>
        </p:nvSpPr>
        <p:spPr bwMode="auto">
          <a:xfrm>
            <a:off x="5791200" y="2667000"/>
            <a:ext cx="1665288" cy="1208088"/>
          </a:xfrm>
          <a:prstGeom prst="rect">
            <a:avLst/>
          </a:prstGeom>
          <a:solidFill>
            <a:schemeClr val="hlink"/>
          </a:solidFill>
          <a:ln w="12700">
            <a:solidFill>
              <a:schemeClr val="tx2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en-AU" altLang="el-GR" sz="2800">
                <a:latin typeface="Arial" panose="020B0604020202020204" pitchFamily="34" charset="0"/>
              </a:rPr>
              <a:t>CD</a:t>
            </a:r>
          </a:p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endParaRPr lang="en-AU" altLang="el-GR" sz="2800">
              <a:latin typeface="Arial" panose="020B0604020202020204" pitchFamily="34" charset="0"/>
            </a:endParaRPr>
          </a:p>
        </p:txBody>
      </p:sp>
      <p:sp>
        <p:nvSpPr>
          <p:cNvPr id="172042" name="Rectangle 10"/>
          <p:cNvSpPr>
            <a:spLocks noChangeArrowheads="1"/>
          </p:cNvSpPr>
          <p:nvPr/>
        </p:nvSpPr>
        <p:spPr bwMode="auto">
          <a:xfrm>
            <a:off x="5943600" y="3232150"/>
            <a:ext cx="533400" cy="12065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el-GR" altLang="el-GR" sz="1800"/>
          </a:p>
        </p:txBody>
      </p:sp>
      <p:sp>
        <p:nvSpPr>
          <p:cNvPr id="172043" name="Rectangle 11"/>
          <p:cNvSpPr>
            <a:spLocks noChangeArrowheads="1"/>
          </p:cNvSpPr>
          <p:nvPr/>
        </p:nvSpPr>
        <p:spPr bwMode="auto">
          <a:xfrm>
            <a:off x="5943600" y="3340100"/>
            <a:ext cx="533400" cy="12065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el-GR" altLang="el-GR" sz="1800"/>
          </a:p>
        </p:txBody>
      </p:sp>
      <p:sp>
        <p:nvSpPr>
          <p:cNvPr id="172044" name="Rectangle 12"/>
          <p:cNvSpPr>
            <a:spLocks noChangeArrowheads="1"/>
          </p:cNvSpPr>
          <p:nvPr/>
        </p:nvSpPr>
        <p:spPr bwMode="auto">
          <a:xfrm>
            <a:off x="6858000" y="3232150"/>
            <a:ext cx="1524000" cy="3048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AU" altLang="el-GR" sz="1800"/>
              <a:t>CD()</a:t>
            </a:r>
          </a:p>
        </p:txBody>
      </p:sp>
      <p:sp>
        <p:nvSpPr>
          <p:cNvPr id="172045" name="Rectangle 13"/>
          <p:cNvSpPr>
            <a:spLocks noChangeArrowheads="1"/>
          </p:cNvSpPr>
          <p:nvPr/>
        </p:nvSpPr>
        <p:spPr bwMode="auto">
          <a:xfrm>
            <a:off x="6858000" y="3536950"/>
            <a:ext cx="1524000" cy="3048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AU" altLang="el-GR" sz="1800"/>
              <a:t>getTitle()</a:t>
            </a:r>
          </a:p>
        </p:txBody>
      </p:sp>
      <p:sp>
        <p:nvSpPr>
          <p:cNvPr id="172046" name="Rectangle 14"/>
          <p:cNvSpPr>
            <a:spLocks noChangeArrowheads="1"/>
          </p:cNvSpPr>
          <p:nvPr/>
        </p:nvSpPr>
        <p:spPr bwMode="auto">
          <a:xfrm>
            <a:off x="6858000" y="3841750"/>
            <a:ext cx="1524000" cy="3048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AU" altLang="el-GR" sz="1800"/>
              <a:t>...</a:t>
            </a:r>
          </a:p>
        </p:txBody>
      </p:sp>
      <p:cxnSp>
        <p:nvCxnSpPr>
          <p:cNvPr id="172047" name="AutoShape 15"/>
          <p:cNvCxnSpPr>
            <a:cxnSpLocks noChangeShapeType="1"/>
            <a:stCxn id="172036" idx="6"/>
            <a:endCxn id="172041" idx="1"/>
          </p:cNvCxnSpPr>
          <p:nvPr/>
        </p:nvCxnSpPr>
        <p:spPr bwMode="auto">
          <a:xfrm flipV="1">
            <a:off x="4800600" y="3271838"/>
            <a:ext cx="990600" cy="1223962"/>
          </a:xfrm>
          <a:prstGeom prst="curvedConnector3">
            <a:avLst>
              <a:gd name="adj1" fmla="val 50000"/>
            </a:avLst>
          </a:prstGeom>
          <a:noFill/>
          <a:ln w="12700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72048" name="AutoShape 16"/>
          <p:cNvSpPr>
            <a:spLocks noChangeArrowheads="1"/>
          </p:cNvSpPr>
          <p:nvPr/>
        </p:nvSpPr>
        <p:spPr bwMode="auto">
          <a:xfrm>
            <a:off x="1066800" y="4267200"/>
            <a:ext cx="1066800" cy="533400"/>
          </a:xfrm>
          <a:prstGeom prst="rightArrow">
            <a:avLst>
              <a:gd name="adj1" fmla="val 50000"/>
              <a:gd name="adj2" fmla="val 50000"/>
            </a:avLst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 anchor="ctr">
            <a:spAutoFit/>
          </a:bodyPr>
          <a:lstStyle/>
          <a:p>
            <a:endParaRPr lang="el-GR"/>
          </a:p>
        </p:txBody>
      </p:sp>
      <p:sp>
        <p:nvSpPr>
          <p:cNvPr id="172049" name="Text Box 17"/>
          <p:cNvSpPr txBox="1">
            <a:spLocks noChangeArrowheads="1"/>
          </p:cNvSpPr>
          <p:nvPr/>
        </p:nvSpPr>
        <p:spPr bwMode="auto">
          <a:xfrm>
            <a:off x="609600" y="4038600"/>
            <a:ext cx="1100138" cy="403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 anchor="ctr">
            <a:spAutoFit/>
          </a:bodyPr>
          <a:lstStyle/>
          <a:p>
            <a:pPr algn="ctr"/>
            <a:r>
              <a:rPr lang="en-AU" altLang="el-GR" sz="2000">
                <a:latin typeface="Arial" panose="020B0604020202020204" pitchFamily="34" charset="0"/>
              </a:rPr>
              <a:t>getTitle()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05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01650"/>
            <a:ext cx="8458200" cy="565150"/>
          </a:xfrm>
        </p:spPr>
        <p:txBody>
          <a:bodyPr/>
          <a:lstStyle/>
          <a:p>
            <a:r>
              <a:rPr lang="el-GR" altLang="el-GR" sz="3200">
                <a:solidFill>
                  <a:schemeClr val="tx2"/>
                </a:solidFill>
              </a:rPr>
              <a:t>Αντιστοίχιση μεθόδου με κληρονομικότητα</a:t>
            </a:r>
            <a:endParaRPr lang="en-AU" altLang="el-GR" sz="3200">
              <a:solidFill>
                <a:schemeClr val="tx2"/>
              </a:solidFill>
            </a:endParaRPr>
          </a:p>
        </p:txBody>
      </p:sp>
      <p:grpSp>
        <p:nvGrpSpPr>
          <p:cNvPr id="173059" name="Group 3"/>
          <p:cNvGrpSpPr>
            <a:grpSpLocks/>
          </p:cNvGrpSpPr>
          <p:nvPr/>
        </p:nvGrpSpPr>
        <p:grpSpPr bwMode="auto">
          <a:xfrm>
            <a:off x="2209800" y="3657600"/>
            <a:ext cx="2667000" cy="1981200"/>
            <a:chOff x="1104" y="1728"/>
            <a:chExt cx="1680" cy="1248"/>
          </a:xfrm>
        </p:grpSpPr>
        <p:sp>
          <p:nvSpPr>
            <p:cNvPr id="173060" name="Oval 4"/>
            <p:cNvSpPr>
              <a:spLocks noChangeArrowheads="1"/>
            </p:cNvSpPr>
            <p:nvPr/>
          </p:nvSpPr>
          <p:spPr bwMode="auto">
            <a:xfrm>
              <a:off x="1104" y="1728"/>
              <a:ext cx="1680" cy="1248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endParaRPr lang="el-GR" altLang="el-GR"/>
            </a:p>
          </p:txBody>
        </p:sp>
        <p:sp>
          <p:nvSpPr>
            <p:cNvPr id="173061" name="Rectangle 5"/>
            <p:cNvSpPr>
              <a:spLocks noChangeArrowheads="1"/>
            </p:cNvSpPr>
            <p:nvPr/>
          </p:nvSpPr>
          <p:spPr bwMode="auto">
            <a:xfrm>
              <a:off x="1536" y="1968"/>
              <a:ext cx="816" cy="192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AU" altLang="el-GR" sz="1800"/>
                <a:t>“triple j”</a:t>
              </a:r>
            </a:p>
          </p:txBody>
        </p:sp>
        <p:sp>
          <p:nvSpPr>
            <p:cNvPr id="173062" name="Rectangle 6"/>
            <p:cNvSpPr>
              <a:spLocks noChangeArrowheads="1"/>
            </p:cNvSpPr>
            <p:nvPr/>
          </p:nvSpPr>
          <p:spPr bwMode="auto">
            <a:xfrm>
              <a:off x="1536" y="2160"/>
              <a:ext cx="816" cy="192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AU" altLang="el-GR" sz="1800"/>
                <a:t>“sampler”</a:t>
              </a:r>
            </a:p>
          </p:txBody>
        </p:sp>
        <p:sp>
          <p:nvSpPr>
            <p:cNvPr id="173063" name="Rectangle 7"/>
            <p:cNvSpPr>
              <a:spLocks noChangeArrowheads="1"/>
            </p:cNvSpPr>
            <p:nvPr/>
          </p:nvSpPr>
          <p:spPr bwMode="auto">
            <a:xfrm>
              <a:off x="1536" y="2352"/>
              <a:ext cx="816" cy="192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AU" altLang="el-GR" sz="1800"/>
                <a:t>33</a:t>
              </a:r>
            </a:p>
          </p:txBody>
        </p:sp>
        <p:sp>
          <p:nvSpPr>
            <p:cNvPr id="173064" name="Rectangle 8"/>
            <p:cNvSpPr>
              <a:spLocks noChangeArrowheads="1"/>
            </p:cNvSpPr>
            <p:nvPr/>
          </p:nvSpPr>
          <p:spPr bwMode="auto">
            <a:xfrm>
              <a:off x="1536" y="2544"/>
              <a:ext cx="816" cy="192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AU" altLang="el-GR" sz="1800"/>
                <a:t>“great!”</a:t>
              </a:r>
            </a:p>
          </p:txBody>
        </p:sp>
      </p:grpSp>
      <p:sp>
        <p:nvSpPr>
          <p:cNvPr id="173065" name="Text Box 9"/>
          <p:cNvSpPr txBox="1">
            <a:spLocks noChangeArrowheads="1"/>
          </p:cNvSpPr>
          <p:nvPr/>
        </p:nvSpPr>
        <p:spPr bwMode="auto">
          <a:xfrm>
            <a:off x="5867400" y="4800600"/>
            <a:ext cx="1665288" cy="877888"/>
          </a:xfrm>
          <a:prstGeom prst="rect">
            <a:avLst/>
          </a:prstGeom>
          <a:solidFill>
            <a:schemeClr val="hlink"/>
          </a:solidFill>
          <a:ln w="12700">
            <a:solidFill>
              <a:schemeClr val="tx2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en-AU" altLang="el-GR" sz="2800">
                <a:latin typeface="Arial" panose="020B0604020202020204" pitchFamily="34" charset="0"/>
              </a:rPr>
              <a:t>CD</a:t>
            </a:r>
          </a:p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endParaRPr lang="en-AU" altLang="el-GR" sz="1400">
              <a:latin typeface="Arial" panose="020B0604020202020204" pitchFamily="34" charset="0"/>
            </a:endParaRPr>
          </a:p>
        </p:txBody>
      </p:sp>
      <p:sp>
        <p:nvSpPr>
          <p:cNvPr id="173066" name="Rectangle 10"/>
          <p:cNvSpPr>
            <a:spLocks noChangeArrowheads="1"/>
          </p:cNvSpPr>
          <p:nvPr/>
        </p:nvSpPr>
        <p:spPr bwMode="auto">
          <a:xfrm>
            <a:off x="6019800" y="5334000"/>
            <a:ext cx="533400" cy="12065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el-GR" altLang="el-GR" sz="1800"/>
          </a:p>
        </p:txBody>
      </p:sp>
      <p:sp>
        <p:nvSpPr>
          <p:cNvPr id="173067" name="Rectangle 11"/>
          <p:cNvSpPr>
            <a:spLocks noChangeArrowheads="1"/>
          </p:cNvSpPr>
          <p:nvPr/>
        </p:nvSpPr>
        <p:spPr bwMode="auto">
          <a:xfrm>
            <a:off x="6019800" y="5441950"/>
            <a:ext cx="533400" cy="12065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el-GR" altLang="el-GR" sz="1800"/>
          </a:p>
        </p:txBody>
      </p:sp>
      <p:sp>
        <p:nvSpPr>
          <p:cNvPr id="173068" name="Rectangle 12"/>
          <p:cNvSpPr>
            <a:spLocks noChangeArrowheads="1"/>
          </p:cNvSpPr>
          <p:nvPr/>
        </p:nvSpPr>
        <p:spPr bwMode="auto">
          <a:xfrm>
            <a:off x="6934200" y="5257800"/>
            <a:ext cx="1524000" cy="3048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AU" altLang="el-GR" sz="1800"/>
              <a:t>getArtist()</a:t>
            </a:r>
          </a:p>
        </p:txBody>
      </p:sp>
      <p:sp>
        <p:nvSpPr>
          <p:cNvPr id="173069" name="Rectangle 13"/>
          <p:cNvSpPr>
            <a:spLocks noChangeArrowheads="1"/>
          </p:cNvSpPr>
          <p:nvPr/>
        </p:nvSpPr>
        <p:spPr bwMode="auto">
          <a:xfrm>
            <a:off x="6934200" y="5562600"/>
            <a:ext cx="1524000" cy="3048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AU" altLang="el-GR" sz="1800"/>
              <a:t>print()</a:t>
            </a:r>
          </a:p>
        </p:txBody>
      </p:sp>
      <p:cxnSp>
        <p:nvCxnSpPr>
          <p:cNvPr id="173070" name="AutoShape 14"/>
          <p:cNvCxnSpPr>
            <a:cxnSpLocks noChangeShapeType="1"/>
            <a:stCxn id="173060" idx="6"/>
            <a:endCxn id="173065" idx="1"/>
          </p:cNvCxnSpPr>
          <p:nvPr/>
        </p:nvCxnSpPr>
        <p:spPr bwMode="auto">
          <a:xfrm>
            <a:off x="4876800" y="4648200"/>
            <a:ext cx="990600" cy="592138"/>
          </a:xfrm>
          <a:prstGeom prst="curvedConnector3">
            <a:avLst>
              <a:gd name="adj1" fmla="val 50000"/>
            </a:avLst>
          </a:prstGeom>
          <a:noFill/>
          <a:ln w="12700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73071" name="AutoShape 15"/>
          <p:cNvSpPr>
            <a:spLocks noChangeArrowheads="1"/>
          </p:cNvSpPr>
          <p:nvPr/>
        </p:nvSpPr>
        <p:spPr bwMode="auto">
          <a:xfrm>
            <a:off x="1143000" y="4419600"/>
            <a:ext cx="1066800" cy="533400"/>
          </a:xfrm>
          <a:prstGeom prst="rightArrow">
            <a:avLst>
              <a:gd name="adj1" fmla="val 50000"/>
              <a:gd name="adj2" fmla="val 50000"/>
            </a:avLst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 anchor="ctr">
            <a:spAutoFit/>
          </a:bodyPr>
          <a:lstStyle/>
          <a:p>
            <a:endParaRPr lang="el-GR"/>
          </a:p>
        </p:txBody>
      </p:sp>
      <p:sp>
        <p:nvSpPr>
          <p:cNvPr id="173072" name="Text Box 16"/>
          <p:cNvSpPr txBox="1">
            <a:spLocks noChangeArrowheads="1"/>
          </p:cNvSpPr>
          <p:nvPr/>
        </p:nvSpPr>
        <p:spPr bwMode="auto">
          <a:xfrm>
            <a:off x="685800" y="4191000"/>
            <a:ext cx="1100138" cy="403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 anchor="ctr">
            <a:spAutoFit/>
          </a:bodyPr>
          <a:lstStyle/>
          <a:p>
            <a:pPr algn="ctr"/>
            <a:r>
              <a:rPr lang="en-AU" altLang="el-GR" sz="2000">
                <a:latin typeface="Arial" panose="020B0604020202020204" pitchFamily="34" charset="0"/>
              </a:rPr>
              <a:t>getTitle()</a:t>
            </a:r>
          </a:p>
        </p:txBody>
      </p:sp>
      <p:sp>
        <p:nvSpPr>
          <p:cNvPr id="173073" name="Text Box 17"/>
          <p:cNvSpPr txBox="1">
            <a:spLocks noChangeArrowheads="1"/>
          </p:cNvSpPr>
          <p:nvPr/>
        </p:nvSpPr>
        <p:spPr bwMode="auto">
          <a:xfrm>
            <a:off x="5867400" y="3276600"/>
            <a:ext cx="1665288" cy="850900"/>
          </a:xfrm>
          <a:prstGeom prst="rect">
            <a:avLst/>
          </a:prstGeom>
          <a:solidFill>
            <a:schemeClr val="hlink"/>
          </a:solidFill>
          <a:ln w="12700">
            <a:solidFill>
              <a:schemeClr val="tx2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en-AU" altLang="el-GR" sz="2800">
                <a:latin typeface="Arial" panose="020B0604020202020204" pitchFamily="34" charset="0"/>
              </a:rPr>
              <a:t>Item</a:t>
            </a:r>
          </a:p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endParaRPr lang="en-AU" altLang="el-GR" sz="1400">
              <a:latin typeface="Arial" panose="020B0604020202020204" pitchFamily="34" charset="0"/>
            </a:endParaRPr>
          </a:p>
        </p:txBody>
      </p:sp>
      <p:sp>
        <p:nvSpPr>
          <p:cNvPr id="173074" name="Rectangle 18"/>
          <p:cNvSpPr>
            <a:spLocks noChangeArrowheads="1"/>
          </p:cNvSpPr>
          <p:nvPr/>
        </p:nvSpPr>
        <p:spPr bwMode="auto">
          <a:xfrm>
            <a:off x="6019800" y="3810000"/>
            <a:ext cx="533400" cy="12065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el-GR" altLang="el-GR" sz="1800"/>
          </a:p>
        </p:txBody>
      </p:sp>
      <p:sp>
        <p:nvSpPr>
          <p:cNvPr id="173075" name="Rectangle 19"/>
          <p:cNvSpPr>
            <a:spLocks noChangeArrowheads="1"/>
          </p:cNvSpPr>
          <p:nvPr/>
        </p:nvSpPr>
        <p:spPr bwMode="auto">
          <a:xfrm>
            <a:off x="6019800" y="3917950"/>
            <a:ext cx="533400" cy="12065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el-GR" altLang="el-GR" sz="1800"/>
          </a:p>
        </p:txBody>
      </p:sp>
      <p:sp>
        <p:nvSpPr>
          <p:cNvPr id="173076" name="Rectangle 20"/>
          <p:cNvSpPr>
            <a:spLocks noChangeArrowheads="1"/>
          </p:cNvSpPr>
          <p:nvPr/>
        </p:nvSpPr>
        <p:spPr bwMode="auto">
          <a:xfrm>
            <a:off x="6934200" y="3733800"/>
            <a:ext cx="1524000" cy="3048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AU" altLang="el-GR" sz="1800"/>
              <a:t>print()</a:t>
            </a:r>
          </a:p>
        </p:txBody>
      </p:sp>
      <p:sp>
        <p:nvSpPr>
          <p:cNvPr id="173077" name="Rectangle 21"/>
          <p:cNvSpPr>
            <a:spLocks noChangeArrowheads="1"/>
          </p:cNvSpPr>
          <p:nvPr/>
        </p:nvSpPr>
        <p:spPr bwMode="auto">
          <a:xfrm>
            <a:off x="6934200" y="4038600"/>
            <a:ext cx="1524000" cy="3048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AU" altLang="el-GR" sz="1800"/>
              <a:t>getTitle()</a:t>
            </a:r>
          </a:p>
        </p:txBody>
      </p:sp>
      <p:sp>
        <p:nvSpPr>
          <p:cNvPr id="173078" name="Text Box 22"/>
          <p:cNvSpPr txBox="1">
            <a:spLocks noChangeArrowheads="1"/>
          </p:cNvSpPr>
          <p:nvPr/>
        </p:nvSpPr>
        <p:spPr bwMode="auto">
          <a:xfrm>
            <a:off x="5867400" y="1752600"/>
            <a:ext cx="1665288" cy="877888"/>
          </a:xfrm>
          <a:prstGeom prst="rect">
            <a:avLst/>
          </a:prstGeom>
          <a:solidFill>
            <a:schemeClr val="hlink"/>
          </a:solidFill>
          <a:ln w="12700">
            <a:solidFill>
              <a:schemeClr val="tx2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en-AU" altLang="el-GR" sz="2800">
                <a:latin typeface="Arial" panose="020B0604020202020204" pitchFamily="34" charset="0"/>
              </a:rPr>
              <a:t>...</a:t>
            </a:r>
          </a:p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endParaRPr lang="en-AU" altLang="el-GR" sz="1400">
              <a:latin typeface="Arial" panose="020B0604020202020204" pitchFamily="34" charset="0"/>
            </a:endParaRPr>
          </a:p>
        </p:txBody>
      </p:sp>
      <p:sp>
        <p:nvSpPr>
          <p:cNvPr id="173079" name="Rectangle 23"/>
          <p:cNvSpPr>
            <a:spLocks noChangeArrowheads="1"/>
          </p:cNvSpPr>
          <p:nvPr/>
        </p:nvSpPr>
        <p:spPr bwMode="auto">
          <a:xfrm>
            <a:off x="6019800" y="2286000"/>
            <a:ext cx="533400" cy="12065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el-GR" altLang="el-GR" sz="1800"/>
          </a:p>
        </p:txBody>
      </p:sp>
      <p:sp>
        <p:nvSpPr>
          <p:cNvPr id="173080" name="Rectangle 24"/>
          <p:cNvSpPr>
            <a:spLocks noChangeArrowheads="1"/>
          </p:cNvSpPr>
          <p:nvPr/>
        </p:nvSpPr>
        <p:spPr bwMode="auto">
          <a:xfrm>
            <a:off x="6019800" y="2393950"/>
            <a:ext cx="533400" cy="12065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el-GR" altLang="el-GR" sz="1800"/>
          </a:p>
        </p:txBody>
      </p:sp>
      <p:sp>
        <p:nvSpPr>
          <p:cNvPr id="173081" name="Rectangle 25"/>
          <p:cNvSpPr>
            <a:spLocks noChangeArrowheads="1"/>
          </p:cNvSpPr>
          <p:nvPr/>
        </p:nvSpPr>
        <p:spPr bwMode="auto">
          <a:xfrm>
            <a:off x="6934200" y="2209800"/>
            <a:ext cx="1524000" cy="3048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AU" altLang="el-GR" sz="1800"/>
              <a:t>...</a:t>
            </a:r>
          </a:p>
        </p:txBody>
      </p:sp>
      <p:sp>
        <p:nvSpPr>
          <p:cNvPr id="173082" name="Rectangle 26"/>
          <p:cNvSpPr>
            <a:spLocks noChangeArrowheads="1"/>
          </p:cNvSpPr>
          <p:nvPr/>
        </p:nvSpPr>
        <p:spPr bwMode="auto">
          <a:xfrm>
            <a:off x="6934200" y="2514600"/>
            <a:ext cx="1524000" cy="3048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AU" altLang="el-GR" sz="1800"/>
              <a:t>...</a:t>
            </a:r>
          </a:p>
        </p:txBody>
      </p:sp>
      <p:sp>
        <p:nvSpPr>
          <p:cNvPr id="173083" name="Line 27"/>
          <p:cNvSpPr>
            <a:spLocks noChangeShapeType="1"/>
          </p:cNvSpPr>
          <p:nvPr/>
        </p:nvSpPr>
        <p:spPr bwMode="auto">
          <a:xfrm flipV="1">
            <a:off x="6477000" y="4267200"/>
            <a:ext cx="0" cy="533400"/>
          </a:xfrm>
          <a:prstGeom prst="line">
            <a:avLst/>
          </a:prstGeom>
          <a:noFill/>
          <a:ln w="22225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 anchor="ctr">
            <a:spAutoFit/>
          </a:bodyPr>
          <a:lstStyle/>
          <a:p>
            <a:endParaRPr lang="el-GR"/>
          </a:p>
        </p:txBody>
      </p:sp>
      <p:sp>
        <p:nvSpPr>
          <p:cNvPr id="173084" name="Line 28"/>
          <p:cNvSpPr>
            <a:spLocks noChangeShapeType="1"/>
          </p:cNvSpPr>
          <p:nvPr/>
        </p:nvSpPr>
        <p:spPr bwMode="auto">
          <a:xfrm flipV="1">
            <a:off x="6400800" y="2743200"/>
            <a:ext cx="0" cy="533400"/>
          </a:xfrm>
          <a:prstGeom prst="line">
            <a:avLst/>
          </a:prstGeom>
          <a:noFill/>
          <a:ln w="22225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 anchor="ctr">
            <a:spAutoFit/>
          </a:bodyPr>
          <a:lstStyle/>
          <a:p>
            <a:endParaRPr lang="el-GR"/>
          </a:p>
        </p:txBody>
      </p:sp>
      <p:graphicFrame>
        <p:nvGraphicFramePr>
          <p:cNvPr id="173085" name="Object 29"/>
          <p:cNvGraphicFramePr>
            <a:graphicFrameLocks noChangeAspect="1"/>
          </p:cNvGraphicFramePr>
          <p:nvPr/>
        </p:nvGraphicFramePr>
        <p:xfrm>
          <a:off x="685800" y="1600200"/>
          <a:ext cx="1387475" cy="1981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3098" r:id="rId4" imgW="2768600" imgH="3949700" progId="MS_ClipArt_Gallery">
                  <p:embed/>
                </p:oleObj>
              </mc:Choice>
              <mc:Fallback>
                <p:oleObj r:id="rId4" imgW="2768600" imgH="3949700" progId="MS_ClipArt_Gallery">
                  <p:embed/>
                  <p:pic>
                    <p:nvPicPr>
                      <p:cNvPr id="0" name="Object 2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1600200"/>
                        <a:ext cx="1387475" cy="1981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AU" altLang="el-GR" sz="3600">
                <a:solidFill>
                  <a:schemeClr val="tx2"/>
                </a:solidFill>
              </a:rPr>
              <a:t>“super”</a:t>
            </a:r>
          </a:p>
        </p:txBody>
      </p:sp>
      <p:sp>
        <p:nvSpPr>
          <p:cNvPr id="1751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47800"/>
            <a:ext cx="7772400" cy="1752600"/>
          </a:xfrm>
        </p:spPr>
        <p:txBody>
          <a:bodyPr/>
          <a:lstStyle/>
          <a:p>
            <a:r>
              <a:rPr lang="el-GR" altLang="el-GR" sz="2400">
                <a:latin typeface="Arial" panose="020B0604020202020204" pitchFamily="34" charset="0"/>
              </a:rPr>
              <a:t>Μία μέθοδος της υπερκλάσης μπορεί να κληθεί από μια μέθοδο της κλάσης μέσω της ειδικής μεταβλητής</a:t>
            </a:r>
            <a:r>
              <a:rPr lang="el-GR" altLang="el-GR"/>
              <a:t> </a:t>
            </a:r>
            <a:r>
              <a:rPr lang="en-AU" altLang="el-GR" sz="2800" b="1">
                <a:latin typeface="Courier New" panose="02070309020205020404" pitchFamily="49" charset="0"/>
              </a:rPr>
              <a:t>super</a:t>
            </a:r>
            <a:r>
              <a:rPr lang="en-AU" altLang="el-GR"/>
              <a:t>.</a:t>
            </a:r>
          </a:p>
        </p:txBody>
      </p:sp>
      <p:sp>
        <p:nvSpPr>
          <p:cNvPr id="175108" name="Text Box 4"/>
          <p:cNvSpPr txBox="1">
            <a:spLocks noChangeArrowheads="1"/>
          </p:cNvSpPr>
          <p:nvPr/>
        </p:nvSpPr>
        <p:spPr bwMode="auto">
          <a:xfrm>
            <a:off x="1143000" y="3375025"/>
            <a:ext cx="5489575" cy="2219325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AU" altLang="el-GR" b="1">
                <a:latin typeface="Courier New" panose="02070309020205020404" pitchFamily="49" charset="0"/>
              </a:rPr>
              <a:t>public void print()</a:t>
            </a:r>
          </a:p>
          <a:p>
            <a:r>
              <a:rPr lang="en-AU" altLang="el-GR" b="1">
                <a:latin typeface="Courier New" panose="02070309020205020404" pitchFamily="49" charset="0"/>
              </a:rPr>
              <a:t>{</a:t>
            </a:r>
          </a:p>
          <a:p>
            <a:r>
              <a:rPr lang="en-AU" altLang="el-GR" b="1">
                <a:latin typeface="Courier New" panose="02070309020205020404" pitchFamily="49" charset="0"/>
              </a:rPr>
              <a:t>	super.print();</a:t>
            </a:r>
          </a:p>
          <a:p>
            <a:r>
              <a:rPr lang="en-AU" altLang="el-GR" b="1">
                <a:latin typeface="Courier New" panose="02070309020205020404" pitchFamily="49" charset="0"/>
              </a:rPr>
              <a:t>	System.out.println(...);</a:t>
            </a:r>
          </a:p>
          <a:p>
            <a:r>
              <a:rPr lang="en-AU" altLang="el-GR" b="1">
                <a:latin typeface="Courier New" panose="02070309020205020404" pitchFamily="49" charset="0"/>
              </a:rPr>
              <a:t>}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untitled 2">
  <a:themeElements>
    <a:clrScheme name="">
      <a:dk1>
        <a:srgbClr val="474747"/>
      </a:dk1>
      <a:lt1>
        <a:srgbClr val="B3B3B3"/>
      </a:lt1>
      <a:dk2>
        <a:srgbClr val="232323"/>
      </a:dk2>
      <a:lt2>
        <a:srgbClr val="676767"/>
      </a:lt2>
      <a:accent1>
        <a:srgbClr val="B3B3B3"/>
      </a:accent1>
      <a:accent2>
        <a:srgbClr val="919191"/>
      </a:accent2>
      <a:accent3>
        <a:srgbClr val="D6D6D6"/>
      </a:accent3>
      <a:accent4>
        <a:srgbClr val="3B3B3B"/>
      </a:accent4>
      <a:accent5>
        <a:srgbClr val="D6D6D6"/>
      </a:accent5>
      <a:accent6>
        <a:srgbClr val="838383"/>
      </a:accent6>
      <a:hlink>
        <a:srgbClr val="CECECE"/>
      </a:hlink>
      <a:folHlink>
        <a:srgbClr val="A3A3A3"/>
      </a:folHlink>
    </a:clrScheme>
    <a:fontScheme name="untitled 2">
      <a:majorFont>
        <a:latin typeface="Arial"/>
        <a:ea typeface=""/>
        <a:cs typeface=""/>
      </a:majorFont>
      <a:minorFont>
        <a:latin typeface="Helvetic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0487" tIns="44450" rIns="90487" bIns="4445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tx1"/>
          </a:buClr>
          <a:buSzPct val="75000"/>
          <a:buFont typeface="Monotype Sorts" charset="2"/>
          <a:buNone/>
          <a:tabLst/>
          <a:defRPr kumimoji="0" lang="en-AU" altLang="en-AU" sz="24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Helvetica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0487" tIns="44450" rIns="90487" bIns="4445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tx1"/>
          </a:buClr>
          <a:buSzPct val="75000"/>
          <a:buFont typeface="Monotype Sorts" charset="2"/>
          <a:buNone/>
          <a:tabLst/>
          <a:defRPr kumimoji="0" lang="en-AU" altLang="en-AU" sz="24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Helvetica" panose="020B0604020202020204" pitchFamily="34" charset="0"/>
          </a:defRPr>
        </a:defPPr>
      </a:lstStyle>
    </a:lnDef>
  </a:objectDefaults>
  <a:extraClrSchemeLst>
    <a:extraClrScheme>
      <a:clrScheme name="untitled 2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ntitled 2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ntitled 2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ntitled 2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ntitled 2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ntitled 2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ntitled 2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Madsen G4:Microsoft Office:Microsoft PowerPoint 4:Templates:B&amp;W Overheads:pastelb.ppt - Pastel</Template>
  <TotalTime>7776</TotalTime>
  <Pages>43</Pages>
  <Words>1442</Words>
  <Application>Microsoft Office PowerPoint</Application>
  <PresentationFormat>On-screen Show (4:3)</PresentationFormat>
  <Paragraphs>319</Paragraphs>
  <Slides>34</Slides>
  <Notes>33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41" baseType="lpstr">
      <vt:lpstr>Arial</vt:lpstr>
      <vt:lpstr>Courier New</vt:lpstr>
      <vt:lpstr>Helvetica</vt:lpstr>
      <vt:lpstr>Monotype Sorts</vt:lpstr>
      <vt:lpstr>Times</vt:lpstr>
      <vt:lpstr>untitled 2</vt:lpstr>
      <vt:lpstr>MS_ClipArt_Gallery</vt:lpstr>
      <vt:lpstr>PowerPoint Presentation</vt:lpstr>
      <vt:lpstr>Διάγραμμα κλάσεων [Class diagram]</vt:lpstr>
      <vt:lpstr>Διάγραμμα αντικειμένων [Object diagram]</vt:lpstr>
      <vt:lpstr>Πηγαίος κώδικας</vt:lpstr>
      <vt:lpstr>Σύνοψη: μέθοδος  print</vt:lpstr>
      <vt:lpstr>Υπενθύμιση: αντικείμενα και κλάσεις</vt:lpstr>
      <vt:lpstr>Κλήση μεθόδου</vt:lpstr>
      <vt:lpstr>Αντιστοίχιση μεθόδου με κληρονομικότητα</vt:lpstr>
      <vt:lpstr>“super”</vt:lpstr>
      <vt:lpstr>Χρήση της “super” σε κατασκευαστές</vt:lpstr>
      <vt:lpstr>Παραδείγματα κατασκευαστών</vt:lpstr>
      <vt:lpstr>Κληρονομικότητα και υπο-τύποι</vt:lpstr>
      <vt:lpstr>Χρήση υπο-τύπων</vt:lpstr>
      <vt:lpstr>Υπο-τύποι και συμφωνία τύπων [conformance]</vt:lpstr>
      <vt:lpstr>Στατικοί – δυναμικοί τύποι δεδομένων</vt:lpstr>
      <vt:lpstr>Στατικοί – δυναμικοί τύποι δεδομένων</vt:lpstr>
      <vt:lpstr>Υπο-τύποι / πολυμορφισμός</vt:lpstr>
      <vt:lpstr>Δυναμικός καθορισμός τύπου [Dynamic dispatch]</vt:lpstr>
      <vt:lpstr>Προσδιορισμός μεθόδου [method lookup, binding]</vt:lpstr>
      <vt:lpstr>Επεκτασιμότητα [Extendability]</vt:lpstr>
      <vt:lpstr>Η κλάση “Object”</vt:lpstr>
      <vt:lpstr>“toString”</vt:lpstr>
      <vt:lpstr>Μετατροπείς πρόσβασης [Access Modifiers]</vt:lpstr>
      <vt:lpstr>“private”</vt:lpstr>
      <vt:lpstr>“public”</vt:lpstr>
      <vt:lpstr>“protected”</vt:lpstr>
      <vt:lpstr>Οδηγίες χρήσης μετατροπέων πρόσβασης</vt:lpstr>
      <vt:lpstr>Η δεσμευμένη λέξη  “final” </vt:lpstr>
      <vt:lpstr>Το πρόβλημα του «αντίστροφου πολυμορφισμού»</vt:lpstr>
      <vt:lpstr>Ανομοιογενείς συλλογές αντικειμένων</vt:lpstr>
      <vt:lpstr>Απώλεια τύπου [type loss]</vt:lpstr>
      <vt:lpstr>Μετατροπή τύπου [casting]</vt:lpstr>
      <vt:lpstr>Τμήμα κώδικα</vt:lpstr>
      <vt:lpstr>Γενικές κλάσεις [Generics]</vt:lpstr>
    </vt:vector>
  </TitlesOfParts>
  <Company>University of Ioannina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Αντικειμενοστρεφής Προγραμματισμός</dc:title>
  <dc:subject>Lecture slides</dc:subject>
  <dc:creator>Αντώνιος Συμβώνης</dc:creator>
  <cp:keywords>July 2002</cp:keywords>
  <dc:description>Translated from the lecture notes of _x000d_
Michael Kölling, Monash University</dc:description>
  <cp:lastModifiedBy>A. Symvonis</cp:lastModifiedBy>
  <cp:revision>189</cp:revision>
  <cp:lastPrinted>2000-03-02T05:46:50Z</cp:lastPrinted>
  <dcterms:created xsi:type="dcterms:W3CDTF">1996-04-15T15:18:02Z</dcterms:created>
  <dcterms:modified xsi:type="dcterms:W3CDTF">2018-11-09T12:18:43Z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Department">
    <vt:lpwstr>CSSE</vt:lpwstr>
  </property>
</Properties>
</file>