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0" r:id="rId2"/>
    <p:sldId id="261" r:id="rId3"/>
    <p:sldId id="271" r:id="rId4"/>
    <p:sldId id="283" r:id="rId5"/>
    <p:sldId id="284" r:id="rId6"/>
    <p:sldId id="285" r:id="rId7"/>
    <p:sldId id="286" r:id="rId8"/>
    <p:sldId id="289" r:id="rId9"/>
    <p:sldId id="287" r:id="rId10"/>
    <p:sldId id="288" r:id="rId11"/>
    <p:sldId id="291" r:id="rId12"/>
    <p:sldId id="290" r:id="rId13"/>
    <p:sldId id="279" r:id="rId14"/>
    <p:sldId id="294" r:id="rId15"/>
    <p:sldId id="299" r:id="rId16"/>
    <p:sldId id="292" r:id="rId17"/>
    <p:sldId id="293" r:id="rId18"/>
    <p:sldId id="296" r:id="rId19"/>
    <p:sldId id="297" r:id="rId20"/>
    <p:sldId id="298" r:id="rId21"/>
    <p:sldId id="302" r:id="rId22"/>
    <p:sldId id="305" r:id="rId23"/>
    <p:sldId id="306" r:id="rId24"/>
    <p:sldId id="308" r:id="rId25"/>
    <p:sldId id="309" r:id="rId26"/>
    <p:sldId id="310" r:id="rId27"/>
    <p:sldId id="311" r:id="rId28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50000"/>
      </a:spcBef>
      <a:spcAft>
        <a:spcPct val="0"/>
      </a:spcAft>
      <a:buClr>
        <a:schemeClr val="tx1"/>
      </a:buClr>
      <a:buSzPct val="75000"/>
      <a:buFont typeface="Monotype Sorts" charset="2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buClr>
        <a:schemeClr val="tx1"/>
      </a:buClr>
      <a:buSzPct val="75000"/>
      <a:buFont typeface="Monotype Sorts" charset="2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buClr>
        <a:schemeClr val="tx1"/>
      </a:buClr>
      <a:buSzPct val="75000"/>
      <a:buFont typeface="Monotype Sorts" charset="2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buClr>
        <a:schemeClr val="tx1"/>
      </a:buClr>
      <a:buSzPct val="75000"/>
      <a:buFont typeface="Monotype Sorts" charset="2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buClr>
        <a:schemeClr val="tx1"/>
      </a:buClr>
      <a:buSzPct val="75000"/>
      <a:buFont typeface="Monotype Sorts" charset="2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CC0000"/>
    <a:srgbClr val="00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horzBarState="maximized">
    <p:restoredLeft sz="15620" autoAdjust="0"/>
    <p:restoredTop sz="94660"/>
  </p:normalViewPr>
  <p:slideViewPr>
    <p:cSldViewPr>
      <p:cViewPr varScale="1">
        <p:scale>
          <a:sx n="113" d="100"/>
          <a:sy n="113" d="100"/>
        </p:scale>
        <p:origin x="14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3396" y="-142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36538" y="479425"/>
            <a:ext cx="6626225" cy="3398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4342" tIns="46344" rIns="94342" bIns="46344">
            <a:spAutoFit/>
          </a:bodyPr>
          <a:lstStyle/>
          <a:p>
            <a:pPr lvl="0" algn="ctr">
              <a:spcBef>
                <a:spcPct val="20000"/>
              </a:spcBef>
              <a:buClr>
                <a:srgbClr val="000000"/>
              </a:buClr>
            </a:pPr>
            <a:r>
              <a:rPr lang="el-GR" altLang="el-GR" sz="1600" dirty="0"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>
                <a:latin typeface="Arial" panose="020B0604020202020204" pitchFamily="34" charset="0"/>
              </a:rPr>
              <a:t>Αντικειμενοστρέφή</a:t>
            </a:r>
            <a:r>
              <a:rPr lang="el-GR" altLang="el-GR" sz="1600" dirty="0"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>
                <a:latin typeface="Arial" panose="020B0604020202020204" pitchFamily="34" charset="0"/>
              </a:rPr>
              <a:t> – </a:t>
            </a:r>
            <a:r>
              <a:rPr lang="el-GR" altLang="el-GR" sz="1600" dirty="0">
                <a:latin typeface="Arial" panose="020B0604020202020204" pitchFamily="34" charset="0"/>
              </a:rPr>
              <a:t>Διάλεξη #</a:t>
            </a:r>
            <a:r>
              <a:rPr lang="en-AU" altLang="el-GR" sz="1600" dirty="0" smtClean="0">
                <a:latin typeface="Arial" panose="020B0604020202020204" pitchFamily="34" charset="0"/>
              </a:rPr>
              <a:t>1</a:t>
            </a:r>
            <a:r>
              <a:rPr lang="el-GR" altLang="el-GR" sz="1600" dirty="0" smtClean="0">
                <a:latin typeface="Arial" panose="020B0604020202020204" pitchFamily="34" charset="0"/>
              </a:rPr>
              <a:t>1</a:t>
            </a:r>
            <a:endParaRPr lang="en-AU" altLang="el-GR" sz="1600" dirty="0"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060471" y="9415784"/>
            <a:ext cx="3629025" cy="2936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4342" tIns="46344" rIns="94342" bIns="46344">
            <a:spAutoFit/>
          </a:bodyPr>
          <a:lstStyle/>
          <a:p>
            <a:pPr algn="r" defTabSz="954088">
              <a:spcBef>
                <a:spcPct val="20000"/>
              </a:spcBef>
              <a:defRPr/>
            </a:pPr>
            <a:r>
              <a:rPr lang="el-GR" sz="1300" dirty="0">
                <a:latin typeface="Arial" charset="0"/>
              </a:rPr>
              <a:t>Αντώνιος </a:t>
            </a:r>
            <a:r>
              <a:rPr lang="el-GR" sz="1300" dirty="0" err="1">
                <a:latin typeface="Arial" charset="0"/>
              </a:rPr>
              <a:t>Συμβώνης</a:t>
            </a:r>
            <a:r>
              <a:rPr lang="en-AU" sz="1300" dirty="0">
                <a:latin typeface="Arial" charset="0"/>
              </a:rPr>
              <a:t>, </a:t>
            </a:r>
            <a:r>
              <a:rPr lang="el-GR" sz="1300" dirty="0" smtClean="0">
                <a:latin typeface="Arial" charset="0"/>
              </a:rPr>
              <a:t>ΣΕΜΦΕ, </a:t>
            </a:r>
            <a:r>
              <a:rPr lang="el-GR" sz="1300" dirty="0">
                <a:latin typeface="Arial" charset="0"/>
              </a:rPr>
              <a:t>ΕΜΠ </a:t>
            </a:r>
            <a:endParaRPr lang="en-AU" sz="130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1"/>
            <a:ext cx="5207000" cy="431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notes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altLang="el-GR" b="1" smtClean="0">
                <a:latin typeface="Times" panose="02020603050405020304" pitchFamily="18" charset="0"/>
              </a:rPr>
              <a:t>Live demo:</a:t>
            </a:r>
            <a:endParaRPr lang="en-AU" altLang="el-GR" smtClean="0">
              <a:latin typeface="Times" panose="02020603050405020304" pitchFamily="18" charset="0"/>
            </a:endParaRP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create class MusicCD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create class Video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create/call objects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implement/show method “print” (initially print only common fields - title,comment)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write class Database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implement/show method: Database::list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create superclass “EntertainmentItem”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rewrite MusicCD, Video, Database</a:t>
            </a:r>
          </a:p>
          <a:p>
            <a:pPr>
              <a:buFontTx/>
              <a:buChar char="•"/>
            </a:pPr>
            <a:r>
              <a:rPr lang="en-AU" altLang="el-GR" smtClean="0">
                <a:latin typeface="Times" panose="02020603050405020304" pitchFamily="18" charset="0"/>
              </a:rPr>
              <a:t> introduce: </a:t>
            </a:r>
            <a:r>
              <a:rPr lang="en-AU" altLang="el-GR" i="1" smtClean="0">
                <a:latin typeface="Times" panose="02020603050405020304" pitchFamily="18" charset="0"/>
              </a:rPr>
              <a:t>supertype / subtype</a:t>
            </a:r>
            <a:endParaRPr lang="en-AU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13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62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01650"/>
            <a:ext cx="2057400" cy="5624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01650"/>
            <a:ext cx="6019800" cy="56245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171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283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648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81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41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498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26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304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069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F5F5F"/>
            </a:gs>
            <a:gs pos="50000">
              <a:schemeClr val="hlink"/>
            </a:gs>
            <a:gs pos="100000">
              <a:srgbClr val="5F5F5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66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15149" y="6434138"/>
            <a:ext cx="6476451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</a:t>
            </a:r>
            <a:r>
              <a:rPr lang="en-AU" altLang="el-GR" dirty="0" smtClean="0"/>
              <a:t> </a:t>
            </a:r>
            <a:r>
              <a:rPr lang="en-AU" altLang="el-GR" sz="12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FB66F834-279D-4E87-891F-8713BCD441E8}" type="slidenum">
              <a:rPr lang="en-AU" altLang="el-GR" sz="12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 sz="5400" smtClean="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19200" y="2209800"/>
            <a:ext cx="67056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3600" dirty="0" smtClean="0">
                <a:latin typeface="Arial" panose="020B0604020202020204" pitchFamily="34" charset="0"/>
              </a:rPr>
              <a:t>Διάλεξη #11</a:t>
            </a:r>
            <a:r>
              <a:rPr lang="en-AU" altLang="el-GR" sz="3600" dirty="0" smtClean="0">
                <a:latin typeface="Arial" panose="020B0604020202020204" pitchFamily="34" charset="0"/>
              </a:rPr>
              <a:t>:</a:t>
            </a:r>
            <a:endParaRPr lang="en-AU" altLang="el-GR" sz="3600" dirty="0"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l-GR" altLang="el-GR" sz="3600" dirty="0">
                <a:latin typeface="Arial" panose="020B0604020202020204" pitchFamily="34" charset="0"/>
              </a:rPr>
              <a:t>Κληρονομικότητα</a:t>
            </a:r>
            <a:r>
              <a:rPr lang="el-GR" altLang="el-GR" sz="3200" dirty="0">
                <a:latin typeface="Arial" panose="020B0604020202020204" pitchFamily="34" charset="0"/>
              </a:rPr>
              <a:t> </a:t>
            </a:r>
            <a:r>
              <a:rPr lang="en-US" altLang="el-GR" sz="3200" dirty="0">
                <a:latin typeface="Arial" panose="020B0604020202020204" pitchFamily="34" charset="0"/>
              </a:rPr>
              <a:t> </a:t>
            </a:r>
            <a:r>
              <a:rPr lang="en-US" altLang="el-GR" sz="3200" dirty="0">
                <a:solidFill>
                  <a:srgbClr val="FF00FF"/>
                </a:solidFill>
                <a:latin typeface="Arial" panose="020B0604020202020204" pitchFamily="34" charset="0"/>
              </a:rPr>
              <a:t>[inheritance]</a:t>
            </a:r>
            <a:r>
              <a:rPr lang="en-US" altLang="el-GR" sz="32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3886200" cy="1219200"/>
          </a:xfrm>
        </p:spPr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 </a:t>
            </a:r>
            <a:br>
              <a:rPr lang="el-GR" altLang="el-GR" sz="3600" smtClean="0">
                <a:solidFill>
                  <a:schemeClr val="tx2"/>
                </a:solidFill>
              </a:rPr>
            </a:br>
            <a:r>
              <a:rPr lang="el-GR" altLang="el-GR" sz="3600" smtClean="0">
                <a:solidFill>
                  <a:schemeClr val="tx2"/>
                </a:solidFill>
              </a:rPr>
              <a:t>Κώδικας </a:t>
            </a:r>
            <a:r>
              <a:rPr lang="en-AU" altLang="el-GR" sz="3600" smtClean="0">
                <a:solidFill>
                  <a:schemeClr val="tx2"/>
                </a:solidFill>
              </a:rPr>
              <a:t>Java</a:t>
            </a:r>
            <a:r>
              <a:rPr lang="el-GR" altLang="el-GR" sz="3600" smtClean="0">
                <a:solidFill>
                  <a:schemeClr val="tx2"/>
                </a:solidFill>
              </a:rPr>
              <a:t> </a:t>
            </a:r>
            <a:r>
              <a:rPr lang="en-AU" altLang="el-GR" sz="3600" smtClean="0">
                <a:solidFill>
                  <a:schemeClr val="tx2"/>
                </a:solidFill>
              </a:rPr>
              <a:t>(Video)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 rot="-5400000">
            <a:off x="3047207" y="534193"/>
            <a:ext cx="6064250" cy="5605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class Video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title;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director;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comment;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Video(String theTitle, String theDirector)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title = theTitle;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director = theDirector;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comment = “ 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void setComment(String newComment)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…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getComment()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…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void print()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…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47800"/>
            <a:ext cx="3276600" cy="1752600"/>
          </a:xfrm>
        </p:spPr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Κώδικας </a:t>
            </a:r>
            <a:r>
              <a:rPr lang="en-AU" altLang="el-GR" sz="3600" smtClean="0">
                <a:solidFill>
                  <a:schemeClr val="tx2"/>
                </a:solidFill>
              </a:rPr>
              <a:t>Java</a:t>
            </a:r>
            <a:r>
              <a:rPr lang="el-GR" altLang="el-GR" sz="3600" smtClean="0">
                <a:solidFill>
                  <a:schemeClr val="tx2"/>
                </a:solidFill>
              </a:rPr>
              <a:t> </a:t>
            </a:r>
            <a:r>
              <a:rPr lang="en-AU" altLang="el-GR" sz="3600" smtClean="0">
                <a:solidFill>
                  <a:schemeClr val="tx2"/>
                </a:solidFill>
              </a:rPr>
              <a:t>(Database)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 rot="-5400000">
            <a:off x="3310731" y="516732"/>
            <a:ext cx="5330825" cy="53609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class Database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CD[]  myCDs;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Video[]  myVideos;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void print()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for(int i=0; i&lt;myCDs.length; i++)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     myCDs[i].print();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for(int i=0; i&lt;myVideos.length; i++)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     myVideos[i].print();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Μειονεκτήματα</a:t>
            </a:r>
            <a:r>
              <a:rPr lang="el-GR" altLang="el-GR" smtClean="0"/>
              <a:t> </a:t>
            </a:r>
            <a:endParaRPr lang="en-AU" altLang="el-GR" smtClean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3276600"/>
          </a:xfrm>
          <a:solidFill>
            <a:srgbClr val="CECECE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z="2400" smtClean="0">
                <a:latin typeface="Arial" charset="0"/>
              </a:rPr>
              <a:t>Επανάληψη κώδικα στις κλάσεις </a:t>
            </a:r>
            <a:r>
              <a:rPr lang="en-AU" sz="2400" smtClean="0">
                <a:latin typeface="Arial" charset="0"/>
              </a:rPr>
              <a:t>CD</a:t>
            </a:r>
            <a:r>
              <a:rPr lang="el-GR" sz="2400" smtClean="0">
                <a:latin typeface="Arial" charset="0"/>
              </a:rPr>
              <a:t> και </a:t>
            </a:r>
            <a:r>
              <a:rPr lang="en-US" sz="2400" smtClean="0">
                <a:latin typeface="Arial" charset="0"/>
              </a:rPr>
              <a:t>V</a:t>
            </a:r>
            <a:r>
              <a:rPr lang="en-AU" sz="2400" smtClean="0">
                <a:latin typeface="Arial" charset="0"/>
              </a:rPr>
              <a:t>ideo</a:t>
            </a:r>
          </a:p>
          <a:p>
            <a:pPr>
              <a:defRPr/>
            </a:pPr>
            <a:r>
              <a:rPr lang="el-GR" sz="2400" smtClean="0">
                <a:latin typeface="Arial" charset="0"/>
              </a:rPr>
              <a:t>Επιπλέον εργασία για τροποποίηση του πηγαίου κώδικα</a:t>
            </a:r>
            <a:endParaRPr lang="en-AU" sz="2400" smtClean="0">
              <a:latin typeface="Arial" charset="0"/>
            </a:endParaRPr>
          </a:p>
          <a:p>
            <a:pPr>
              <a:defRPr/>
            </a:pPr>
            <a:r>
              <a:rPr lang="el-GR" sz="2400" smtClean="0">
                <a:latin typeface="Arial" charset="0"/>
              </a:rPr>
              <a:t>Δυο διανύσματα και επανάληψη κώδικα στην κλάση </a:t>
            </a:r>
            <a:r>
              <a:rPr lang="en-US" sz="2400" smtClean="0">
                <a:latin typeface="Arial" charset="0"/>
              </a:rPr>
              <a:t>Database</a:t>
            </a:r>
          </a:p>
          <a:p>
            <a:pPr>
              <a:defRPr/>
            </a:pPr>
            <a:r>
              <a:rPr lang="el-GR" sz="2400" smtClean="0">
                <a:latin typeface="Arial" charset="0"/>
              </a:rPr>
              <a:t>Διάφορα άλλα</a:t>
            </a:r>
            <a:r>
              <a:rPr lang="en-AU" sz="2400" smtClean="0">
                <a:latin typeface="Arial" charset="0"/>
              </a:rPr>
              <a:t> (</a:t>
            </a:r>
            <a:r>
              <a:rPr lang="el-GR" sz="2400" smtClean="0">
                <a:latin typeface="Arial" charset="0"/>
              </a:rPr>
              <a:t>θα τα δούμε σύντομα</a:t>
            </a:r>
            <a:r>
              <a:rPr lang="en-AU" sz="2400" smtClean="0">
                <a:latin typeface="Arial" charset="0"/>
              </a:rPr>
              <a:t>…)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7696200" y="4343400"/>
          <a:ext cx="827088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r:id="rId4" imgW="1727200" imgH="3606800" progId="MS_ClipArt_Gallery">
                  <p:embed/>
                </p:oleObj>
              </mc:Choice>
              <mc:Fallback>
                <p:oleObj r:id="rId4" imgW="1727200" imgH="36068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343400"/>
                        <a:ext cx="827088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7924800" cy="565150"/>
          </a:xfrm>
        </p:spPr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Η εναλλακτική λύση</a:t>
            </a:r>
            <a:r>
              <a:rPr lang="en-AU" altLang="el-GR" sz="3600" smtClean="0">
                <a:solidFill>
                  <a:srgbClr val="000000"/>
                </a:solidFill>
              </a:rPr>
              <a:t>: </a:t>
            </a:r>
            <a:r>
              <a:rPr lang="el-GR" altLang="el-GR" sz="3600" smtClean="0">
                <a:solidFill>
                  <a:srgbClr val="000000"/>
                </a:solidFill>
              </a:rPr>
              <a:t>κληρονομικότητα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4572000" y="1524000"/>
            <a:ext cx="3276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Item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419600" y="358140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CD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6705600" y="3581400"/>
            <a:ext cx="16002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cxnSp>
        <p:nvCxnSpPr>
          <p:cNvPr id="28678" name="AutoShape 19"/>
          <p:cNvCxnSpPr>
            <a:cxnSpLocks noChangeShapeType="1"/>
            <a:stCxn id="91144" idx="0"/>
            <a:endCxn id="91142" idx="2"/>
          </p:cNvCxnSpPr>
          <p:nvPr/>
        </p:nvCxnSpPr>
        <p:spPr bwMode="auto">
          <a:xfrm flipV="1">
            <a:off x="5253038" y="2697163"/>
            <a:ext cx="957262" cy="8842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9" name="AutoShape 20"/>
          <p:cNvCxnSpPr>
            <a:cxnSpLocks noChangeShapeType="1"/>
            <a:stCxn id="91147" idx="0"/>
            <a:endCxn id="91142" idx="2"/>
          </p:cNvCxnSpPr>
          <p:nvPr/>
        </p:nvCxnSpPr>
        <p:spPr bwMode="auto">
          <a:xfrm flipH="1" flipV="1">
            <a:off x="6210300" y="2697163"/>
            <a:ext cx="1295400" cy="8842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0" name="AutoShape 24"/>
          <p:cNvSpPr>
            <a:spLocks noChangeArrowheads="1"/>
          </p:cNvSpPr>
          <p:nvPr/>
        </p:nvSpPr>
        <p:spPr bwMode="auto">
          <a:xfrm>
            <a:off x="3352800" y="4953000"/>
            <a:ext cx="3048000" cy="914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 typeface="Monotype Sorts" charset="2"/>
              <a:buChar char=""/>
            </a:pPr>
            <a:endParaRPr lang="el-GR" altLang="el-GR" sz="3200">
              <a:latin typeface="Helvetica" panose="020B0604020202020204" pitchFamily="34" charset="0"/>
            </a:endParaRPr>
          </a:p>
        </p:txBody>
      </p:sp>
      <p:sp>
        <p:nvSpPr>
          <p:cNvPr id="28681" name="AutoShape 25"/>
          <p:cNvSpPr>
            <a:spLocks noChangeArrowheads="1"/>
          </p:cNvSpPr>
          <p:nvPr/>
        </p:nvSpPr>
        <p:spPr bwMode="auto">
          <a:xfrm>
            <a:off x="304800" y="3657600"/>
            <a:ext cx="3733800" cy="1600200"/>
          </a:xfrm>
          <a:prstGeom prst="wedgeEllipseCallout">
            <a:avLst>
              <a:gd name="adj1" fmla="val -55444"/>
              <a:gd name="adj2" fmla="val 90278"/>
            </a:avLst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l-GR" altLang="el-GR" sz="2000" b="1" i="1" u="sng">
                <a:latin typeface="Times" panose="02020603050405020304" pitchFamily="18" charset="0"/>
              </a:rPr>
              <a:t>Σημείωση</a:t>
            </a:r>
            <a:r>
              <a:rPr lang="el-GR" altLang="el-GR" sz="2000" i="1">
                <a:latin typeface="Times" panose="02020603050405020304" pitchFamily="18" charset="0"/>
              </a:rPr>
              <a:t>: «τετράγωνα» </a:t>
            </a:r>
            <a:br>
              <a:rPr lang="el-GR" altLang="el-GR" sz="2000" i="1">
                <a:latin typeface="Times" panose="02020603050405020304" pitchFamily="18" charset="0"/>
              </a:rPr>
            </a:br>
            <a:r>
              <a:rPr lang="el-GR" altLang="el-GR" sz="2000" i="1">
                <a:latin typeface="Times" panose="02020603050405020304" pitchFamily="18" charset="0"/>
              </a:rPr>
              <a:t>εικονίδια αναπαριστούν</a:t>
            </a:r>
            <a:br>
              <a:rPr lang="el-GR" altLang="el-GR" sz="2000" i="1">
                <a:latin typeface="Times" panose="02020603050405020304" pitchFamily="18" charset="0"/>
              </a:rPr>
            </a:br>
            <a:r>
              <a:rPr lang="el-GR" altLang="el-GR" sz="2000" i="1">
                <a:latin typeface="Times" panose="02020603050405020304" pitchFamily="18" charset="0"/>
              </a:rPr>
              <a:t> κλάσεις</a:t>
            </a:r>
            <a:endParaRPr lang="en-AU" altLang="el-GR" sz="2000" i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Τα πεδία των κλάσεων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4419600" y="1828800"/>
            <a:ext cx="3276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Item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3733800" y="381000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CD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6705600" y="3810000"/>
            <a:ext cx="16764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cxnSp>
        <p:nvCxnSpPr>
          <p:cNvPr id="29702" name="AutoShape 6"/>
          <p:cNvCxnSpPr>
            <a:cxnSpLocks noChangeShapeType="1"/>
            <a:endCxn id="128004" idx="0"/>
          </p:cNvCxnSpPr>
          <p:nvPr/>
        </p:nvCxnSpPr>
        <p:spPr bwMode="auto">
          <a:xfrm flipH="1">
            <a:off x="4566444" y="3092450"/>
            <a:ext cx="1373708" cy="717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3" name="AutoShape 7"/>
          <p:cNvCxnSpPr>
            <a:cxnSpLocks noChangeShapeType="1"/>
          </p:cNvCxnSpPr>
          <p:nvPr/>
        </p:nvCxnSpPr>
        <p:spPr bwMode="auto">
          <a:xfrm flipH="1" flipV="1">
            <a:off x="6300192" y="3090862"/>
            <a:ext cx="1243608" cy="70644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724400" y="2362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title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724400" y="2667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playing time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019800" y="2362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gotIt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019800" y="2667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comment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6858000" y="44196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director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886200" y="4267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artist</a:t>
            </a:r>
          </a:p>
        </p:txBody>
      </p:sp>
      <p:sp>
        <p:nvSpPr>
          <p:cNvPr id="29710" name="Rectangle 15"/>
          <p:cNvSpPr>
            <a:spLocks noChangeArrowheads="1"/>
          </p:cNvSpPr>
          <p:nvPr/>
        </p:nvSpPr>
        <p:spPr bwMode="auto">
          <a:xfrm>
            <a:off x="3886200" y="4572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#tracks</a:t>
            </a:r>
          </a:p>
        </p:txBody>
      </p:sp>
      <p:sp>
        <p:nvSpPr>
          <p:cNvPr id="29711" name="Rectangle 16"/>
          <p:cNvSpPr>
            <a:spLocks noChangeArrowheads="1"/>
          </p:cNvSpPr>
          <p:nvPr/>
        </p:nvSpPr>
        <p:spPr bwMode="auto">
          <a:xfrm>
            <a:off x="387350" y="5724525"/>
            <a:ext cx="65055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>
            <a:spAutoFit/>
          </a:bodyPr>
          <a:lstStyle>
            <a:lvl1pPr marL="342900" indent="-3429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Arial" panose="020B0604020202020204" pitchFamily="34" charset="0"/>
              </a:rPr>
              <a:t>	</a:t>
            </a:r>
            <a:r>
              <a:rPr lang="en-AU" altLang="el-GR" sz="1800" u="sng">
                <a:latin typeface="Arial" panose="020B0604020202020204" pitchFamily="34" charset="0"/>
              </a:rPr>
              <a:t>CD</a:t>
            </a:r>
            <a:r>
              <a:rPr lang="en-AU" altLang="el-GR" sz="1800">
                <a:latin typeface="Arial" panose="020B0604020202020204" pitchFamily="34" charset="0"/>
              </a:rPr>
              <a:t>: title, artist, # tracks, playing time, got-it, comment</a:t>
            </a:r>
          </a:p>
          <a:p>
            <a:pPr lvl="1"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u="sng">
                <a:latin typeface="Arial" panose="020B0604020202020204" pitchFamily="34" charset="0"/>
              </a:rPr>
              <a:t>Video</a:t>
            </a:r>
            <a:r>
              <a:rPr lang="en-AU" altLang="el-GR" sz="1800">
                <a:latin typeface="Arial" panose="020B0604020202020204" pitchFamily="34" charset="0"/>
              </a:rPr>
              <a:t>: title, director, playing time, got-it, comment</a:t>
            </a:r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533400" y="1600200"/>
            <a:ext cx="3276600" cy="149225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l-GR" sz="2400">
                <a:latin typeface="Times" charset="0"/>
              </a:rPr>
              <a:t>Οι</a:t>
            </a:r>
            <a:r>
              <a:rPr lang="el-GR" sz="2400" i="1">
                <a:latin typeface="Times" charset="0"/>
              </a:rPr>
              <a:t> υποκλάσεις </a:t>
            </a:r>
            <a:r>
              <a:rPr lang="en-US" sz="2000">
                <a:solidFill>
                  <a:srgbClr val="FF00FF"/>
                </a:solidFill>
                <a:latin typeface="Times" charset="0"/>
              </a:rPr>
              <a:t>[</a:t>
            </a:r>
            <a:r>
              <a:rPr lang="en-AU" sz="2000">
                <a:solidFill>
                  <a:srgbClr val="FF00FF"/>
                </a:solidFill>
                <a:latin typeface="Times" charset="0"/>
              </a:rPr>
              <a:t>subclasses]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 b="1">
                <a:latin typeface="Times" charset="0"/>
              </a:rPr>
              <a:t>κληρονομούν 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>
                <a:latin typeface="Times" charset="0"/>
              </a:rPr>
              <a:t>τα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 b="1">
                <a:latin typeface="Times" charset="0"/>
              </a:rPr>
              <a:t>πεδία 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>
                <a:latin typeface="Times" charset="0"/>
              </a:rPr>
              <a:t>από τις</a:t>
            </a:r>
            <a:r>
              <a:rPr lang="el-GR" sz="2400" i="1">
                <a:latin typeface="Times" charset="0"/>
              </a:rPr>
              <a:t> υπερκλάσεις</a:t>
            </a:r>
            <a:r>
              <a:rPr lang="en-AU" sz="2400" i="1">
                <a:latin typeface="Times" charset="0"/>
              </a:rPr>
              <a:t> </a:t>
            </a:r>
            <a:r>
              <a:rPr lang="en-US" sz="2000">
                <a:solidFill>
                  <a:srgbClr val="FF00FF"/>
                </a:solidFill>
                <a:latin typeface="Times" charset="0"/>
              </a:rPr>
              <a:t>[</a:t>
            </a:r>
            <a:r>
              <a:rPr lang="en-AU" sz="2000">
                <a:solidFill>
                  <a:srgbClr val="FF00FF"/>
                </a:solidFill>
                <a:latin typeface="Times" charset="0"/>
              </a:rPr>
              <a:t>superclasses]</a:t>
            </a:r>
            <a:r>
              <a:rPr lang="en-AU" sz="2000">
                <a:latin typeface="Times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Οι μέθοδοι των κλάσεων</a:t>
            </a:r>
            <a:endParaRPr lang="en-AU" altLang="el-GR" sz="3600" smtClean="0">
              <a:solidFill>
                <a:schemeClr val="tx2"/>
              </a:solidFill>
            </a:endParaRP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3962400" y="1905000"/>
            <a:ext cx="3276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Item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819400" y="393065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CD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6248400" y="3886200"/>
            <a:ext cx="16764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cxnSp>
        <p:nvCxnSpPr>
          <p:cNvPr id="30726" name="AutoShape 6"/>
          <p:cNvCxnSpPr>
            <a:cxnSpLocks noChangeShapeType="1"/>
            <a:stCxn id="155652" idx="0"/>
          </p:cNvCxnSpPr>
          <p:nvPr/>
        </p:nvCxnSpPr>
        <p:spPr bwMode="auto">
          <a:xfrm flipV="1">
            <a:off x="3652044" y="3140968"/>
            <a:ext cx="1758156" cy="7896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7" name="AutoShape 7"/>
          <p:cNvCxnSpPr>
            <a:cxnSpLocks noChangeShapeType="1"/>
            <a:stCxn id="155653" idx="0"/>
          </p:cNvCxnSpPr>
          <p:nvPr/>
        </p:nvCxnSpPr>
        <p:spPr bwMode="auto">
          <a:xfrm flipH="1" flipV="1">
            <a:off x="5724128" y="3140968"/>
            <a:ext cx="1362472" cy="74523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4267200" y="24828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267200" y="25908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800600" y="24828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4800600" y="25908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49300" y="5756275"/>
            <a:ext cx="57816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>
            <a:spAutoFit/>
          </a:bodyPr>
          <a:lstStyle>
            <a:lvl1pPr marL="342900" indent="-3429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u="sng">
                <a:latin typeface="Arial" panose="020B0604020202020204" pitchFamily="34" charset="0"/>
              </a:rPr>
              <a:t>CD</a:t>
            </a:r>
            <a:r>
              <a:rPr lang="en-AU" altLang="el-GR" sz="1800">
                <a:latin typeface="Arial" panose="020B0604020202020204" pitchFamily="34" charset="0"/>
              </a:rPr>
              <a:t>:  </a:t>
            </a:r>
            <a:r>
              <a:rPr lang="en-US" altLang="el-GR" sz="1800">
                <a:latin typeface="Arial" panose="020B0604020202020204" pitchFamily="34" charset="0"/>
              </a:rPr>
              <a:t>CD(), getArtist(), setComment(), print()</a:t>
            </a:r>
            <a:endParaRPr lang="en-AU" altLang="el-GR" sz="180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u="sng">
                <a:latin typeface="Arial" panose="020B0604020202020204" pitchFamily="34" charset="0"/>
              </a:rPr>
              <a:t>Video</a:t>
            </a:r>
            <a:r>
              <a:rPr lang="en-AU" altLang="el-GR" sz="1800">
                <a:latin typeface="Arial" panose="020B0604020202020204" pitchFamily="34" charset="0"/>
              </a:rPr>
              <a:t>: Video(), getDirector(), setComment(), print()</a:t>
            </a:r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457200" y="1447800"/>
            <a:ext cx="2895600" cy="15525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l-GR" sz="2400">
                <a:latin typeface="Times" charset="0"/>
              </a:rPr>
              <a:t>Οι</a:t>
            </a:r>
            <a:r>
              <a:rPr lang="el-GR" sz="2400" i="1">
                <a:latin typeface="Times" charset="0"/>
              </a:rPr>
              <a:t> υποκλάσεις </a:t>
            </a:r>
            <a:r>
              <a:rPr lang="el-GR" sz="2400" b="1">
                <a:latin typeface="Times" charset="0"/>
              </a:rPr>
              <a:t>κληρονομούν 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>
                <a:latin typeface="Times" charset="0"/>
              </a:rPr>
              <a:t>τις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 b="1">
                <a:latin typeface="Times" charset="0"/>
              </a:rPr>
              <a:t>μεθόδους </a:t>
            </a:r>
            <a:r>
              <a:rPr lang="en-AU" sz="2400" i="1">
                <a:latin typeface="Times" charset="0"/>
              </a:rPr>
              <a:t> </a:t>
            </a:r>
            <a:r>
              <a:rPr lang="el-GR" sz="2400">
                <a:latin typeface="Times" charset="0"/>
              </a:rPr>
              <a:t>από τις</a:t>
            </a:r>
            <a:r>
              <a:rPr lang="el-GR" sz="2400" i="1">
                <a:latin typeface="Times" charset="0"/>
              </a:rPr>
              <a:t> υπερκλάσεις</a:t>
            </a:r>
            <a:r>
              <a:rPr lang="en-AU" sz="2000">
                <a:latin typeface="Times" charset="0"/>
              </a:rPr>
              <a:t>.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971800" y="44958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2971800" y="46037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6400800" y="44958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6553200" y="24066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setComment()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6553200" y="27114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print()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6553200" y="30162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...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3886200" y="44958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CD()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3886200" y="48006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getArtist()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886200" y="51054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...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7162800" y="44958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Video()</a:t>
            </a: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7162800" y="48006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getDirector()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7162800" y="51054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...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Προεκτάσεις</a:t>
            </a:r>
            <a:r>
              <a:rPr lang="el-GR" altLang="el-GR" smtClean="0"/>
              <a:t> </a:t>
            </a:r>
            <a:endParaRPr lang="en-AU" altLang="el-GR" smtClean="0"/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505200" y="1752600"/>
            <a:ext cx="3276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Item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6096000" y="4038600"/>
            <a:ext cx="2133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VideoGame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1905000" y="403860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MusicCD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343400" y="4038600"/>
            <a:ext cx="12954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cxnSp>
        <p:nvCxnSpPr>
          <p:cNvPr id="31751" name="AutoShape 8"/>
          <p:cNvCxnSpPr>
            <a:cxnSpLocks noChangeShapeType="1"/>
            <a:stCxn id="125956" idx="0"/>
          </p:cNvCxnSpPr>
          <p:nvPr/>
        </p:nvCxnSpPr>
        <p:spPr bwMode="auto">
          <a:xfrm flipH="1" flipV="1">
            <a:off x="5364088" y="2996952"/>
            <a:ext cx="1798712" cy="10416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AutoShape 9"/>
          <p:cNvCxnSpPr>
            <a:cxnSpLocks noChangeShapeType="1"/>
            <a:stCxn id="125957" idx="0"/>
          </p:cNvCxnSpPr>
          <p:nvPr/>
        </p:nvCxnSpPr>
        <p:spPr bwMode="auto">
          <a:xfrm flipV="1">
            <a:off x="2737644" y="2996952"/>
            <a:ext cx="2253456" cy="10416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AutoShape 10"/>
          <p:cNvCxnSpPr>
            <a:cxnSpLocks noChangeShapeType="1"/>
            <a:stCxn id="125959" idx="0"/>
          </p:cNvCxnSpPr>
          <p:nvPr/>
        </p:nvCxnSpPr>
        <p:spPr bwMode="auto">
          <a:xfrm flipV="1">
            <a:off x="4991100" y="2996952"/>
            <a:ext cx="152400" cy="10416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Επιπλέον προεκτάσεις</a:t>
            </a:r>
            <a:endParaRPr lang="en-AU" altLang="el-GR" sz="3600" smtClean="0">
              <a:solidFill>
                <a:schemeClr val="tx2"/>
              </a:solidFill>
            </a:endParaRP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519536" y="1905000"/>
            <a:ext cx="32766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Item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5105400" y="3657600"/>
            <a:ext cx="21336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Game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1143000" y="3657600"/>
            <a:ext cx="1665288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MusicCD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3962400" y="5257800"/>
            <a:ext cx="22098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VideoGame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3352800" y="3657600"/>
            <a:ext cx="12954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</a:t>
            </a:r>
          </a:p>
        </p:txBody>
      </p:sp>
      <p:cxnSp>
        <p:nvCxnSpPr>
          <p:cNvPr id="7177" name="AutoShape 8"/>
          <p:cNvCxnSpPr>
            <a:cxnSpLocks noChangeShapeType="1"/>
            <a:stCxn id="126980" idx="0"/>
          </p:cNvCxnSpPr>
          <p:nvPr/>
        </p:nvCxnSpPr>
        <p:spPr bwMode="auto">
          <a:xfrm flipH="1" flipV="1">
            <a:off x="4211960" y="2564904"/>
            <a:ext cx="1960240" cy="109269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8" name="AutoShape 9"/>
          <p:cNvCxnSpPr>
            <a:cxnSpLocks noChangeShapeType="1"/>
            <a:stCxn id="126981" idx="0"/>
          </p:cNvCxnSpPr>
          <p:nvPr/>
        </p:nvCxnSpPr>
        <p:spPr bwMode="auto">
          <a:xfrm flipV="1">
            <a:off x="1975644" y="2564904"/>
            <a:ext cx="1876276" cy="109269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9" name="AutoShape 10"/>
          <p:cNvCxnSpPr>
            <a:cxnSpLocks noChangeShapeType="1"/>
            <a:stCxn id="126983" idx="0"/>
          </p:cNvCxnSpPr>
          <p:nvPr/>
        </p:nvCxnSpPr>
        <p:spPr bwMode="auto">
          <a:xfrm flipV="1">
            <a:off x="4000500" y="2564904"/>
            <a:ext cx="67444" cy="109269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0" name="AutoShape 11"/>
          <p:cNvCxnSpPr>
            <a:cxnSpLocks noChangeShapeType="1"/>
            <a:stCxn id="126982" idx="0"/>
          </p:cNvCxnSpPr>
          <p:nvPr/>
        </p:nvCxnSpPr>
        <p:spPr bwMode="auto">
          <a:xfrm flipV="1">
            <a:off x="5067300" y="4293096"/>
            <a:ext cx="1016868" cy="9647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6477000" y="5257800"/>
            <a:ext cx="21336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BoardGame</a:t>
            </a:r>
          </a:p>
        </p:txBody>
      </p:sp>
      <p:cxnSp>
        <p:nvCxnSpPr>
          <p:cNvPr id="7182" name="AutoShape 13"/>
          <p:cNvCxnSpPr>
            <a:cxnSpLocks noChangeShapeType="1"/>
            <a:stCxn id="126988" idx="0"/>
          </p:cNvCxnSpPr>
          <p:nvPr/>
        </p:nvCxnSpPr>
        <p:spPr bwMode="auto">
          <a:xfrm flipH="1" flipV="1">
            <a:off x="6300192" y="4293096"/>
            <a:ext cx="1243608" cy="9647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170" name="Object 0"/>
          <p:cNvGraphicFramePr>
            <a:graphicFrameLocks noChangeAspect="1"/>
          </p:cNvGraphicFramePr>
          <p:nvPr/>
        </p:nvGraphicFramePr>
        <p:xfrm>
          <a:off x="533400" y="3962400"/>
          <a:ext cx="165100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r:id="rId4" imgW="2768600" imgH="3949700" progId="MS_ClipArt_Gallery">
                  <p:embed/>
                </p:oleObj>
              </mc:Choice>
              <mc:Fallback>
                <p:oleObj r:id="rId4" imgW="2768600" imgH="3949700" progId="MS_ClipArt_Gallery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62400"/>
                        <a:ext cx="1651000" cy="235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Ορολογία</a:t>
            </a:r>
            <a:endParaRPr lang="en-AU" altLang="el-GR" sz="3600" smtClean="0">
              <a:solidFill>
                <a:schemeClr val="tx2"/>
              </a:solidFill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711200" y="2325688"/>
            <a:ext cx="2387600" cy="8318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2400">
                <a:latin typeface="Arial" panose="020B0604020202020204" pitchFamily="34" charset="0"/>
              </a:rPr>
              <a:t>Κλάση βάσης </a:t>
            </a:r>
            <a:r>
              <a:rPr lang="el-GR" altLang="el-GR" sz="24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base class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00FF"/>
              </a:solidFill>
              <a:latin typeface="Helvetica" panose="020B0604020202020204" pitchFamily="34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454400" y="2320925"/>
            <a:ext cx="2387600" cy="771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2400">
                <a:latin typeface="Arial" panose="020B0604020202020204" pitchFamily="34" charset="0"/>
              </a:rPr>
              <a:t>Υπερκλάση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superclass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00FF"/>
              </a:solidFill>
              <a:latin typeface="Helvetica" panose="020B0604020202020204" pitchFamily="34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172200" y="2293938"/>
            <a:ext cx="2387600" cy="8937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2400">
                <a:latin typeface="Arial" panose="020B0604020202020204" pitchFamily="34" charset="0"/>
              </a:rPr>
              <a:t>Γονέας</a:t>
            </a:r>
            <a:r>
              <a:rPr lang="el-GR" altLang="el-GR" sz="3200">
                <a:latin typeface="Arial" panose="020B0604020202020204" pitchFamily="34" charset="0"/>
              </a:rPr>
              <a:t> </a:t>
            </a:r>
            <a:br>
              <a:rPr lang="el-GR" altLang="el-GR" sz="3200">
                <a:latin typeface="Arial" panose="020B0604020202020204" pitchFamily="34" charset="0"/>
              </a:rPr>
            </a:b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>
                <a:solidFill>
                  <a:srgbClr val="FF00FF"/>
                </a:solidFill>
                <a:latin typeface="Arial" panose="020B0604020202020204" pitchFamily="34" charset="0"/>
              </a:rPr>
              <a:t>parent]</a:t>
            </a:r>
            <a:endParaRPr lang="en-AU" altLang="el-GR" sz="2000">
              <a:solidFill>
                <a:srgbClr val="FF00FF"/>
              </a:solidFill>
              <a:latin typeface="Helvetica" panose="020B0604020202020204" pitchFamily="34" charset="0"/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609600" y="3687763"/>
            <a:ext cx="2590800" cy="771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2000">
                <a:latin typeface="Arial" panose="020B0604020202020204" pitchFamily="34" charset="0"/>
              </a:rPr>
              <a:t>Παραγόμενη</a:t>
            </a:r>
            <a:r>
              <a:rPr lang="en-US" altLang="el-GR" sz="2000">
                <a:latin typeface="Arial" panose="020B0604020202020204" pitchFamily="34" charset="0"/>
              </a:rPr>
              <a:t> </a:t>
            </a:r>
            <a:r>
              <a:rPr lang="el-GR" altLang="el-GR" sz="2000">
                <a:latin typeface="Arial" panose="020B0604020202020204" pitchFamily="34" charset="0"/>
              </a:rPr>
              <a:t>κλάση</a:t>
            </a:r>
            <a:r>
              <a:rPr lang="el-GR" altLang="el-GR" sz="2400">
                <a:latin typeface="Arial" panose="020B0604020202020204" pitchFamily="34" charset="0"/>
              </a:rPr>
              <a:t> </a:t>
            </a:r>
            <a:r>
              <a:rPr lang="en-US" altLang="el-GR" sz="2400">
                <a:latin typeface="Arial" panose="020B0604020202020204" pitchFamily="34" charset="0"/>
              </a:rPr>
              <a:t>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>
                <a:solidFill>
                  <a:srgbClr val="FF00FF"/>
                </a:solidFill>
                <a:latin typeface="Arial" panose="020B0604020202020204" pitchFamily="34" charset="0"/>
              </a:rPr>
              <a:t>derived class]</a:t>
            </a:r>
            <a:endParaRPr lang="en-AU" altLang="el-GR" sz="2000">
              <a:solidFill>
                <a:srgbClr val="FF00FF"/>
              </a:solidFill>
              <a:latin typeface="Helvetica" panose="020B0604020202020204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454400" y="3686175"/>
            <a:ext cx="2387600" cy="771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2400">
                <a:latin typeface="Arial" panose="020B0604020202020204" pitchFamily="34" charset="0"/>
              </a:rPr>
              <a:t>Υποκλάση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[subclass]</a:t>
            </a:r>
            <a:endParaRPr lang="en-AU" altLang="el-GR" sz="2000">
              <a:solidFill>
                <a:srgbClr val="FF00FF"/>
              </a:solidFill>
              <a:latin typeface="Helvetica" panose="020B0604020202020204" pitchFamily="34" charset="0"/>
            </a:endParaRP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6172200" y="3589338"/>
            <a:ext cx="2387600" cy="8937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2400">
                <a:latin typeface="Arial" panose="020B0604020202020204" pitchFamily="34" charset="0"/>
              </a:rPr>
              <a:t>Παιδί</a:t>
            </a:r>
            <a:r>
              <a:rPr lang="el-GR" altLang="el-GR" sz="3200">
                <a:latin typeface="Arial" panose="020B0604020202020204" pitchFamily="34" charset="0"/>
              </a:rPr>
              <a:t> </a:t>
            </a:r>
            <a:br>
              <a:rPr lang="el-GR" altLang="el-GR" sz="3200">
                <a:latin typeface="Arial" panose="020B0604020202020204" pitchFamily="34" charset="0"/>
              </a:rPr>
            </a:b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child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00FF"/>
              </a:solidFill>
              <a:latin typeface="Helvetica" panose="020B0604020202020204" pitchFamily="34" charset="0"/>
            </a:endParaRPr>
          </a:p>
        </p:txBody>
      </p:sp>
      <p:cxnSp>
        <p:nvCxnSpPr>
          <p:cNvPr id="8202" name="AutoShape 9"/>
          <p:cNvCxnSpPr>
            <a:cxnSpLocks noChangeShapeType="1"/>
            <a:stCxn id="8199" idx="0"/>
            <a:endCxn id="8196" idx="2"/>
          </p:cNvCxnSpPr>
          <p:nvPr/>
        </p:nvCxnSpPr>
        <p:spPr bwMode="auto">
          <a:xfrm flipV="1">
            <a:off x="1905000" y="3157538"/>
            <a:ext cx="0" cy="5302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AutoShape 10"/>
          <p:cNvCxnSpPr>
            <a:cxnSpLocks noChangeShapeType="1"/>
            <a:stCxn id="8200" idx="0"/>
            <a:endCxn id="8197" idx="2"/>
          </p:cNvCxnSpPr>
          <p:nvPr/>
        </p:nvCxnSpPr>
        <p:spPr bwMode="auto">
          <a:xfrm flipV="1">
            <a:off x="4648200" y="3092450"/>
            <a:ext cx="0" cy="5937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AutoShape 11"/>
          <p:cNvCxnSpPr>
            <a:cxnSpLocks noChangeShapeType="1"/>
            <a:stCxn id="8201" idx="0"/>
            <a:endCxn id="8198" idx="2"/>
          </p:cNvCxnSpPr>
          <p:nvPr/>
        </p:nvCxnSpPr>
        <p:spPr bwMode="auto">
          <a:xfrm flipV="1">
            <a:off x="7366000" y="3187700"/>
            <a:ext cx="0" cy="4016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457200" y="4114800"/>
          <a:ext cx="677863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r:id="rId4" imgW="1308100" imgH="3949700" progId="MS_ClipArt_Gallery">
                  <p:embed/>
                </p:oleObj>
              </mc:Choice>
              <mc:Fallback>
                <p:oleObj r:id="rId4" imgW="1308100" imgH="3949700" progId="MS_ClipArt_Gallery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14800"/>
                        <a:ext cx="677863" cy="205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 smtClean="0"/>
              <a:t>Πλεονεκτήματα της κληρονομικότητας</a:t>
            </a:r>
            <a:endParaRPr lang="en-AU" altLang="el-GR" sz="3600" smtClean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3048000"/>
            <a:ext cx="5257800" cy="2590800"/>
          </a:xfrm>
          <a:solidFill>
            <a:schemeClr val="hlink"/>
          </a:solidFill>
          <a:ln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z="2400" smtClean="0">
                <a:latin typeface="Arial" charset="0"/>
              </a:rPr>
              <a:t>Αποφυγή επανάληψης κώδικα</a:t>
            </a:r>
            <a:endParaRPr lang="en-AU" sz="2400" smtClean="0">
              <a:latin typeface="Arial" charset="0"/>
            </a:endParaRPr>
          </a:p>
          <a:p>
            <a:pPr>
              <a:defRPr/>
            </a:pPr>
            <a:r>
              <a:rPr lang="el-GR" sz="2400" smtClean="0">
                <a:latin typeface="Arial" charset="0"/>
              </a:rPr>
              <a:t>Επαναχρησιμοποίηση κώδικα </a:t>
            </a:r>
            <a:endParaRPr lang="en-AU" sz="2400" smtClean="0">
              <a:latin typeface="Arial" charset="0"/>
            </a:endParaRPr>
          </a:p>
          <a:p>
            <a:pPr>
              <a:defRPr/>
            </a:pPr>
            <a:r>
              <a:rPr lang="el-GR" sz="2400" smtClean="0">
                <a:latin typeface="Arial" charset="0"/>
              </a:rPr>
              <a:t>Πιο εύκολη συντήρηση κώδικα</a:t>
            </a:r>
            <a:endParaRPr lang="en-AU" sz="2400" smtClean="0">
              <a:latin typeface="Arial" charset="0"/>
            </a:endParaRPr>
          </a:p>
          <a:p>
            <a:pPr>
              <a:defRPr/>
            </a:pPr>
            <a:r>
              <a:rPr lang="el-GR" sz="2400" smtClean="0">
                <a:latin typeface="Arial" charset="0"/>
              </a:rPr>
              <a:t>Επεκτασιμότητα </a:t>
            </a:r>
            <a:r>
              <a:rPr lang="el-GR" sz="2000" smtClean="0">
                <a:solidFill>
                  <a:srgbClr val="FF00FF"/>
                </a:solidFill>
                <a:latin typeface="Arial" charset="0"/>
              </a:rPr>
              <a:t>[</a:t>
            </a:r>
            <a:r>
              <a:rPr lang="en-US" sz="2000" smtClean="0">
                <a:solidFill>
                  <a:srgbClr val="FF00FF"/>
                </a:solidFill>
                <a:latin typeface="Arial" charset="0"/>
              </a:rPr>
              <a:t>extendability]</a:t>
            </a:r>
            <a:endParaRPr lang="en-AU" sz="2000" smtClean="0">
              <a:solidFill>
                <a:srgbClr val="FF00FF"/>
              </a:solidFill>
              <a:latin typeface="Arial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181600" y="1219200"/>
          <a:ext cx="3208338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r:id="rId4" imgW="3111500" imgH="3302000" progId="MS_ClipArt_Gallery">
                  <p:embed/>
                </p:oleObj>
              </mc:Choice>
              <mc:Fallback>
                <p:oleObj r:id="rId4" imgW="3111500" imgH="3302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19200"/>
                        <a:ext cx="3208338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5"/>
          <p:cNvSpPr>
            <a:spLocks noChangeArrowheads="1"/>
          </p:cNvSpPr>
          <p:nvPr/>
        </p:nvSpPr>
        <p:spPr bwMode="auto">
          <a:xfrm>
            <a:off x="1447800" y="1600200"/>
            <a:ext cx="5791200" cy="1676400"/>
          </a:xfrm>
          <a:prstGeom prst="wedgeEllipseCallout">
            <a:avLst>
              <a:gd name="adj1" fmla="val -68310"/>
              <a:gd name="adj2" fmla="val 7074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3200">
                <a:latin typeface="AGaramond Italic" charset="0"/>
              </a:rPr>
              <a:t>Τι είναι η κληρονομικότητα;</a:t>
            </a:r>
            <a:r>
              <a:rPr lang="en-AU" altLang="el-GR" sz="3200">
                <a:latin typeface="AGaramond Italic" charset="0"/>
              </a:rPr>
              <a:t> </a:t>
            </a:r>
          </a:p>
        </p:txBody>
      </p:sp>
      <p:sp>
        <p:nvSpPr>
          <p:cNvPr id="19459" name="AutoShape 4"/>
          <p:cNvSpPr>
            <a:spLocks noChangeArrowheads="1"/>
          </p:cNvSpPr>
          <p:nvPr/>
        </p:nvSpPr>
        <p:spPr bwMode="auto">
          <a:xfrm>
            <a:off x="1371600" y="3505200"/>
            <a:ext cx="6858000" cy="2057400"/>
          </a:xfrm>
          <a:prstGeom prst="cloudCallout">
            <a:avLst>
              <a:gd name="adj1" fmla="val 56435"/>
              <a:gd name="adj2" fmla="val 60264"/>
            </a:avLst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3200">
                <a:latin typeface="AGaramond Italic" charset="0"/>
              </a:rPr>
              <a:t>Γιατί είναι σημαντική;</a:t>
            </a:r>
            <a:r>
              <a:rPr lang="en-AU" altLang="el-GR" sz="3200">
                <a:latin typeface="AGaramond Italic" charset="0"/>
              </a:rPr>
              <a:t> 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Κληρονομικότητα</a:t>
            </a:r>
            <a:r>
              <a:rPr lang="el-GR" altLang="el-GR" sz="3200" smtClean="0">
                <a:solidFill>
                  <a:srgbClr val="000000"/>
                </a:solidFill>
              </a:rPr>
              <a:t> </a:t>
            </a:r>
            <a:r>
              <a:rPr lang="en-US" altLang="el-GR" sz="3200" smtClean="0">
                <a:solidFill>
                  <a:srgbClr val="000000"/>
                </a:solidFill>
              </a:rPr>
              <a:t> </a:t>
            </a:r>
            <a:r>
              <a:rPr lang="en-US" altLang="el-GR" sz="2400" smtClean="0">
                <a:solidFill>
                  <a:srgbClr val="FF00FF"/>
                </a:solidFill>
              </a:rPr>
              <a:t>[inheritance]</a:t>
            </a:r>
            <a:endParaRPr lang="en-AU" altLang="el-GR" sz="2400" smtClean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200" smtClean="0"/>
              <a:t>Κώδικας </a:t>
            </a:r>
            <a:r>
              <a:rPr lang="en-AU" altLang="el-GR" sz="3200" smtClean="0"/>
              <a:t>Java </a:t>
            </a:r>
            <a:r>
              <a:rPr lang="el-GR" altLang="el-GR" sz="3200" smtClean="0"/>
              <a:t>με χρήση κληρονομικότητας</a:t>
            </a:r>
            <a:endParaRPr lang="en-AU" altLang="el-GR" sz="3200" smtClean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6629400" cy="31718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class Item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class MusicCD extends Item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class Video extends Item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 smtClean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823913" y="2041525"/>
            <a:ext cx="180975" cy="1095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80501" dir="2357364" algn="ctr" rotWithShape="0">
              <a:schemeClr val="accent1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endParaRPr lang="el-GR" sz="66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1524000" y="3048000"/>
            <a:ext cx="3264024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6600" dirty="0" smtClean="0">
                <a:solidFill>
                  <a:schemeClr val="tx2"/>
                </a:solidFill>
              </a:rPr>
              <a:t>Επίδειξη</a:t>
            </a:r>
            <a:endParaRPr lang="en-US" altLang="el-GR" sz="6600" dirty="0" smtClean="0">
              <a:solidFill>
                <a:schemeClr val="tx2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en-US" altLang="el-GR" sz="2800" dirty="0" smtClean="0">
                <a:solidFill>
                  <a:schemeClr val="tx2"/>
                </a:solidFill>
              </a:rPr>
              <a:t>[Project “dome”]</a:t>
            </a:r>
            <a:endParaRPr lang="el-GR" altLang="el-GR" sz="2800" dirty="0">
              <a:solidFill>
                <a:schemeClr val="tx2"/>
              </a:solidFill>
            </a:endParaRP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6248400" y="2514600"/>
          <a:ext cx="17526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r:id="rId4" imgW="2273300" imgH="3949700" progId="MS_ClipArt_Gallery">
                  <p:embed/>
                </p:oleObj>
              </mc:Choice>
              <mc:Fallback>
                <p:oleObj r:id="rId4" imgW="2273300" imgH="3949700" progId="MS_ClipArt_Gallery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514600"/>
                        <a:ext cx="17526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Διάγραμμα κλάσεων</a:t>
            </a:r>
            <a:r>
              <a:rPr lang="el-GR" altLang="el-GR" sz="3600" smtClean="0"/>
              <a:t> </a:t>
            </a:r>
            <a:r>
              <a:rPr lang="el-GR" altLang="el-GR" sz="2400" smtClean="0">
                <a:solidFill>
                  <a:srgbClr val="FF00FF"/>
                </a:solidFill>
              </a:rPr>
              <a:t>[</a:t>
            </a:r>
            <a:r>
              <a:rPr lang="en-AU" altLang="el-GR" sz="2400" smtClean="0">
                <a:solidFill>
                  <a:srgbClr val="FF00FF"/>
                </a:solidFill>
              </a:rPr>
              <a:t>Class diagram</a:t>
            </a:r>
            <a:r>
              <a:rPr lang="el-GR" altLang="el-GR" sz="2400" smtClean="0">
                <a:solidFill>
                  <a:srgbClr val="FF00FF"/>
                </a:solidFill>
              </a:rPr>
              <a:t>]</a:t>
            </a:r>
            <a:endParaRPr lang="en-AU" altLang="el-GR" sz="2400" smtClean="0">
              <a:solidFill>
                <a:srgbClr val="FF00FF"/>
              </a:solidFill>
            </a:endParaRPr>
          </a:p>
        </p:txBody>
      </p:sp>
      <p:sp>
        <p:nvSpPr>
          <p:cNvPr id="171011" name="Text Box 3"/>
          <p:cNvSpPr txBox="1">
            <a:spLocks noChangeArrowheads="1"/>
          </p:cNvSpPr>
          <p:nvPr/>
        </p:nvSpPr>
        <p:spPr bwMode="auto">
          <a:xfrm>
            <a:off x="3886200" y="2438400"/>
            <a:ext cx="3276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Item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2133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Database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3657600" y="457200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MusicCD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6096000" y="4572000"/>
            <a:ext cx="1371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ClrTx/>
              <a:buSzTx/>
              <a:buFontTx/>
              <a:buNone/>
              <a:defRPr/>
            </a:pPr>
            <a:r>
              <a:rPr lang="en-AU" sz="2800">
                <a:latin typeface="Arial" charset="0"/>
              </a:rPr>
              <a:t>Video</a:t>
            </a:r>
          </a:p>
          <a:p>
            <a:pPr algn="ctr">
              <a:buClrTx/>
              <a:buSzTx/>
              <a:buFontTx/>
              <a:buNone/>
              <a:defRPr/>
            </a:pPr>
            <a:endParaRPr lang="en-AU" sz="2800">
              <a:latin typeface="Arial" charset="0"/>
            </a:endParaRPr>
          </a:p>
        </p:txBody>
      </p:sp>
      <p:cxnSp>
        <p:nvCxnSpPr>
          <p:cNvPr id="33799" name="AutoShape 7"/>
          <p:cNvCxnSpPr>
            <a:cxnSpLocks noChangeShapeType="1"/>
            <a:stCxn id="171013" idx="0"/>
            <a:endCxn id="171011" idx="2"/>
          </p:cNvCxnSpPr>
          <p:nvPr/>
        </p:nvCxnSpPr>
        <p:spPr bwMode="auto">
          <a:xfrm flipV="1">
            <a:off x="4491038" y="3611563"/>
            <a:ext cx="1033462" cy="9604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0" name="AutoShape 8"/>
          <p:cNvCxnSpPr>
            <a:cxnSpLocks noChangeShapeType="1"/>
            <a:stCxn id="171014" idx="0"/>
            <a:endCxn id="171011" idx="2"/>
          </p:cNvCxnSpPr>
          <p:nvPr/>
        </p:nvCxnSpPr>
        <p:spPr bwMode="auto">
          <a:xfrm flipH="1" flipV="1">
            <a:off x="5524500" y="3611563"/>
            <a:ext cx="1257300" cy="9604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1828800" y="2819400"/>
            <a:ext cx="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1828800" y="3276600"/>
            <a:ext cx="205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3200400" y="3048000"/>
            <a:ext cx="4648200" cy="533400"/>
            <a:chOff x="2160" y="2352"/>
            <a:chExt cx="2928" cy="336"/>
          </a:xfrm>
        </p:grpSpPr>
        <p:sp>
          <p:nvSpPr>
            <p:cNvPr id="34898" name="AutoShape 3"/>
            <p:cNvSpPr>
              <a:spLocks noChangeArrowheads="1"/>
            </p:cNvSpPr>
            <p:nvPr/>
          </p:nvSpPr>
          <p:spPr bwMode="auto">
            <a:xfrm>
              <a:off x="2160" y="2352"/>
              <a:ext cx="2928" cy="336"/>
            </a:xfrm>
            <a:prstGeom prst="flowChartAlternateProcess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34899" name="Line 4"/>
            <p:cNvSpPr>
              <a:spLocks noChangeShapeType="1"/>
            </p:cNvSpPr>
            <p:nvPr/>
          </p:nvSpPr>
          <p:spPr bwMode="auto">
            <a:xfrm>
              <a:off x="2688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34900" name="Line 5"/>
            <p:cNvSpPr>
              <a:spLocks noChangeShapeType="1"/>
            </p:cNvSpPr>
            <p:nvPr/>
          </p:nvSpPr>
          <p:spPr bwMode="auto">
            <a:xfrm>
              <a:off x="321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34901" name="Line 6"/>
            <p:cNvSpPr>
              <a:spLocks noChangeShapeType="1"/>
            </p:cNvSpPr>
            <p:nvPr/>
          </p:nvSpPr>
          <p:spPr bwMode="auto">
            <a:xfrm>
              <a:off x="369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34902" name="Line 7"/>
            <p:cNvSpPr>
              <a:spLocks noChangeShapeType="1"/>
            </p:cNvSpPr>
            <p:nvPr/>
          </p:nvSpPr>
          <p:spPr bwMode="auto">
            <a:xfrm>
              <a:off x="417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34903" name="Line 8"/>
            <p:cNvSpPr>
              <a:spLocks noChangeShapeType="1"/>
            </p:cNvSpPr>
            <p:nvPr/>
          </p:nvSpPr>
          <p:spPr bwMode="auto">
            <a:xfrm>
              <a:off x="465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</p:grpSp>
      <p:sp>
        <p:nvSpPr>
          <p:cNvPr id="34819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501650"/>
            <a:ext cx="7924800" cy="565150"/>
          </a:xfrm>
        </p:spPr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Διάγραμμα αντικειμένων</a:t>
            </a:r>
            <a:r>
              <a:rPr lang="el-GR" altLang="el-GR" sz="3600" smtClean="0"/>
              <a:t> </a:t>
            </a:r>
            <a:r>
              <a:rPr lang="el-GR" altLang="el-GR" sz="2400" smtClean="0">
                <a:solidFill>
                  <a:srgbClr val="FF00FF"/>
                </a:solidFill>
              </a:rPr>
              <a:t>[</a:t>
            </a:r>
            <a:r>
              <a:rPr lang="en-AU" altLang="el-GR" sz="2400" smtClean="0">
                <a:solidFill>
                  <a:srgbClr val="FF00FF"/>
                </a:solidFill>
              </a:rPr>
              <a:t>Object diagram</a:t>
            </a:r>
            <a:r>
              <a:rPr lang="el-GR" altLang="el-GR" sz="2400" smtClean="0">
                <a:solidFill>
                  <a:srgbClr val="FF00FF"/>
                </a:solidFill>
              </a:rPr>
              <a:t>]</a:t>
            </a:r>
            <a:endParaRPr lang="en-AU" altLang="el-GR" sz="2400" smtClean="0">
              <a:solidFill>
                <a:srgbClr val="FF00FF"/>
              </a:solidFill>
            </a:endParaRPr>
          </a:p>
        </p:txBody>
      </p:sp>
      <p:sp>
        <p:nvSpPr>
          <p:cNvPr id="34820" name="Oval 10"/>
          <p:cNvSpPr>
            <a:spLocks noChangeArrowheads="1"/>
          </p:cNvSpPr>
          <p:nvPr/>
        </p:nvSpPr>
        <p:spPr bwMode="auto">
          <a:xfrm>
            <a:off x="990600" y="1760538"/>
            <a:ext cx="1676400" cy="15160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Helvetica" panose="020B0604020202020204" pitchFamily="34" charset="0"/>
            </a:endParaRPr>
          </a:p>
        </p:txBody>
      </p:sp>
      <p:sp>
        <p:nvSpPr>
          <p:cNvPr id="34821" name="Line 11"/>
          <p:cNvSpPr>
            <a:spLocks noChangeShapeType="1"/>
          </p:cNvSpPr>
          <p:nvPr/>
        </p:nvSpPr>
        <p:spPr bwMode="auto">
          <a:xfrm>
            <a:off x="1257300" y="1946275"/>
            <a:ext cx="1143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4822" name="Line 12"/>
          <p:cNvSpPr>
            <a:spLocks noChangeShapeType="1"/>
          </p:cNvSpPr>
          <p:nvPr/>
        </p:nvSpPr>
        <p:spPr bwMode="auto">
          <a:xfrm flipV="1">
            <a:off x="1257300" y="1947863"/>
            <a:ext cx="1143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4823" name="Group 13"/>
          <p:cNvGrpSpPr>
            <a:grpSpLocks/>
          </p:cNvGrpSpPr>
          <p:nvPr/>
        </p:nvGrpSpPr>
        <p:grpSpPr bwMode="auto">
          <a:xfrm>
            <a:off x="6400800" y="4648200"/>
            <a:ext cx="1143000" cy="1066800"/>
            <a:chOff x="912" y="1728"/>
            <a:chExt cx="1680" cy="1248"/>
          </a:xfrm>
        </p:grpSpPr>
        <p:sp>
          <p:nvSpPr>
            <p:cNvPr id="34888" name="Oval 14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4889" name="Group 15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4894" name="Rectangle 16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95" name="Rectangle 17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96" name="Rectangle 18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97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4890" name="Line 20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91" name="Line 21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92" name="Line 22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93" name="Line 23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824" name="Group 24"/>
          <p:cNvGrpSpPr>
            <a:grpSpLocks/>
          </p:cNvGrpSpPr>
          <p:nvPr/>
        </p:nvGrpSpPr>
        <p:grpSpPr bwMode="auto">
          <a:xfrm>
            <a:off x="7696200" y="4648200"/>
            <a:ext cx="1143000" cy="1066800"/>
            <a:chOff x="912" y="1728"/>
            <a:chExt cx="1680" cy="1248"/>
          </a:xfrm>
        </p:grpSpPr>
        <p:sp>
          <p:nvSpPr>
            <p:cNvPr id="34878" name="Oval 25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4879" name="Group 26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4884" name="Rectangle 27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85" name="Rectangle 28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86" name="Rectangle 29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87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4880" name="Line 31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81" name="Line 32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82" name="Line 33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83" name="Line 34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825" name="Group 35"/>
          <p:cNvGrpSpPr>
            <a:grpSpLocks/>
          </p:cNvGrpSpPr>
          <p:nvPr/>
        </p:nvGrpSpPr>
        <p:grpSpPr bwMode="auto">
          <a:xfrm>
            <a:off x="1066800" y="4648200"/>
            <a:ext cx="1143000" cy="1066800"/>
            <a:chOff x="912" y="1728"/>
            <a:chExt cx="1680" cy="1248"/>
          </a:xfrm>
        </p:grpSpPr>
        <p:sp>
          <p:nvSpPr>
            <p:cNvPr id="34868" name="Oval 36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4869" name="Group 37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4874" name="Rectangle 38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75" name="Rectangle 39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76" name="Rectangle 40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77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4870" name="Line 42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71" name="Line 43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72" name="Line 44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73" name="Line 45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826" name="Group 46"/>
          <p:cNvGrpSpPr>
            <a:grpSpLocks/>
          </p:cNvGrpSpPr>
          <p:nvPr/>
        </p:nvGrpSpPr>
        <p:grpSpPr bwMode="auto">
          <a:xfrm>
            <a:off x="2362200" y="4648200"/>
            <a:ext cx="1143000" cy="1066800"/>
            <a:chOff x="912" y="1728"/>
            <a:chExt cx="1680" cy="1248"/>
          </a:xfrm>
        </p:grpSpPr>
        <p:sp>
          <p:nvSpPr>
            <p:cNvPr id="34858" name="Oval 47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4859" name="Group 48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4864" name="Rectangle 49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65" name="Rectangle 50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66" name="Rectangle 51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67" name="Rectangle 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4860" name="Line 53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61" name="Line 54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62" name="Line 55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63" name="Line 56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827" name="Group 57"/>
          <p:cNvGrpSpPr>
            <a:grpSpLocks/>
          </p:cNvGrpSpPr>
          <p:nvPr/>
        </p:nvGrpSpPr>
        <p:grpSpPr bwMode="auto">
          <a:xfrm>
            <a:off x="3657600" y="4648200"/>
            <a:ext cx="1143000" cy="1066800"/>
            <a:chOff x="912" y="1728"/>
            <a:chExt cx="1680" cy="1248"/>
          </a:xfrm>
        </p:grpSpPr>
        <p:sp>
          <p:nvSpPr>
            <p:cNvPr id="34848" name="Oval 58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4849" name="Group 59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4854" name="Rectangle 60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55" name="Rectangle 61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56" name="Rectangle 62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57" name="Rectangle 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4850" name="Line 64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51" name="Line 65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52" name="Line 66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53" name="Line 67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828" name="Group 68"/>
          <p:cNvGrpSpPr>
            <a:grpSpLocks/>
          </p:cNvGrpSpPr>
          <p:nvPr/>
        </p:nvGrpSpPr>
        <p:grpSpPr bwMode="auto">
          <a:xfrm>
            <a:off x="4953000" y="4648200"/>
            <a:ext cx="1143000" cy="1066800"/>
            <a:chOff x="912" y="1728"/>
            <a:chExt cx="1680" cy="1248"/>
          </a:xfrm>
        </p:grpSpPr>
        <p:sp>
          <p:nvSpPr>
            <p:cNvPr id="34838" name="Oval 69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4839" name="Group 70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4844" name="Rectangle 71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45" name="Rectangle 72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46" name="Rectangle 73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4847" name="Rectangle 7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4840" name="Line 75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41" name="Line 76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42" name="Line 77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43" name="Line 78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4829" name="Rectangle 79"/>
          <p:cNvSpPr>
            <a:spLocks noChangeArrowheads="1"/>
          </p:cNvSpPr>
          <p:nvPr/>
        </p:nvSpPr>
        <p:spPr bwMode="auto">
          <a:xfrm>
            <a:off x="1524000" y="2438400"/>
            <a:ext cx="549275" cy="190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Helvetica" panose="020B0604020202020204" pitchFamily="34" charset="0"/>
            </a:endParaRPr>
          </a:p>
        </p:txBody>
      </p:sp>
      <p:cxnSp>
        <p:nvCxnSpPr>
          <p:cNvPr id="34830" name="AutoShape 80"/>
          <p:cNvCxnSpPr>
            <a:cxnSpLocks noChangeShapeType="1"/>
            <a:stCxn id="34829" idx="2"/>
            <a:endCxn id="34898" idx="1"/>
          </p:cNvCxnSpPr>
          <p:nvPr/>
        </p:nvCxnSpPr>
        <p:spPr bwMode="auto">
          <a:xfrm rot="16200000" flipH="1">
            <a:off x="2156619" y="2270919"/>
            <a:ext cx="685800" cy="1401762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1" name="Text Box 81"/>
          <p:cNvSpPr txBox="1">
            <a:spLocks noChangeArrowheads="1"/>
          </p:cNvSpPr>
          <p:nvPr/>
        </p:nvSpPr>
        <p:spPr bwMode="auto">
          <a:xfrm>
            <a:off x="666750" y="1828800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Database</a:t>
            </a:r>
          </a:p>
        </p:txBody>
      </p:sp>
      <p:sp>
        <p:nvSpPr>
          <p:cNvPr id="34832" name="Line 82"/>
          <p:cNvSpPr>
            <a:spLocks noChangeShapeType="1"/>
          </p:cNvSpPr>
          <p:nvPr/>
        </p:nvSpPr>
        <p:spPr bwMode="auto">
          <a:xfrm flipH="1">
            <a:off x="1981200" y="3352800"/>
            <a:ext cx="1676400" cy="137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34833" name="Line 83"/>
          <p:cNvSpPr>
            <a:spLocks noChangeShapeType="1"/>
          </p:cNvSpPr>
          <p:nvPr/>
        </p:nvSpPr>
        <p:spPr bwMode="auto">
          <a:xfrm flipH="1">
            <a:off x="3200400" y="3276600"/>
            <a:ext cx="1219200" cy="137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34834" name="Line 84"/>
          <p:cNvSpPr>
            <a:spLocks noChangeShapeType="1"/>
          </p:cNvSpPr>
          <p:nvPr/>
        </p:nvSpPr>
        <p:spPr bwMode="auto">
          <a:xfrm flipH="1">
            <a:off x="4419600" y="3352800"/>
            <a:ext cx="8382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34835" name="Line 85"/>
          <p:cNvSpPr>
            <a:spLocks noChangeShapeType="1"/>
          </p:cNvSpPr>
          <p:nvPr/>
        </p:nvSpPr>
        <p:spPr bwMode="auto">
          <a:xfrm flipH="1">
            <a:off x="5638800" y="3352800"/>
            <a:ext cx="3810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34836" name="Line 86"/>
          <p:cNvSpPr>
            <a:spLocks noChangeShapeType="1"/>
          </p:cNvSpPr>
          <p:nvPr/>
        </p:nvSpPr>
        <p:spPr bwMode="auto">
          <a:xfrm>
            <a:off x="6781800" y="3352800"/>
            <a:ext cx="1524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34837" name="Line 87"/>
          <p:cNvSpPr>
            <a:spLocks noChangeShapeType="1"/>
          </p:cNvSpPr>
          <p:nvPr/>
        </p:nvSpPr>
        <p:spPr bwMode="auto">
          <a:xfrm>
            <a:off x="7467600" y="3352800"/>
            <a:ext cx="6096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Πηγαίος κώδικας</a:t>
            </a:r>
            <a:r>
              <a:rPr lang="en-AU" altLang="el-GR" sz="3600" smtClean="0">
                <a:solidFill>
                  <a:srgbClr val="000000"/>
                </a:solidFill>
              </a:rPr>
              <a:t> (</a:t>
            </a:r>
            <a:r>
              <a:rPr lang="el-GR" altLang="el-GR" sz="3600" smtClean="0">
                <a:solidFill>
                  <a:srgbClr val="000000"/>
                </a:solidFill>
              </a:rPr>
              <a:t>χρήστης </a:t>
            </a:r>
            <a:r>
              <a:rPr lang="el-GR" altLang="el-GR" sz="2400" smtClean="0">
                <a:solidFill>
                  <a:srgbClr val="FF00FF"/>
                </a:solidFill>
              </a:rPr>
              <a:t>[</a:t>
            </a:r>
            <a:r>
              <a:rPr lang="en-US" altLang="el-GR" sz="2400" smtClean="0">
                <a:solidFill>
                  <a:srgbClr val="FF00FF"/>
                </a:solidFill>
              </a:rPr>
              <a:t>client]</a:t>
            </a:r>
            <a:r>
              <a:rPr lang="en-US" altLang="el-GR" sz="3600" smtClean="0">
                <a:solidFill>
                  <a:srgbClr val="000000"/>
                </a:solidFill>
              </a:rPr>
              <a:t>)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6934200" cy="217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void list()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   for (int i = 0; i &lt; myItems.length; i++)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      myItems[i].print();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5791200" y="4114800"/>
          <a:ext cx="2546350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r:id="rId4" imgW="4330700" imgH="3937000" progId="MS_ClipArt_Gallery">
                  <p:embed/>
                </p:oleObj>
              </mc:Choice>
              <mc:Fallback>
                <p:oleObj r:id="rId4" imgW="4330700" imgH="3937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14800"/>
                        <a:ext cx="2546350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Πλεονεκτήματα της κληρονομικότητας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3048000"/>
            <a:ext cx="7086600" cy="990600"/>
          </a:xfrm>
          <a:solidFill>
            <a:schemeClr val="hlink"/>
          </a:solidFill>
          <a:ln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l-GR" sz="2400" smtClean="0">
                <a:latin typeface="Arial" charset="0"/>
              </a:rPr>
              <a:t>Αποφυγή επανάληψης κώδικα </a:t>
            </a:r>
            <a:r>
              <a:rPr lang="el-GR" sz="2400" b="1" smtClean="0">
                <a:latin typeface="Arial" charset="0"/>
              </a:rPr>
              <a:t>από τον χρήστη της κλάσης!</a:t>
            </a:r>
            <a:r>
              <a:rPr lang="en-AU" sz="2400" b="1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Παράκαμψη μεθόδου </a:t>
            </a:r>
            <a:r>
              <a:rPr lang="el-GR" altLang="el-GR" sz="2400" smtClean="0">
                <a:solidFill>
                  <a:srgbClr val="FF00FF"/>
                </a:solidFill>
              </a:rPr>
              <a:t>[</a:t>
            </a:r>
            <a:r>
              <a:rPr lang="en-AU" altLang="el-GR" sz="2400" smtClean="0">
                <a:solidFill>
                  <a:srgbClr val="FF00FF"/>
                </a:solidFill>
              </a:rPr>
              <a:t>Overriding</a:t>
            </a:r>
            <a:r>
              <a:rPr lang="el-GR" altLang="el-GR" sz="2400" smtClean="0">
                <a:solidFill>
                  <a:srgbClr val="FF00FF"/>
                </a:solidFill>
              </a:rPr>
              <a:t>,</a:t>
            </a:r>
            <a:r>
              <a:rPr lang="en-AU" altLang="el-GR" sz="2400" smtClean="0">
                <a:solidFill>
                  <a:srgbClr val="FF00FF"/>
                </a:solidFill>
              </a:rPr>
              <a:t> redefinition</a:t>
            </a:r>
            <a:r>
              <a:rPr lang="el-GR" altLang="el-GR" sz="2400" smtClean="0">
                <a:solidFill>
                  <a:srgbClr val="FF00FF"/>
                </a:solidFill>
              </a:rPr>
              <a:t>]</a:t>
            </a:r>
            <a:endParaRPr lang="en-AU" altLang="el-GR" sz="2400" smtClean="0">
              <a:solidFill>
                <a:srgbClr val="FF00FF"/>
              </a:solidFill>
            </a:endParaRPr>
          </a:p>
        </p:txBody>
      </p:sp>
      <p:sp>
        <p:nvSpPr>
          <p:cNvPr id="179203" name="Rectangle 1027"/>
          <p:cNvSpPr>
            <a:spLocks noChangeArrowheads="1"/>
          </p:cNvSpPr>
          <p:nvPr/>
        </p:nvSpPr>
        <p:spPr bwMode="auto">
          <a:xfrm>
            <a:off x="838200" y="3048000"/>
            <a:ext cx="6781800" cy="9906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l-GR" sz="2400">
                <a:latin typeface="Arial" charset="0"/>
              </a:rPr>
              <a:t>Η μέθοδος </a:t>
            </a:r>
            <a:r>
              <a:rPr lang="en-AU" sz="2400" b="1">
                <a:latin typeface="Courier New" pitchFamily="49" charset="0"/>
              </a:rPr>
              <a:t>print</a:t>
            </a:r>
            <a:r>
              <a:rPr lang="en-AU" sz="2400">
                <a:latin typeface="Arial" charset="0"/>
              </a:rPr>
              <a:t> </a:t>
            </a:r>
            <a:r>
              <a:rPr lang="el-GR" sz="2400">
                <a:latin typeface="Arial" charset="0"/>
              </a:rPr>
              <a:t>είναι διαφορετική για αντικείμενα τύπου </a:t>
            </a:r>
            <a:r>
              <a:rPr lang="en-AU" sz="2400">
                <a:latin typeface="Arial" charset="0"/>
              </a:rPr>
              <a:t> MusicCD </a:t>
            </a:r>
            <a:r>
              <a:rPr lang="el-GR" sz="2400">
                <a:latin typeface="Arial" charset="0"/>
              </a:rPr>
              <a:t>και </a:t>
            </a:r>
            <a:r>
              <a:rPr lang="en-AU" sz="2400">
                <a:latin typeface="Arial" charset="0"/>
              </a:rPr>
              <a:t> Video</a:t>
            </a:r>
            <a:endParaRPr lang="en-AU" sz="2400" b="1">
              <a:latin typeface="Arial" charset="0"/>
            </a:endParaRPr>
          </a:p>
        </p:txBody>
      </p:sp>
      <p:sp>
        <p:nvSpPr>
          <p:cNvPr id="36868" name="Text Box 1028"/>
          <p:cNvSpPr txBox="1">
            <a:spLocks noChangeArrowheads="1"/>
          </p:cNvSpPr>
          <p:nvPr/>
        </p:nvSpPr>
        <p:spPr bwMode="auto">
          <a:xfrm>
            <a:off x="762000" y="2154238"/>
            <a:ext cx="21066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2400">
                <a:latin typeface="Arial" panose="020B0604020202020204" pitchFamily="34" charset="0"/>
              </a:rPr>
              <a:t>Το πρόβλημα</a:t>
            </a:r>
            <a:r>
              <a:rPr lang="en-AU" altLang="el-GR" sz="2400"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533400" y="4267200"/>
            <a:ext cx="2057400" cy="1920875"/>
            <a:chOff x="912" y="1728"/>
            <a:chExt cx="1680" cy="1248"/>
          </a:xfrm>
        </p:grpSpPr>
        <p:sp>
          <p:nvSpPr>
            <p:cNvPr id="37911" name="Oval 3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7912" name="Group 4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7917" name="Rectangle 5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7918" name="Rectangle 6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7919" name="Rectangle 7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792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7913" name="Line 9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4" name="Line 10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5" name="Line 11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6" name="Line 12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7891" name="Text Box 13"/>
          <p:cNvSpPr txBox="1">
            <a:spLocks noChangeArrowheads="1"/>
          </p:cNvSpPr>
          <p:nvPr/>
        </p:nvSpPr>
        <p:spPr bwMode="auto">
          <a:xfrm>
            <a:off x="2209800" y="4038600"/>
            <a:ext cx="109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800">
                <a:latin typeface="Helvetica" panose="020B0604020202020204" pitchFamily="34" charset="0"/>
              </a:rPr>
              <a:t>Video</a:t>
            </a:r>
          </a:p>
        </p:txBody>
      </p:sp>
      <p:sp>
        <p:nvSpPr>
          <p:cNvPr id="37892" name="Text Box 1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Η μέθοδος </a:t>
            </a:r>
            <a:r>
              <a:rPr lang="en-AU" altLang="el-GR" sz="3600" smtClean="0">
                <a:solidFill>
                  <a:srgbClr val="000000"/>
                </a:solidFill>
              </a:rPr>
              <a:t> “</a:t>
            </a:r>
            <a:r>
              <a:rPr lang="en-AU" altLang="el-GR" sz="36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print</a:t>
            </a:r>
            <a:r>
              <a:rPr lang="en-AU" altLang="el-GR" sz="3600" smtClean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37893" name="Text Box 15"/>
          <p:cNvSpPr txBox="1">
            <a:spLocks noChangeArrowheads="1"/>
          </p:cNvSpPr>
          <p:nvPr/>
        </p:nvSpPr>
        <p:spPr bwMode="auto">
          <a:xfrm>
            <a:off x="1052513" y="4284663"/>
            <a:ext cx="9699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altLang="el-GR" sz="3200">
                <a:latin typeface="Arial" panose="020B0604020202020204" pitchFamily="34" charset="0"/>
              </a:rPr>
              <a:t>print</a:t>
            </a:r>
          </a:p>
        </p:txBody>
      </p:sp>
      <p:grpSp>
        <p:nvGrpSpPr>
          <p:cNvPr id="37894" name="Group 16"/>
          <p:cNvGrpSpPr>
            <a:grpSpLocks/>
          </p:cNvGrpSpPr>
          <p:nvPr/>
        </p:nvGrpSpPr>
        <p:grpSpPr bwMode="auto">
          <a:xfrm>
            <a:off x="533400" y="1524000"/>
            <a:ext cx="2057400" cy="1920875"/>
            <a:chOff x="912" y="1728"/>
            <a:chExt cx="1680" cy="1248"/>
          </a:xfrm>
        </p:grpSpPr>
        <p:sp>
          <p:nvSpPr>
            <p:cNvPr id="37901" name="Oval 17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37902" name="Group 18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37907" name="Rectangle 19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7908" name="Rectangle 20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7909" name="Rectangle 21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37910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7903" name="Line 23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4" name="Line 24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5" name="Line 25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6" name="Line 26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7895" name="Text Box 27"/>
          <p:cNvSpPr txBox="1">
            <a:spLocks noChangeArrowheads="1"/>
          </p:cNvSpPr>
          <p:nvPr/>
        </p:nvSpPr>
        <p:spPr bwMode="auto">
          <a:xfrm>
            <a:off x="1052513" y="1541463"/>
            <a:ext cx="9699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altLang="el-GR" sz="3200">
                <a:latin typeface="Arial" panose="020B0604020202020204" pitchFamily="34" charset="0"/>
              </a:rPr>
              <a:t>print</a:t>
            </a:r>
          </a:p>
        </p:txBody>
      </p:sp>
      <p:sp>
        <p:nvSpPr>
          <p:cNvPr id="37896" name="Text Box 28"/>
          <p:cNvSpPr txBox="1">
            <a:spLocks noChangeArrowheads="1"/>
          </p:cNvSpPr>
          <p:nvPr/>
        </p:nvSpPr>
        <p:spPr bwMode="auto">
          <a:xfrm>
            <a:off x="2133600" y="1371600"/>
            <a:ext cx="162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800">
                <a:latin typeface="Helvetica" panose="020B0604020202020204" pitchFamily="34" charset="0"/>
              </a:rPr>
              <a:t>MusicCD</a:t>
            </a:r>
          </a:p>
        </p:txBody>
      </p:sp>
      <p:sp>
        <p:nvSpPr>
          <p:cNvPr id="37897" name="Text Box 29"/>
          <p:cNvSpPr txBox="1">
            <a:spLocks noChangeArrowheads="1"/>
          </p:cNvSpPr>
          <p:nvPr/>
        </p:nvSpPr>
        <p:spPr bwMode="auto">
          <a:xfrm>
            <a:off x="3352800" y="2374900"/>
            <a:ext cx="5222875" cy="1136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altLang="el-GR" sz="2000">
                <a:latin typeface="Courier New" panose="02070309020205020404" pitchFamily="49" charset="0"/>
              </a:rPr>
              <a:t>CD: Triple J Hottest 100 (79 min)</a:t>
            </a:r>
          </a:p>
          <a:p>
            <a:pPr>
              <a:spcBef>
                <a:spcPct val="20000"/>
              </a:spcBef>
            </a:pPr>
            <a:r>
              <a:rPr lang="en-AU" altLang="el-GR" sz="2000">
                <a:latin typeface="Courier New" panose="02070309020205020404" pitchFamily="49" charset="0"/>
              </a:rPr>
              <a:t>    artist: sampler, 33 tracks</a:t>
            </a:r>
          </a:p>
          <a:p>
            <a:pPr>
              <a:spcBef>
                <a:spcPct val="20000"/>
              </a:spcBef>
            </a:pPr>
            <a:r>
              <a:rPr lang="en-AU" altLang="el-GR" sz="2000">
                <a:latin typeface="Courier New" panose="02070309020205020404" pitchFamily="49" charset="0"/>
              </a:rPr>
              <a:t>    double CD - great!</a:t>
            </a:r>
            <a:endParaRPr lang="en-AU" altLang="el-GR" sz="3200">
              <a:latin typeface="Courier New" panose="02070309020205020404" pitchFamily="49" charset="0"/>
            </a:endParaRPr>
          </a:p>
        </p:txBody>
      </p:sp>
      <p:sp>
        <p:nvSpPr>
          <p:cNvPr id="37898" name="Text Box 30"/>
          <p:cNvSpPr txBox="1">
            <a:spLocks noChangeArrowheads="1"/>
          </p:cNvSpPr>
          <p:nvPr/>
        </p:nvSpPr>
        <p:spPr bwMode="auto">
          <a:xfrm>
            <a:off x="2895600" y="5187950"/>
            <a:ext cx="4918075" cy="1136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altLang="el-GR" sz="2000">
                <a:latin typeface="Courier New" panose="02070309020205020404" pitchFamily="49" charset="0"/>
              </a:rPr>
              <a:t>Video: The Matrix (102 min)    </a:t>
            </a:r>
          </a:p>
          <a:p>
            <a:pPr>
              <a:spcBef>
                <a:spcPct val="20000"/>
              </a:spcBef>
            </a:pPr>
            <a:r>
              <a:rPr lang="en-AU" altLang="el-GR" sz="2000">
                <a:latin typeface="Courier New" panose="02070309020205020404" pitchFamily="49" charset="0"/>
              </a:rPr>
              <a:t>    director: Fred Smith</a:t>
            </a:r>
          </a:p>
          <a:p>
            <a:pPr>
              <a:spcBef>
                <a:spcPct val="20000"/>
              </a:spcBef>
            </a:pPr>
            <a:r>
              <a:rPr lang="en-AU" altLang="el-GR" sz="2000">
                <a:latin typeface="Courier New" panose="02070309020205020404" pitchFamily="49" charset="0"/>
              </a:rPr>
              <a:t>    (not seen yet)</a:t>
            </a:r>
            <a:endParaRPr lang="en-AU" altLang="el-GR" sz="3200">
              <a:latin typeface="Courier New" panose="02070309020205020404" pitchFamily="49" charset="0"/>
            </a:endParaRPr>
          </a:p>
        </p:txBody>
      </p:sp>
      <p:sp>
        <p:nvSpPr>
          <p:cNvPr id="37899" name="Text Box 31"/>
          <p:cNvSpPr txBox="1">
            <a:spLocks noChangeArrowheads="1"/>
          </p:cNvSpPr>
          <p:nvPr/>
        </p:nvSpPr>
        <p:spPr bwMode="auto">
          <a:xfrm>
            <a:off x="2819400" y="4773613"/>
            <a:ext cx="14525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2000">
                <a:latin typeface="Arial" panose="020B0604020202020204" pitchFamily="34" charset="0"/>
              </a:rPr>
              <a:t>Εκτύπωση</a:t>
            </a:r>
            <a:r>
              <a:rPr lang="en-AU" altLang="el-GR" sz="18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7900" name="Text Box 32"/>
          <p:cNvSpPr txBox="1">
            <a:spLocks noChangeArrowheads="1"/>
          </p:cNvSpPr>
          <p:nvPr/>
        </p:nvSpPr>
        <p:spPr bwMode="auto">
          <a:xfrm>
            <a:off x="3352800" y="1954213"/>
            <a:ext cx="14525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2000">
                <a:latin typeface="Arial" panose="020B0604020202020204" pitchFamily="34" charset="0"/>
              </a:rPr>
              <a:t>Εκτύπωση</a:t>
            </a:r>
            <a:r>
              <a:rPr lang="en-AU" altLang="el-GR" sz="1800"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Παράδειγμα …</a:t>
            </a:r>
            <a:endParaRPr lang="en-AU" altLang="el-GR" sz="3600" smtClean="0">
              <a:solidFill>
                <a:schemeClr val="tx2"/>
              </a:solidFill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1143000" y="2209800"/>
            <a:ext cx="6781800" cy="26019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AU" sz="32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AU" sz="3200">
                <a:latin typeface="Arial" charset="0"/>
              </a:rPr>
              <a:t>  DoME: Database of Multimedia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AU" sz="3200">
                <a:latin typeface="Arial" charset="0"/>
              </a:rPr>
              <a:t>		 Entertainment</a:t>
            </a:r>
            <a:endParaRPr lang="en-AU" sz="3200">
              <a:latin typeface="Times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AU" sz="2400" i="1">
                <a:latin typeface="Times" charset="0"/>
              </a:rPr>
              <a:t>(</a:t>
            </a:r>
            <a:r>
              <a:rPr lang="el-GR" sz="2400" i="1">
                <a:latin typeface="Times" charset="0"/>
              </a:rPr>
              <a:t>Μια βάση δεδομένων με </a:t>
            </a:r>
            <a:r>
              <a:rPr lang="en-AU" sz="2400" i="1">
                <a:latin typeface="Times" charset="0"/>
              </a:rPr>
              <a:t> CDs </a:t>
            </a:r>
            <a:r>
              <a:rPr lang="el-GR" sz="2400" i="1">
                <a:latin typeface="Times" charset="0"/>
              </a:rPr>
              <a:t>και</a:t>
            </a:r>
            <a:r>
              <a:rPr lang="en-AU" sz="2400" i="1">
                <a:latin typeface="Times" charset="0"/>
              </a:rPr>
              <a:t> videos.)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AU" sz="440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smtClean="0">
                <a:solidFill>
                  <a:schemeClr val="tx2"/>
                </a:solidFill>
              </a:rPr>
              <a:t>DoME</a:t>
            </a:r>
            <a:r>
              <a:rPr lang="el-GR" altLang="el-GR" sz="3600" smtClean="0">
                <a:solidFill>
                  <a:schemeClr val="tx2"/>
                </a:solidFill>
              </a:rPr>
              <a:t>:</a:t>
            </a:r>
            <a:r>
              <a:rPr lang="en-AU" altLang="el-GR" sz="3600" smtClean="0">
                <a:solidFill>
                  <a:schemeClr val="tx2"/>
                </a:solidFill>
              </a:rPr>
              <a:t> </a:t>
            </a:r>
            <a:r>
              <a:rPr lang="el-GR" altLang="el-GR" sz="3600" smtClean="0">
                <a:solidFill>
                  <a:schemeClr val="tx2"/>
                </a:solidFill>
              </a:rPr>
              <a:t>Λειτουργικότητα</a:t>
            </a:r>
            <a:endParaRPr lang="en-AU" altLang="el-GR" sz="3600" smtClean="0">
              <a:solidFill>
                <a:schemeClr val="tx2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Εισαγωγή δεδομένων</a:t>
            </a:r>
            <a:endParaRPr lang="en-AU" altLang="el-GR" sz="240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AU" altLang="el-GR" sz="2400">
                <a:solidFill>
                  <a:schemeClr val="tx1"/>
                </a:solidFill>
                <a:latin typeface="Arial" panose="020B0604020202020204" pitchFamily="34" charset="0"/>
              </a:rPr>
              <a:t>CD: title, artist, # tracks, playing time, got-it, comment</a:t>
            </a:r>
          </a:p>
          <a:p>
            <a:pPr lvl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AU" altLang="el-GR" sz="2400">
                <a:solidFill>
                  <a:schemeClr val="tx1"/>
                </a:solidFill>
                <a:latin typeface="Arial" panose="020B0604020202020204" pitchFamily="34" charset="0"/>
              </a:rPr>
              <a:t>Video: title, director, playing time, got-it, comment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Εκτύπωση λιστών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Αναζήτηση</a:t>
            </a:r>
            <a:endParaRPr lang="en-AU" altLang="el-GR" sz="2400">
              <a:latin typeface="Arial" panose="020B0604020202020204" pitchFamily="34" charset="0"/>
            </a:endParaRPr>
          </a:p>
        </p:txBody>
      </p:sp>
      <p:graphicFrame>
        <p:nvGraphicFramePr>
          <p:cNvPr id="5122" name="Object 2048"/>
          <p:cNvGraphicFramePr>
            <a:graphicFrameLocks noChangeAspect="1"/>
          </p:cNvGraphicFramePr>
          <p:nvPr/>
        </p:nvGraphicFramePr>
        <p:xfrm>
          <a:off x="5181600" y="4038600"/>
          <a:ext cx="28448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4" imgW="2844800" imgH="2311400" progId="MS_ClipArt_Gallery">
                  <p:embed/>
                </p:oleObj>
              </mc:Choice>
              <mc:Fallback>
                <p:oleObj r:id="rId4" imgW="2844800" imgH="2311400" progId="MS_ClipArt_Gallery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38600"/>
                        <a:ext cx="2844800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Οι κλάσεις </a:t>
            </a:r>
            <a:endParaRPr lang="en-AU" altLang="el-GR" sz="3600" smtClean="0">
              <a:solidFill>
                <a:schemeClr val="tx2"/>
              </a:solidFill>
            </a:endParaRPr>
          </a:p>
        </p:txBody>
      </p:sp>
      <p:sp>
        <p:nvSpPr>
          <p:cNvPr id="117765" name="Text Box 1029"/>
          <p:cNvSpPr txBox="1">
            <a:spLocks noChangeArrowheads="1"/>
          </p:cNvSpPr>
          <p:nvPr/>
        </p:nvSpPr>
        <p:spPr bwMode="auto">
          <a:xfrm>
            <a:off x="1219200" y="2590800"/>
            <a:ext cx="2895600" cy="1223963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  <a:defRPr/>
            </a:pPr>
            <a:endParaRPr lang="en-AU" sz="1400">
              <a:latin typeface="Arial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AU" sz="3200">
                <a:latin typeface="Arial" charset="0"/>
              </a:rPr>
              <a:t>CD</a:t>
            </a:r>
            <a:endParaRPr lang="en-AU" sz="2800">
              <a:latin typeface="Arial" charset="0"/>
            </a:endParaRPr>
          </a:p>
          <a:p>
            <a:pPr algn="ctr">
              <a:lnSpc>
                <a:spcPct val="80000"/>
              </a:lnSpc>
              <a:defRPr/>
            </a:pPr>
            <a:endParaRPr lang="en-AU" sz="1600">
              <a:latin typeface="Arial" charset="0"/>
            </a:endParaRPr>
          </a:p>
        </p:txBody>
      </p:sp>
      <p:sp>
        <p:nvSpPr>
          <p:cNvPr id="117766" name="Text Box 1030"/>
          <p:cNvSpPr txBox="1">
            <a:spLocks noChangeArrowheads="1"/>
          </p:cNvSpPr>
          <p:nvPr/>
        </p:nvSpPr>
        <p:spPr bwMode="auto">
          <a:xfrm>
            <a:off x="4953000" y="2590800"/>
            <a:ext cx="2895600" cy="1268413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endParaRPr lang="en-AU" sz="1400">
              <a:latin typeface="Arial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AU" sz="3200">
                <a:latin typeface="Arial" charset="0"/>
              </a:rPr>
              <a:t>Video</a:t>
            </a:r>
          </a:p>
          <a:p>
            <a:pPr algn="ctr">
              <a:defRPr/>
            </a:pPr>
            <a:endParaRPr lang="en-AU" sz="140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Κελυφοποιημένα δεδομένα </a:t>
            </a:r>
            <a:r>
              <a:rPr lang="el-GR" altLang="el-GR" sz="2000" smtClean="0">
                <a:solidFill>
                  <a:srgbClr val="FF00FF"/>
                </a:solidFill>
              </a:rPr>
              <a:t>[</a:t>
            </a:r>
            <a:r>
              <a:rPr lang="en-US" altLang="el-GR" sz="2000" smtClean="0">
                <a:solidFill>
                  <a:srgbClr val="FF00FF"/>
                </a:solidFill>
              </a:rPr>
              <a:t>encapsulated</a:t>
            </a:r>
            <a:r>
              <a:rPr lang="en-AU" altLang="el-GR" sz="2000" smtClean="0">
                <a:solidFill>
                  <a:srgbClr val="FF00FF"/>
                </a:solidFill>
              </a:rPr>
              <a:t> data]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5105400" y="2743200"/>
            <a:ext cx="2667000" cy="1981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Helvetica" panose="020B0604020202020204" pitchFamily="34" charset="0"/>
            </a:endParaRP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371600" y="2743200"/>
            <a:ext cx="2667000" cy="1981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Helvetica" panose="020B0604020202020204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057400" y="3124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title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057400" y="3429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artist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057400" y="3733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comment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057400" y="40386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#tracks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791200" y="3124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title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791200" y="3429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director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791200" y="3733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comment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791200" y="40386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gotIt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898525" y="1979613"/>
            <a:ext cx="221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αντικείμενο </a:t>
            </a:r>
            <a:r>
              <a:rPr lang="en-AU" altLang="el-GR" sz="2400">
                <a:latin typeface="Arial" panose="020B0604020202020204" pitchFamily="34" charset="0"/>
              </a:rPr>
              <a:t>CD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876800" y="1979613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αντικείμενο </a:t>
            </a:r>
            <a:r>
              <a:rPr lang="en-US" altLang="el-GR" sz="2400">
                <a:latin typeface="Arial" panose="020B0604020202020204" pitchFamily="34" charset="0"/>
              </a:rPr>
              <a:t>V</a:t>
            </a:r>
            <a:r>
              <a:rPr lang="en-AU" altLang="el-GR" sz="2400">
                <a:latin typeface="Arial" panose="020B0604020202020204" pitchFamily="34" charset="0"/>
              </a:rPr>
              <a:t>ideo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990600" y="5334000"/>
            <a:ext cx="6494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Helvetica" panose="020B0604020202020204" pitchFamily="34" charset="0"/>
              </a:rPr>
              <a:t>Δεδομένα «φυλάσσονται» σε κάθε αντικείμενο </a:t>
            </a:r>
            <a:endParaRPr lang="en-AU" altLang="el-GR" sz="240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35"/>
          <p:cNvGrpSpPr>
            <a:grpSpLocks/>
          </p:cNvGrpSpPr>
          <p:nvPr/>
        </p:nvGrpSpPr>
        <p:grpSpPr bwMode="auto">
          <a:xfrm>
            <a:off x="1447800" y="2743200"/>
            <a:ext cx="2667000" cy="1981200"/>
            <a:chOff x="912" y="1728"/>
            <a:chExt cx="1680" cy="1248"/>
          </a:xfrm>
        </p:grpSpPr>
        <p:sp>
          <p:nvSpPr>
            <p:cNvPr id="23578" name="Oval 19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3579" name="Group 20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3584" name="Rectangle 21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3585" name="Rectangle 22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3586" name="Rectangle 23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3587" name="Rectangle 2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3580" name="Line 25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81" name="Line 27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82" name="Line 28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83" name="Line 29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Μέθοδοι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23556" name="Text Box 26"/>
          <p:cNvSpPr txBox="1">
            <a:spLocks noChangeArrowheads="1"/>
          </p:cNvSpPr>
          <p:nvPr/>
        </p:nvSpPr>
        <p:spPr bwMode="auto">
          <a:xfrm>
            <a:off x="2346325" y="2949575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CD</a:t>
            </a:r>
          </a:p>
        </p:txBody>
      </p:sp>
      <p:sp>
        <p:nvSpPr>
          <p:cNvPr id="23557" name="Text Box 30"/>
          <p:cNvSpPr txBox="1">
            <a:spLocks noChangeArrowheads="1"/>
          </p:cNvSpPr>
          <p:nvPr/>
        </p:nvSpPr>
        <p:spPr bwMode="auto">
          <a:xfrm>
            <a:off x="1508125" y="3482975"/>
            <a:ext cx="84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set...</a:t>
            </a:r>
          </a:p>
        </p:txBody>
      </p:sp>
      <p:sp>
        <p:nvSpPr>
          <p:cNvPr id="23558" name="Text Box 31"/>
          <p:cNvSpPr txBox="1">
            <a:spLocks noChangeArrowheads="1"/>
          </p:cNvSpPr>
          <p:nvPr/>
        </p:nvSpPr>
        <p:spPr bwMode="auto">
          <a:xfrm>
            <a:off x="3184525" y="3482975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get...</a:t>
            </a:r>
          </a:p>
        </p:txBody>
      </p:sp>
      <p:sp>
        <p:nvSpPr>
          <p:cNvPr id="23559" name="Text Box 32"/>
          <p:cNvSpPr txBox="1">
            <a:spLocks noChangeArrowheads="1"/>
          </p:cNvSpPr>
          <p:nvPr/>
        </p:nvSpPr>
        <p:spPr bwMode="auto">
          <a:xfrm>
            <a:off x="2270125" y="4092575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print</a:t>
            </a:r>
          </a:p>
        </p:txBody>
      </p:sp>
      <p:sp>
        <p:nvSpPr>
          <p:cNvPr id="23560" name="Text Box 33"/>
          <p:cNvSpPr txBox="1">
            <a:spLocks noChangeArrowheads="1"/>
          </p:cNvSpPr>
          <p:nvPr/>
        </p:nvSpPr>
        <p:spPr bwMode="auto">
          <a:xfrm>
            <a:off x="898525" y="1979613"/>
            <a:ext cx="221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αντικείμενο </a:t>
            </a:r>
            <a:r>
              <a:rPr lang="en-AU" altLang="el-GR" sz="2400">
                <a:latin typeface="Arial" panose="020B0604020202020204" pitchFamily="34" charset="0"/>
              </a:rPr>
              <a:t>CD</a:t>
            </a:r>
          </a:p>
        </p:txBody>
      </p:sp>
      <p:sp>
        <p:nvSpPr>
          <p:cNvPr id="23561" name="Text Box 34"/>
          <p:cNvSpPr txBox="1">
            <a:spLocks noChangeArrowheads="1"/>
          </p:cNvSpPr>
          <p:nvPr/>
        </p:nvSpPr>
        <p:spPr bwMode="auto">
          <a:xfrm>
            <a:off x="4876800" y="1979613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αντικείμενο </a:t>
            </a:r>
            <a:r>
              <a:rPr lang="en-US" altLang="el-GR" sz="2400">
                <a:latin typeface="Arial" panose="020B0604020202020204" pitchFamily="34" charset="0"/>
              </a:rPr>
              <a:t>V</a:t>
            </a:r>
            <a:r>
              <a:rPr lang="en-AU" altLang="el-GR" sz="2400">
                <a:latin typeface="Arial" panose="020B0604020202020204" pitchFamily="34" charset="0"/>
              </a:rPr>
              <a:t>ideo</a:t>
            </a:r>
          </a:p>
        </p:txBody>
      </p:sp>
      <p:grpSp>
        <p:nvGrpSpPr>
          <p:cNvPr id="23562" name="Group 36"/>
          <p:cNvGrpSpPr>
            <a:grpSpLocks/>
          </p:cNvGrpSpPr>
          <p:nvPr/>
        </p:nvGrpSpPr>
        <p:grpSpPr bwMode="auto">
          <a:xfrm>
            <a:off x="4800600" y="2819400"/>
            <a:ext cx="2667000" cy="1981200"/>
            <a:chOff x="912" y="1728"/>
            <a:chExt cx="1680" cy="1248"/>
          </a:xfrm>
        </p:grpSpPr>
        <p:sp>
          <p:nvSpPr>
            <p:cNvPr id="23568" name="Oval 37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3569" name="Group 38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3574" name="Rectangle 39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3575" name="Rectangle 40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3576" name="Rectangle 41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3577" name="Rectangle 4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3570" name="Line 43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1" name="Line 44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2" name="Line 45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3" name="Line 46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3563" name="Text Box 47"/>
          <p:cNvSpPr txBox="1">
            <a:spLocks noChangeArrowheads="1"/>
          </p:cNvSpPr>
          <p:nvPr/>
        </p:nvSpPr>
        <p:spPr bwMode="auto">
          <a:xfrm>
            <a:off x="5638800" y="3048000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>
                <a:latin typeface="Helvetica" panose="020B0604020202020204" pitchFamily="34" charset="0"/>
              </a:rPr>
              <a:t>V</a:t>
            </a:r>
            <a:r>
              <a:rPr lang="en-AU" altLang="el-GR" sz="2400">
                <a:latin typeface="Helvetica" panose="020B0604020202020204" pitchFamily="34" charset="0"/>
              </a:rPr>
              <a:t>ideo</a:t>
            </a:r>
          </a:p>
        </p:txBody>
      </p:sp>
      <p:sp>
        <p:nvSpPr>
          <p:cNvPr id="23564" name="Text Box 48"/>
          <p:cNvSpPr txBox="1">
            <a:spLocks noChangeArrowheads="1"/>
          </p:cNvSpPr>
          <p:nvPr/>
        </p:nvSpPr>
        <p:spPr bwMode="auto">
          <a:xfrm>
            <a:off x="4876800" y="3581400"/>
            <a:ext cx="84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set...</a:t>
            </a:r>
          </a:p>
        </p:txBody>
      </p:sp>
      <p:sp>
        <p:nvSpPr>
          <p:cNvPr id="23565" name="Text Box 49"/>
          <p:cNvSpPr txBox="1">
            <a:spLocks noChangeArrowheads="1"/>
          </p:cNvSpPr>
          <p:nvPr/>
        </p:nvSpPr>
        <p:spPr bwMode="auto">
          <a:xfrm>
            <a:off x="6553200" y="358140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get...</a:t>
            </a:r>
          </a:p>
        </p:txBody>
      </p:sp>
      <p:sp>
        <p:nvSpPr>
          <p:cNvPr id="23566" name="Text Box 50"/>
          <p:cNvSpPr txBox="1">
            <a:spLocks noChangeArrowheads="1"/>
          </p:cNvSpPr>
          <p:nvPr/>
        </p:nvSpPr>
        <p:spPr bwMode="auto">
          <a:xfrm>
            <a:off x="5638800" y="4191000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Helvetica" panose="020B0604020202020204" pitchFamily="34" charset="0"/>
              </a:rPr>
              <a:t>print</a:t>
            </a:r>
          </a:p>
        </p:txBody>
      </p:sp>
      <p:sp>
        <p:nvSpPr>
          <p:cNvPr id="23567" name="Text Box 51"/>
          <p:cNvSpPr txBox="1">
            <a:spLocks noChangeArrowheads="1"/>
          </p:cNvSpPr>
          <p:nvPr/>
        </p:nvSpPr>
        <p:spPr bwMode="auto">
          <a:xfrm>
            <a:off x="990600" y="5257800"/>
            <a:ext cx="681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Helvetica" panose="020B0604020202020204" pitchFamily="34" charset="0"/>
              </a:rPr>
              <a:t>Μέθοδοι επενεργούν  πάνω στο κάθε αντικείμενο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91"/>
          <p:cNvSpPr>
            <a:spLocks noChangeArrowheads="1"/>
          </p:cNvSpPr>
          <p:nvPr/>
        </p:nvSpPr>
        <p:spPr bwMode="auto">
          <a:xfrm>
            <a:off x="3581400" y="1752600"/>
            <a:ext cx="4876800" cy="1676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rgbClr val="000000"/>
                </a:solidFill>
              </a:rPr>
              <a:t>Το αντικείμενο</a:t>
            </a:r>
            <a:r>
              <a:rPr lang="en-AU" altLang="el-GR" sz="3600" smtClean="0">
                <a:solidFill>
                  <a:srgbClr val="000000"/>
                </a:solidFill>
              </a:rPr>
              <a:t> </a:t>
            </a:r>
            <a:r>
              <a:rPr lang="en-US" altLang="el-GR" sz="3600" smtClean="0">
                <a:solidFill>
                  <a:srgbClr val="000000"/>
                </a:solidFill>
              </a:rPr>
              <a:t>database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990600" y="1760538"/>
            <a:ext cx="1676400" cy="15160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Helvetica" panose="020B0604020202020204" pitchFamily="34" charset="0"/>
            </a:endParaRPr>
          </a:p>
        </p:txBody>
      </p:sp>
      <p:sp>
        <p:nvSpPr>
          <p:cNvPr id="24581" name="Line 12"/>
          <p:cNvSpPr>
            <a:spLocks noChangeShapeType="1"/>
          </p:cNvSpPr>
          <p:nvPr/>
        </p:nvSpPr>
        <p:spPr bwMode="auto">
          <a:xfrm>
            <a:off x="1257300" y="1946275"/>
            <a:ext cx="1143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4582" name="Line 13"/>
          <p:cNvSpPr>
            <a:spLocks noChangeShapeType="1"/>
          </p:cNvSpPr>
          <p:nvPr/>
        </p:nvSpPr>
        <p:spPr bwMode="auto">
          <a:xfrm flipV="1">
            <a:off x="1257300" y="1947863"/>
            <a:ext cx="1143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4583" name="Group 14"/>
          <p:cNvGrpSpPr>
            <a:grpSpLocks/>
          </p:cNvGrpSpPr>
          <p:nvPr/>
        </p:nvGrpSpPr>
        <p:grpSpPr bwMode="auto">
          <a:xfrm>
            <a:off x="4114800" y="2057400"/>
            <a:ext cx="1143000" cy="1066800"/>
            <a:chOff x="912" y="1728"/>
            <a:chExt cx="1680" cy="1248"/>
          </a:xfrm>
        </p:grpSpPr>
        <p:sp>
          <p:nvSpPr>
            <p:cNvPr id="24659" name="Oval 15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60" name="Group 16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65" name="Rectangle 17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66" name="Rectangle 18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67" name="Rectangle 19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68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61" name="Line 21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62" name="Line 22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63" name="Line 23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64" name="Line 24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584" name="Group 25"/>
          <p:cNvGrpSpPr>
            <a:grpSpLocks/>
          </p:cNvGrpSpPr>
          <p:nvPr/>
        </p:nvGrpSpPr>
        <p:grpSpPr bwMode="auto">
          <a:xfrm>
            <a:off x="5410200" y="2057400"/>
            <a:ext cx="1143000" cy="1066800"/>
            <a:chOff x="912" y="1728"/>
            <a:chExt cx="1680" cy="1248"/>
          </a:xfrm>
        </p:grpSpPr>
        <p:sp>
          <p:nvSpPr>
            <p:cNvPr id="24649" name="Oval 26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50" name="Group 27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55" name="Rectangle 28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56" name="Rectangle 29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57" name="Rectangle 30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58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51" name="Line 32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52" name="Line 33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53" name="Line 34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54" name="Line 35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585" name="Group 36"/>
          <p:cNvGrpSpPr>
            <a:grpSpLocks/>
          </p:cNvGrpSpPr>
          <p:nvPr/>
        </p:nvGrpSpPr>
        <p:grpSpPr bwMode="auto">
          <a:xfrm>
            <a:off x="6705600" y="2057400"/>
            <a:ext cx="1143000" cy="1066800"/>
            <a:chOff x="912" y="1728"/>
            <a:chExt cx="1680" cy="1248"/>
          </a:xfrm>
        </p:grpSpPr>
        <p:sp>
          <p:nvSpPr>
            <p:cNvPr id="24639" name="Oval 37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40" name="Group 38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45" name="Rectangle 39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46" name="Rectangle 40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47" name="Rectangle 41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48" name="Rectangle 4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41" name="Line 43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42" name="Line 44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43" name="Line 45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44" name="Line 46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586" name="Group 47"/>
          <p:cNvGrpSpPr>
            <a:grpSpLocks/>
          </p:cNvGrpSpPr>
          <p:nvPr/>
        </p:nvGrpSpPr>
        <p:grpSpPr bwMode="auto">
          <a:xfrm>
            <a:off x="3352800" y="4267200"/>
            <a:ext cx="1143000" cy="1066800"/>
            <a:chOff x="912" y="1728"/>
            <a:chExt cx="1680" cy="1248"/>
          </a:xfrm>
        </p:grpSpPr>
        <p:sp>
          <p:nvSpPr>
            <p:cNvPr id="24629" name="Oval 48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30" name="Group 49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35" name="Rectangle 50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36" name="Rectangle 51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37" name="Rectangle 52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38" name="Rectangle 5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31" name="Line 54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2" name="Line 55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3" name="Line 56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4" name="Line 57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587" name="Group 58"/>
          <p:cNvGrpSpPr>
            <a:grpSpLocks/>
          </p:cNvGrpSpPr>
          <p:nvPr/>
        </p:nvGrpSpPr>
        <p:grpSpPr bwMode="auto">
          <a:xfrm>
            <a:off x="4648200" y="4267200"/>
            <a:ext cx="1143000" cy="1066800"/>
            <a:chOff x="912" y="1728"/>
            <a:chExt cx="1680" cy="1248"/>
          </a:xfrm>
        </p:grpSpPr>
        <p:sp>
          <p:nvSpPr>
            <p:cNvPr id="24619" name="Oval 59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20" name="Group 60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25" name="Rectangle 61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26" name="Rectangle 62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27" name="Rectangle 63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28" name="Rectangle 6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21" name="Line 65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2" name="Line 66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3" name="Line 67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4" name="Line 68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588" name="Group 69"/>
          <p:cNvGrpSpPr>
            <a:grpSpLocks/>
          </p:cNvGrpSpPr>
          <p:nvPr/>
        </p:nvGrpSpPr>
        <p:grpSpPr bwMode="auto">
          <a:xfrm>
            <a:off x="5943600" y="4267200"/>
            <a:ext cx="1143000" cy="1066800"/>
            <a:chOff x="912" y="1728"/>
            <a:chExt cx="1680" cy="1248"/>
          </a:xfrm>
        </p:grpSpPr>
        <p:sp>
          <p:nvSpPr>
            <p:cNvPr id="24609" name="Oval 70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10" name="Group 71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15" name="Rectangle 72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16" name="Rectangle 73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17" name="Rectangle 74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18" name="Rectangle 7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11" name="Line 76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12" name="Line 77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13" name="Line 78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14" name="Line 79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589" name="Group 80"/>
          <p:cNvGrpSpPr>
            <a:grpSpLocks/>
          </p:cNvGrpSpPr>
          <p:nvPr/>
        </p:nvGrpSpPr>
        <p:grpSpPr bwMode="auto">
          <a:xfrm>
            <a:off x="7239000" y="4267200"/>
            <a:ext cx="1143000" cy="1066800"/>
            <a:chOff x="912" y="1728"/>
            <a:chExt cx="1680" cy="1248"/>
          </a:xfrm>
        </p:grpSpPr>
        <p:sp>
          <p:nvSpPr>
            <p:cNvPr id="24599" name="Oval 81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>
                <a:latin typeface="Helvetica" panose="020B0604020202020204" pitchFamily="34" charset="0"/>
              </a:endParaRPr>
            </a:p>
          </p:txBody>
        </p:sp>
        <p:grpSp>
          <p:nvGrpSpPr>
            <p:cNvPr id="24600" name="Group 82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24605" name="Rectangle 83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06" name="Rectangle 84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07" name="Rectangle 85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4608" name="Rectangle 8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Monotype Sorts" charset="2"/>
                  <a:defRPr sz="12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24601" name="Line 87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02" name="Line 88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03" name="Line 89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04" name="Line 90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4590" name="Oval 92"/>
          <p:cNvSpPr>
            <a:spLocks noChangeArrowheads="1"/>
          </p:cNvSpPr>
          <p:nvPr/>
        </p:nvSpPr>
        <p:spPr bwMode="auto">
          <a:xfrm>
            <a:off x="2514600" y="3886200"/>
            <a:ext cx="6324600" cy="1828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24591" name="Group 93"/>
          <p:cNvGrpSpPr>
            <a:grpSpLocks/>
          </p:cNvGrpSpPr>
          <p:nvPr/>
        </p:nvGrpSpPr>
        <p:grpSpPr bwMode="auto">
          <a:xfrm>
            <a:off x="1554163" y="2327275"/>
            <a:ext cx="549275" cy="381000"/>
            <a:chOff x="960" y="1440"/>
            <a:chExt cx="346" cy="240"/>
          </a:xfrm>
        </p:grpSpPr>
        <p:sp>
          <p:nvSpPr>
            <p:cNvPr id="24597" name="Rectangle 6"/>
            <p:cNvSpPr>
              <a:spLocks noChangeArrowheads="1"/>
            </p:cNvSpPr>
            <p:nvPr/>
          </p:nvSpPr>
          <p:spPr bwMode="auto">
            <a:xfrm>
              <a:off x="960" y="1440"/>
              <a:ext cx="346" cy="1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>
                <a:latin typeface="Helvetica" panose="020B0604020202020204" pitchFamily="34" charset="0"/>
              </a:endParaRPr>
            </a:p>
          </p:txBody>
        </p:sp>
        <p:sp>
          <p:nvSpPr>
            <p:cNvPr id="24598" name="Rectangle 8"/>
            <p:cNvSpPr>
              <a:spLocks noChangeArrowheads="1"/>
            </p:cNvSpPr>
            <p:nvPr/>
          </p:nvSpPr>
          <p:spPr bwMode="auto">
            <a:xfrm>
              <a:off x="960" y="1560"/>
              <a:ext cx="346" cy="1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Monotype Sorts" charset="2"/>
                <a:defRPr sz="12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>
                <a:latin typeface="Helvetica" panose="020B0604020202020204" pitchFamily="34" charset="0"/>
              </a:endParaRPr>
            </a:p>
          </p:txBody>
        </p:sp>
      </p:grpSp>
      <p:cxnSp>
        <p:nvCxnSpPr>
          <p:cNvPr id="24592" name="AutoShape 94"/>
          <p:cNvCxnSpPr>
            <a:cxnSpLocks noChangeShapeType="1"/>
            <a:stCxn id="24597" idx="0"/>
          </p:cNvCxnSpPr>
          <p:nvPr/>
        </p:nvCxnSpPr>
        <p:spPr bwMode="auto">
          <a:xfrm rot="5400000" flipV="1">
            <a:off x="2535237" y="1620838"/>
            <a:ext cx="263525" cy="1676400"/>
          </a:xfrm>
          <a:prstGeom prst="curvedConnector4">
            <a:avLst>
              <a:gd name="adj1" fmla="val -86745"/>
              <a:gd name="adj2" fmla="val 58144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3" name="AutoShape 95"/>
          <p:cNvCxnSpPr>
            <a:cxnSpLocks noChangeShapeType="1"/>
            <a:stCxn id="24598" idx="2"/>
            <a:endCxn id="24590" idx="1"/>
          </p:cNvCxnSpPr>
          <p:nvPr/>
        </p:nvCxnSpPr>
        <p:spPr bwMode="auto">
          <a:xfrm rot="16200000" flipH="1">
            <a:off x="1911350" y="2625725"/>
            <a:ext cx="1446213" cy="1611313"/>
          </a:xfrm>
          <a:prstGeom prst="curvedConnector3">
            <a:avLst>
              <a:gd name="adj1" fmla="val 40722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4" name="Text Box 97"/>
          <p:cNvSpPr txBox="1">
            <a:spLocks noChangeArrowheads="1"/>
          </p:cNvSpPr>
          <p:nvPr/>
        </p:nvSpPr>
        <p:spPr bwMode="auto">
          <a:xfrm>
            <a:off x="685800" y="18288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database</a:t>
            </a:r>
          </a:p>
        </p:txBody>
      </p:sp>
      <p:sp>
        <p:nvSpPr>
          <p:cNvPr id="24595" name="Text Box 98"/>
          <p:cNvSpPr txBox="1">
            <a:spLocks noChangeArrowheads="1"/>
          </p:cNvSpPr>
          <p:nvPr/>
        </p:nvSpPr>
        <p:spPr bwMode="auto">
          <a:xfrm>
            <a:off x="3600450" y="17526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CDs</a:t>
            </a:r>
          </a:p>
        </p:txBody>
      </p:sp>
      <p:sp>
        <p:nvSpPr>
          <p:cNvPr id="24596" name="Text Box 99"/>
          <p:cNvSpPr txBox="1">
            <a:spLocks noChangeArrowheads="1"/>
          </p:cNvSpPr>
          <p:nvPr/>
        </p:nvSpPr>
        <p:spPr bwMode="auto">
          <a:xfrm>
            <a:off x="3581400" y="37338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Helvetica" panose="020B0604020202020204" pitchFamily="34" charset="0"/>
              </a:rPr>
              <a:t>videos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0"/>
            <a:ext cx="4419600" cy="1066800"/>
          </a:xfrm>
        </p:spPr>
        <p:txBody>
          <a:bodyPr/>
          <a:lstStyle/>
          <a:p>
            <a:r>
              <a:rPr lang="el-GR" altLang="el-GR" sz="3600" smtClean="0">
                <a:solidFill>
                  <a:schemeClr val="tx2"/>
                </a:solidFill>
              </a:rPr>
              <a:t>Κώδικας </a:t>
            </a:r>
            <a:r>
              <a:rPr lang="en-AU" altLang="el-GR" sz="3600" smtClean="0">
                <a:solidFill>
                  <a:schemeClr val="tx2"/>
                </a:solidFill>
              </a:rPr>
              <a:t>Java </a:t>
            </a:r>
            <a:r>
              <a:rPr lang="el-GR" altLang="el-GR" sz="3600" smtClean="0">
                <a:solidFill>
                  <a:schemeClr val="tx2"/>
                </a:solidFill>
              </a:rPr>
              <a:t/>
            </a:r>
            <a:br>
              <a:rPr lang="el-GR" altLang="el-GR" sz="3600" smtClean="0">
                <a:solidFill>
                  <a:schemeClr val="tx2"/>
                </a:solidFill>
              </a:rPr>
            </a:br>
            <a:r>
              <a:rPr lang="en-AU" altLang="el-GR" sz="3600" smtClean="0">
                <a:solidFill>
                  <a:schemeClr val="tx2"/>
                </a:solidFill>
              </a:rPr>
              <a:t>(CD)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 rot="-5400000">
            <a:off x="3443288" y="976312"/>
            <a:ext cx="5575300" cy="499427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class CD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title;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artist;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comment;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CD(String theTitle, String theArtist)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title = theTitle;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artist = theArtist;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comment = “ “;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void setComment(String newComment)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…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String getComment()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…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void print()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{ …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  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09600" y="2895600"/>
            <a:ext cx="2971800" cy="1066800"/>
          </a:xfrm>
          <a:prstGeom prst="wedgeEllipseCallout">
            <a:avLst>
              <a:gd name="adj1" fmla="val -66829"/>
              <a:gd name="adj2" fmla="val 87796"/>
            </a:avLst>
          </a:prstGeom>
          <a:solidFill>
            <a:srgbClr val="CECEC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Garamond Italic" charset="0"/>
              </a:rPr>
              <a:t>Ημιτελής </a:t>
            </a:r>
            <a:endParaRPr lang="en-AU" altLang="el-GR" sz="2400">
              <a:latin typeface="AGaramond Italic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AGaramond Italic" charset="0"/>
              </a:rPr>
              <a:t>(</a:t>
            </a:r>
            <a:r>
              <a:rPr lang="el-GR" altLang="el-GR" sz="2400">
                <a:latin typeface="AGaramond Italic" charset="0"/>
              </a:rPr>
              <a:t>σχόλια</a:t>
            </a:r>
            <a:r>
              <a:rPr lang="en-AU" altLang="el-GR" sz="2400">
                <a:latin typeface="AGaramond Italic" charset="0"/>
              </a:rPr>
              <a:t>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80501" dir="2357364" algn="ctr" rotWithShape="0">
            <a:schemeClr val="accent1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80501" dir="2357364" algn="ctr" rotWithShape="0">
            <a:schemeClr val="accent1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3777</TotalTime>
  <Pages>43</Pages>
  <Words>637</Words>
  <Application>Microsoft Office PowerPoint</Application>
  <PresentationFormat>On-screen Show (4:3)</PresentationFormat>
  <Paragraphs>245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AGaramond Italic</vt:lpstr>
      <vt:lpstr>Arial</vt:lpstr>
      <vt:lpstr>Courier New</vt:lpstr>
      <vt:lpstr>Helvetica</vt:lpstr>
      <vt:lpstr>Monotype Sorts</vt:lpstr>
      <vt:lpstr>Times</vt:lpstr>
      <vt:lpstr>Times New Roman</vt:lpstr>
      <vt:lpstr>untitled 2</vt:lpstr>
      <vt:lpstr>MS_ClipArt_Gallery</vt:lpstr>
      <vt:lpstr>PowerPoint Presentation</vt:lpstr>
      <vt:lpstr>Κληρονομικότητα  [inheritance]</vt:lpstr>
      <vt:lpstr>Παράδειγμα …</vt:lpstr>
      <vt:lpstr>DoME: Λειτουργικότητα</vt:lpstr>
      <vt:lpstr>Οι κλάσεις </vt:lpstr>
      <vt:lpstr>Κελυφοποιημένα δεδομένα [encapsulated data]</vt:lpstr>
      <vt:lpstr>Μέθοδοι</vt:lpstr>
      <vt:lpstr>Το αντικείμενο database</vt:lpstr>
      <vt:lpstr>Κώδικας Java  (CD)</vt:lpstr>
      <vt:lpstr>  Κώδικας Java (Video)</vt:lpstr>
      <vt:lpstr>Κώδικας Java (Database)</vt:lpstr>
      <vt:lpstr>Μειονεκτήματα </vt:lpstr>
      <vt:lpstr>Η εναλλακτική λύση: κληρονομικότητα</vt:lpstr>
      <vt:lpstr>Τα πεδία των κλάσεων</vt:lpstr>
      <vt:lpstr>Οι μέθοδοι των κλάσεων</vt:lpstr>
      <vt:lpstr>Προεκτάσεις </vt:lpstr>
      <vt:lpstr>Επιπλέον προεκτάσεις</vt:lpstr>
      <vt:lpstr>Ορολογία</vt:lpstr>
      <vt:lpstr>Πλεονεκτήματα της κληρονομικότητας</vt:lpstr>
      <vt:lpstr>Κώδικας Java με χρήση κληρονομικότητας</vt:lpstr>
      <vt:lpstr>PowerPoint Presentation</vt:lpstr>
      <vt:lpstr>Διάγραμμα κλάσεων [Class diagram]</vt:lpstr>
      <vt:lpstr>Διάγραμμα αντικειμένων [Object diagram]</vt:lpstr>
      <vt:lpstr>Πηγαίος κώδικας (χρήστης [client])</vt:lpstr>
      <vt:lpstr>Πλεονεκτήματα της κληρονομικότητας</vt:lpstr>
      <vt:lpstr>Παράκαμψη μεθόδου [Overriding, redefinition]</vt:lpstr>
      <vt:lpstr>Η μέθοδος  “print”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144</cp:revision>
  <cp:lastPrinted>2018-11-07T05:42:12Z</cp:lastPrinted>
  <dcterms:created xsi:type="dcterms:W3CDTF">1996-04-15T15:18:02Z</dcterms:created>
  <dcterms:modified xsi:type="dcterms:W3CDTF">2018-11-09T11:43:55Z</dcterms:modified>
</cp:coreProperties>
</file>