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40" r:id="rId2"/>
    <p:sldId id="341" r:id="rId3"/>
    <p:sldId id="342" r:id="rId4"/>
    <p:sldId id="343" r:id="rId5"/>
    <p:sldId id="344" r:id="rId6"/>
    <p:sldId id="345" r:id="rId7"/>
    <p:sldId id="346" r:id="rId8"/>
    <p:sldId id="347" r:id="rId9"/>
    <p:sldId id="348" r:id="rId10"/>
    <p:sldId id="349" r:id="rId11"/>
    <p:sldId id="350" r:id="rId12"/>
    <p:sldId id="351" r:id="rId13"/>
    <p:sldId id="352" r:id="rId14"/>
    <p:sldId id="353" r:id="rId15"/>
    <p:sldId id="354" r:id="rId16"/>
    <p:sldId id="316" r:id="rId17"/>
    <p:sldId id="334" r:id="rId18"/>
    <p:sldId id="335" r:id="rId19"/>
    <p:sldId id="336" r:id="rId20"/>
    <p:sldId id="337" r:id="rId21"/>
    <p:sldId id="338" r:id="rId22"/>
    <p:sldId id="356" r:id="rId23"/>
    <p:sldId id="355" r:id="rId24"/>
    <p:sldId id="339" r:id="rId25"/>
  </p:sldIdLst>
  <p:sldSz cx="9144000" cy="6858000" type="screen4x3"/>
  <p:notesSz cx="7315200" cy="960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AU"/>
    </a:defPPr>
    <a:lvl1pPr algn="l" rtl="0" eaLnBrk="0" fontAlgn="base" hangingPunct="0">
      <a:spcBef>
        <a:spcPct val="20000"/>
      </a:spcBef>
      <a:spcAft>
        <a:spcPct val="0"/>
      </a:spcAft>
      <a:buClr>
        <a:schemeClr val="tx1"/>
      </a:buClr>
      <a:buSzPct val="75000"/>
      <a:buFont typeface="Monotype Sorts" charset="2"/>
      <a:defRPr sz="24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lr>
        <a:schemeClr val="tx1"/>
      </a:buClr>
      <a:buSzPct val="75000"/>
      <a:buFont typeface="Monotype Sorts" charset="2"/>
      <a:defRPr sz="24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lr>
        <a:schemeClr val="tx1"/>
      </a:buClr>
      <a:buSzPct val="75000"/>
      <a:buFont typeface="Monotype Sorts" charset="2"/>
      <a:defRPr sz="24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lr>
        <a:schemeClr val="tx1"/>
      </a:buClr>
      <a:buSzPct val="75000"/>
      <a:buFont typeface="Monotype Sorts" charset="2"/>
      <a:defRPr sz="24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lr>
        <a:schemeClr val="tx1"/>
      </a:buClr>
      <a:buSzPct val="75000"/>
      <a:buFont typeface="Monotype Sorts" charset="2"/>
      <a:defRPr sz="24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99ADEF"/>
    <a:srgbClr val="919191"/>
    <a:srgbClr val="CECECE"/>
    <a:srgbClr val="B3B3B3"/>
    <a:srgbClr val="333333"/>
    <a:srgbClr val="232323"/>
    <a:srgbClr val="474747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handoutView">
  <p:normalViewPr horzBarState="maximized">
    <p:restoredLeft sz="12866" autoAdjust="0"/>
    <p:restoredTop sz="90929"/>
  </p:normalViewPr>
  <p:slideViewPr>
    <p:cSldViewPr>
      <p:cViewPr varScale="1">
        <p:scale>
          <a:sx n="84" d="100"/>
          <a:sy n="84" d="100"/>
        </p:scale>
        <p:origin x="147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174" y="-2347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4063273" y="8914656"/>
            <a:ext cx="2839713" cy="293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4342" tIns="46344" rIns="94342" bIns="46344">
            <a:spAutoFit/>
          </a:bodyPr>
          <a:lstStyle>
            <a:lvl1pPr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1pPr>
            <a:lvl2pPr marL="476250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2pPr>
            <a:lvl3pPr marL="95408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3pPr>
            <a:lvl4pPr marL="143033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4pPr>
            <a:lvl5pPr marL="190658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5pPr>
            <a:lvl6pPr marL="23637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6pPr>
            <a:lvl7pPr marL="28209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7pPr>
            <a:lvl8pPr marL="32781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8pPr>
            <a:lvl9pPr marL="37353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l-GR" altLang="el-GR" sz="1300">
                <a:solidFill>
                  <a:srgbClr val="000000"/>
                </a:solidFill>
                <a:latin typeface="Arial" panose="020B0604020202020204" pitchFamily="34" charset="0"/>
              </a:rPr>
              <a:t>Αντώνιος Συμβώνης</a:t>
            </a:r>
            <a:r>
              <a:rPr lang="en-AU" altLang="el-GR" sz="130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l-GR" altLang="el-GR" sz="1300">
                <a:solidFill>
                  <a:srgbClr val="000000"/>
                </a:solidFill>
                <a:latin typeface="Arial" panose="020B0604020202020204" pitchFamily="34" charset="0"/>
              </a:rPr>
              <a:t>ΣΕΜΦΕ, ΕΜΠ</a:t>
            </a:r>
            <a:endParaRPr lang="en-AU" altLang="el-GR" sz="13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43732" y="449754"/>
            <a:ext cx="6827738" cy="33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342" tIns="46344" rIns="94342" bIns="46344">
            <a:spAutoFit/>
          </a:bodyPr>
          <a:lstStyle>
            <a:lvl1pPr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1pPr>
            <a:lvl2pPr marL="476250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2pPr>
            <a:lvl3pPr marL="95408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3pPr>
            <a:lvl4pPr marL="143033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4pPr>
            <a:lvl5pPr marL="190658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5pPr>
            <a:lvl6pPr marL="23637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6pPr>
            <a:lvl7pPr marL="28209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7pPr>
            <a:lvl8pPr marL="32781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8pPr>
            <a:lvl9pPr marL="37353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l-GR" altLang="el-GR" sz="1600" dirty="0">
                <a:solidFill>
                  <a:srgbClr val="000000"/>
                </a:solidFill>
                <a:latin typeface="Arial" panose="020B0604020202020204" pitchFamily="34" charset="0"/>
              </a:rPr>
              <a:t>Εισαγωγή στον </a:t>
            </a:r>
            <a:r>
              <a:rPr lang="el-GR" altLang="el-GR" sz="16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Αντικειμενοστρέφή</a:t>
            </a:r>
            <a:r>
              <a:rPr lang="el-GR" altLang="el-G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 Προγραμματισμό</a:t>
            </a:r>
            <a:r>
              <a:rPr lang="en-AU" altLang="el-G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 – </a:t>
            </a:r>
            <a:r>
              <a:rPr lang="el-GR" altLang="el-G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Διάλεξη #</a:t>
            </a:r>
            <a:r>
              <a:rPr lang="en-AU" altLang="el-G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r>
              <a:rPr lang="en-US" altLang="el-GR" sz="1600" dirty="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en-AU" altLang="el-GR" sz="1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924" y="4563065"/>
            <a:ext cx="5365352" cy="404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42" tIns="46344" rIns="94342" bIns="46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l-GR" smtClean="0"/>
              <a:t>Click to edit Master notes styles</a:t>
            </a:r>
          </a:p>
          <a:p>
            <a:pPr lvl="1"/>
            <a:r>
              <a:rPr lang="en-AU" altLang="el-GR" smtClean="0"/>
              <a:t>Second Level</a:t>
            </a:r>
          </a:p>
          <a:p>
            <a:pPr lvl="2"/>
            <a:r>
              <a:rPr lang="en-AU" altLang="el-GR" smtClean="0"/>
              <a:t>Third Level</a:t>
            </a:r>
          </a:p>
          <a:p>
            <a:pPr lvl="3"/>
            <a:r>
              <a:rPr lang="en-AU" altLang="el-GR" smtClean="0"/>
              <a:t>Fourth Level</a:t>
            </a:r>
          </a:p>
          <a:p>
            <a:pPr lvl="4"/>
            <a:r>
              <a:rPr lang="en-AU" altLang="el-GR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11288" y="835025"/>
            <a:ext cx="4494212" cy="33702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6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6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6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6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6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9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AU" altLang="el-GR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endParaRPr lang="en-AU" altLang="el-GR">
              <a:solidFill>
                <a:srgbClr val="000000"/>
              </a:solidFill>
            </a:endParaRPr>
          </a:p>
          <a:p>
            <a:endParaRPr lang="en-AU" altLang="el-G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7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altLang="el-GR"/>
              <a:t>insert an error into the source and compile. Show error message format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altLang="el-GR"/>
              <a:t>show execution (at least an attempt). Do this first with a class that has no main.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1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altLang="el-GR"/>
              <a:t>This error should be reported.</a:t>
            </a:r>
          </a:p>
          <a:p>
            <a:r>
              <a:rPr lang="en-AU" altLang="el-GR"/>
              <a:t>Explain.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3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altLang="el-GR"/>
              <a:t>Now write a main method, then try again.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altLang="el-GR"/>
              <a:t>Explain “main”.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773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altLang="el-GR"/>
              <a:t>Talk in detail about testing. Make sure they understand the difference in quality between BlueJ and JDK here.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AU" altLang="el-GR">
              <a:solidFill>
                <a:srgbClr val="000000"/>
              </a:solidFill>
            </a:endParaRPr>
          </a:p>
          <a:p>
            <a:endParaRPr lang="en-AU" altLang="el-G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9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AU" altLang="el-GR">
              <a:solidFill>
                <a:srgbClr val="000000"/>
              </a:solidFill>
            </a:endParaRPr>
          </a:p>
          <a:p>
            <a:endParaRPr lang="en-AU" alt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altLang="el-GR"/>
              <a:t>use laptop</a:t>
            </a:r>
          </a:p>
          <a:p>
            <a:r>
              <a:rPr lang="en-AU" altLang="el-GR"/>
              <a:t>show BlueJ example package on disk, using Windows explorer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altLang="el-GR"/>
              <a:t>look at package in BlueJ</a:t>
            </a:r>
          </a:p>
          <a:p>
            <a:r>
              <a:rPr lang="en-AU" altLang="el-GR"/>
              <a:t>then look at directory</a:t>
            </a:r>
          </a:p>
          <a:p>
            <a:r>
              <a:rPr lang="en-AU" altLang="el-GR"/>
              <a:t>compare files in directory to classes in package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5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altLang="el-GR"/>
              <a:t>explain purpose of each file type (leave .class and .java for next slide)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altLang="el-GR"/>
              <a:t>explain difference between source and compiled code</a:t>
            </a:r>
          </a:p>
          <a:p>
            <a:r>
              <a:rPr lang="en-AU" altLang="el-GR"/>
              <a:t>tell a bit about compiled and interpreted languages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9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altLang="el-GR"/>
              <a:t>explain the process from the editor to execution</a:t>
            </a:r>
          </a:p>
          <a:p>
            <a:r>
              <a:rPr lang="en-AU" altLang="el-GR"/>
              <a:t>explain virtual machine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1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altLang="el-GR"/>
              <a:t>some remarks about editing</a:t>
            </a:r>
          </a:p>
          <a:p>
            <a:r>
              <a:rPr lang="en-AU" altLang="el-GR"/>
              <a:t>warning: word is not good!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3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altLang="el-GR"/>
              <a:t>On laptop: open DOS window, show command line commands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544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altLang="el-GR"/>
              <a:t>do the same live: edit, then compile a class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3170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10528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01650"/>
            <a:ext cx="1943100" cy="5594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01650"/>
            <a:ext cx="5676900" cy="55943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85454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4558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04449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65850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81221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8817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2444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3812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19033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80000"/>
                <a:invGamma/>
              </a:schemeClr>
            </a:gs>
            <a:gs pos="50000">
              <a:schemeClr val="bg1"/>
            </a:gs>
            <a:gs pos="100000">
              <a:schemeClr val="bg1">
                <a:gamma/>
                <a:shade val="80000"/>
                <a:invGamma/>
              </a:schemeClr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34950" y="234950"/>
            <a:ext cx="8674100" cy="62357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01650"/>
            <a:ext cx="7772400" cy="56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l-GR" smtClean="0"/>
              <a:t>Click to edit Master title style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457200" y="1143000"/>
            <a:ext cx="8229600" cy="76200"/>
          </a:xfrm>
          <a:prstGeom prst="rect">
            <a:avLst/>
          </a:prstGeom>
          <a:gradFill rotWithShape="0">
            <a:gsLst>
              <a:gs pos="0">
                <a:srgbClr val="474747"/>
              </a:gs>
              <a:gs pos="100000">
                <a:srgbClr val="474747">
                  <a:gamma/>
                  <a:tint val="3019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l-GR" smtClean="0"/>
              <a:t>sample</a:t>
            </a: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322596" y="6434138"/>
            <a:ext cx="6669004" cy="274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Εισαγωγή στον </a:t>
            </a:r>
            <a:r>
              <a:rPr lang="el-GR" altLang="el-GR" sz="12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Αντικειμενοστρεφή</a:t>
            </a:r>
            <a:r>
              <a:rPr lang="el-GR" altLang="el-GR" sz="12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 </a:t>
            </a:r>
            <a:r>
              <a:rPr lang="el-GR" altLang="el-GR" sz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Προγραμματισμό</a:t>
            </a:r>
            <a:r>
              <a:rPr lang="en-AU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, </a:t>
            </a:r>
            <a:r>
              <a:rPr lang="el-GR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Αντώνιος </a:t>
            </a:r>
            <a:r>
              <a:rPr lang="el-GR" altLang="el-GR" sz="12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Συμβώνης</a:t>
            </a:r>
            <a:r>
              <a:rPr lang="en-AU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, </a:t>
            </a:r>
            <a:r>
              <a:rPr lang="el-GR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ΣΕΜΦΕ, ΕΜΠ</a:t>
            </a:r>
            <a:r>
              <a:rPr lang="en-AU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, Slide </a:t>
            </a:r>
            <a:fld id="{B608B526-5504-4F6F-A5CC-0701C93E3E21}" type="slidenum">
              <a:rPr lang="en-AU" altLang="el-GR" sz="1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‹#›</a:t>
            </a:fld>
            <a:endParaRPr lang="en-AU" altLang="el-GR" sz="1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" panose="0202060306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Times" panose="02020603060405020304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Times" panose="02020603060405020304" pitchFamily="18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Times" panose="02020603060405020304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Times" panose="020206030604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AU" altLang="el-GR">
              <a:solidFill>
                <a:srgbClr val="FFFFFF"/>
              </a:solidFill>
            </a:endParaRPr>
          </a:p>
        </p:txBody>
      </p:sp>
      <p:sp>
        <p:nvSpPr>
          <p:cNvPr id="428035" name="Rectangle 1027"/>
          <p:cNvSpPr>
            <a:spLocks noChangeArrowheads="1"/>
          </p:cNvSpPr>
          <p:nvPr/>
        </p:nvSpPr>
        <p:spPr bwMode="auto">
          <a:xfrm>
            <a:off x="1219200" y="1905000"/>
            <a:ext cx="6705600" cy="3048000"/>
          </a:xfrm>
          <a:prstGeom prst="rect">
            <a:avLst/>
          </a:prstGeom>
          <a:gradFill rotWithShape="0">
            <a:gsLst>
              <a:gs pos="0">
                <a:srgbClr val="676767"/>
              </a:gs>
              <a:gs pos="50000">
                <a:srgbClr val="676767">
                  <a:gamma/>
                  <a:tint val="0"/>
                  <a:invGamma/>
                </a:srgbClr>
              </a:gs>
              <a:gs pos="100000">
                <a:srgbClr val="676767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l-GR" altLang="el-GR" sz="3600" dirty="0" smtClean="0"/>
              <a:t>Διάλεξη #1</a:t>
            </a:r>
            <a:r>
              <a:rPr lang="en-US" altLang="el-GR" sz="3600" dirty="0" smtClean="0"/>
              <a:t>0</a:t>
            </a:r>
            <a:r>
              <a:rPr lang="en-AU" altLang="el-GR" sz="3600" smtClean="0"/>
              <a:t>:</a:t>
            </a:r>
            <a:r>
              <a:rPr lang="en-AU" altLang="el-GR" sz="3600" dirty="0"/>
              <a:t/>
            </a:r>
            <a:br>
              <a:rPr lang="en-AU" altLang="el-GR" sz="3600" dirty="0"/>
            </a:br>
            <a:r>
              <a:rPr lang="el-GR" altLang="el-GR" sz="3600" dirty="0"/>
              <a:t>Εκτέλεση</a:t>
            </a:r>
            <a:r>
              <a:rPr lang="en-AU" altLang="el-GR" sz="3600" dirty="0"/>
              <a:t> Java </a:t>
            </a:r>
            <a:r>
              <a:rPr lang="el-GR" altLang="el-GR" sz="3600" dirty="0"/>
              <a:t>χωρίς το </a:t>
            </a:r>
            <a:r>
              <a:rPr lang="en-AU" altLang="el-GR" sz="3600" dirty="0"/>
              <a:t> </a:t>
            </a:r>
            <a:r>
              <a:rPr lang="en-AU" altLang="el-GR" sz="3600" dirty="0" err="1"/>
              <a:t>BlueJ</a:t>
            </a:r>
            <a:endParaRPr lang="en-AU" altLang="el-GR" sz="3600" dirty="0"/>
          </a:p>
        </p:txBody>
      </p:sp>
      <p:sp>
        <p:nvSpPr>
          <p:cNvPr id="428036" name="Rectangle 1028"/>
          <p:cNvSpPr>
            <a:spLocks noChangeArrowheads="1"/>
          </p:cNvSpPr>
          <p:nvPr/>
        </p:nvSpPr>
        <p:spPr bwMode="auto">
          <a:xfrm>
            <a:off x="457200" y="5715000"/>
            <a:ext cx="8229600" cy="76200"/>
          </a:xfrm>
          <a:prstGeom prst="rect">
            <a:avLst/>
          </a:prstGeom>
          <a:gradFill rotWithShape="0">
            <a:gsLst>
              <a:gs pos="0">
                <a:srgbClr val="474747">
                  <a:gamma/>
                  <a:tint val="30196"/>
                  <a:invGamma/>
                </a:srgbClr>
              </a:gs>
              <a:gs pos="100000">
                <a:srgbClr val="474747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Διαγνωστικά μηνύματα</a:t>
            </a:r>
            <a:endParaRPr lang="en-AU" altLang="el-GR" sz="3600"/>
          </a:p>
        </p:txBody>
      </p:sp>
      <p:sp>
        <p:nvSpPr>
          <p:cNvPr id="4464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2895600"/>
          </a:xfrm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None/>
            </a:pPr>
            <a:r>
              <a:rPr lang="en-AU" altLang="el-GR" sz="2400" b="1">
                <a:solidFill>
                  <a:schemeClr val="accent2"/>
                </a:solidFill>
                <a:latin typeface="Courier New" panose="02070309020205020404" pitchFamily="49" charset="0"/>
              </a:rPr>
              <a:t>C:\bluej\zork&gt;</a:t>
            </a:r>
            <a:r>
              <a:rPr lang="en-AU" altLang="el-GR" sz="2400" b="1">
                <a:latin typeface="Courier New" panose="02070309020205020404" pitchFamily="49" charset="0"/>
              </a:rPr>
              <a:t> javac Game.java</a:t>
            </a:r>
          </a:p>
          <a:p>
            <a:pPr>
              <a:buFontTx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Game.java:22: ';' expected.</a:t>
            </a:r>
          </a:p>
          <a:p>
            <a:pPr>
              <a:buFontTx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    private Parser parser</a:t>
            </a:r>
          </a:p>
          <a:p>
            <a:pPr>
              <a:buFontTx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                         ^</a:t>
            </a:r>
          </a:p>
          <a:p>
            <a:pPr>
              <a:buFontTx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1 error</a:t>
            </a:r>
          </a:p>
          <a:p>
            <a:pPr>
              <a:buFontTx/>
              <a:buNone/>
            </a:pPr>
            <a:r>
              <a:rPr lang="en-AU" altLang="el-GR" sz="2400" b="1">
                <a:solidFill>
                  <a:schemeClr val="accent2"/>
                </a:solidFill>
                <a:latin typeface="Courier New" panose="02070309020205020404" pitchFamily="49" charset="0"/>
              </a:rPr>
              <a:t>C:\bluej\zork&gt;</a:t>
            </a:r>
            <a:endParaRPr lang="en-AU" altLang="el-GR" sz="2400" b="1">
              <a:latin typeface="Courier New" panose="02070309020205020404" pitchFamily="49" charset="0"/>
            </a:endParaRPr>
          </a:p>
        </p:txBody>
      </p:sp>
      <p:sp>
        <p:nvSpPr>
          <p:cNvPr id="446468" name="Rectangle 4"/>
          <p:cNvSpPr>
            <a:spLocks noChangeArrowheads="1"/>
          </p:cNvSpPr>
          <p:nvPr/>
        </p:nvSpPr>
        <p:spPr bwMode="auto">
          <a:xfrm>
            <a:off x="685800" y="4572000"/>
            <a:ext cx="77724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342900" indent="-342900">
              <a:buClr>
                <a:schemeClr val="tx2"/>
              </a:buClr>
              <a:buChar char="•"/>
              <a:defRPr sz="3200">
                <a:solidFill>
                  <a:srgbClr val="000000"/>
                </a:solidFill>
                <a:latin typeface="Helvetica" panose="020B060402020203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Times" panose="02020603060405020304" pitchFamily="18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el-GR" altLang="el-GR" sz="2400">
                <a:latin typeface="Arial" panose="020B0604020202020204" pitchFamily="34" charset="0"/>
              </a:rPr>
              <a:t>Ο προγραμματιστής πρέπει να ανοίξει το αρχείο με τον κειμενογράφο, να βρει τη γραμμή που περιέχει το λάθος, να το διορθώσει, και (αφού «σώσει» το πρόγραμμα) να το ξαναμεταφράσει. </a:t>
            </a:r>
            <a:endParaRPr lang="en-AU" altLang="el-GR" sz="2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Εκτέλεση</a:t>
            </a:r>
            <a:endParaRPr lang="en-AU" altLang="el-GR" sz="3600"/>
          </a:p>
        </p:txBody>
      </p:sp>
      <p:sp>
        <p:nvSpPr>
          <p:cNvPr id="44851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AU" altLang="el-GR" sz="2400" b="1">
                <a:latin typeface="Courier New" panose="02070309020205020404" pitchFamily="49" charset="0"/>
              </a:rPr>
              <a:t>C:\bluej\zork&gt; java Game</a:t>
            </a:r>
            <a:endParaRPr lang="el-GR" altLang="el-GR" sz="2400" b="1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AU" altLang="el-GR" sz="2400"/>
          </a:p>
          <a:p>
            <a:pPr>
              <a:lnSpc>
                <a:spcPct val="90000"/>
              </a:lnSpc>
            </a:pPr>
            <a:r>
              <a:rPr lang="el-GR" altLang="el-GR" sz="2400"/>
              <a:t>Η εντολή </a:t>
            </a:r>
            <a:r>
              <a:rPr lang="en-AU" altLang="el-GR" sz="2400"/>
              <a:t>“java” </a:t>
            </a:r>
            <a:r>
              <a:rPr lang="el-GR" altLang="el-GR" sz="2400"/>
              <a:t>ενεργοποιεί την ιδεατή μηχανή της </a:t>
            </a:r>
            <a:r>
              <a:rPr lang="en-US" altLang="el-GR" sz="2400"/>
              <a:t>Java </a:t>
            </a:r>
            <a:r>
              <a:rPr lang="en-US" altLang="el-GR" sz="1800">
                <a:solidFill>
                  <a:srgbClr val="FF66FF"/>
                </a:solidFill>
              </a:rPr>
              <a:t>[</a:t>
            </a:r>
            <a:r>
              <a:rPr lang="en-AU" altLang="el-GR" sz="1800">
                <a:solidFill>
                  <a:srgbClr val="FF66FF"/>
                </a:solidFill>
              </a:rPr>
              <a:t>Java virtual machine]</a:t>
            </a:r>
            <a:endParaRPr lang="el-GR" altLang="el-GR" sz="1800">
              <a:solidFill>
                <a:srgbClr val="FF66FF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AU" altLang="el-GR" sz="1800">
              <a:solidFill>
                <a:srgbClr val="FF66FF"/>
              </a:solidFill>
            </a:endParaRPr>
          </a:p>
          <a:p>
            <a:pPr>
              <a:lnSpc>
                <a:spcPct val="90000"/>
              </a:lnSpc>
            </a:pPr>
            <a:r>
              <a:rPr lang="el-GR" altLang="el-GR" sz="2400"/>
              <a:t>Η δεδομένη ως παράμετρος κλάση φορτώνεται και αρχίζει η εκτέλεση</a:t>
            </a:r>
          </a:p>
          <a:p>
            <a:pPr>
              <a:lnSpc>
                <a:spcPct val="90000"/>
              </a:lnSpc>
              <a:buFontTx/>
              <a:buNone/>
            </a:pPr>
            <a:endParaRPr lang="en-AU" altLang="el-GR" sz="2400"/>
          </a:p>
          <a:p>
            <a:pPr>
              <a:lnSpc>
                <a:spcPct val="90000"/>
              </a:lnSpc>
            </a:pPr>
            <a:r>
              <a:rPr lang="el-GR" altLang="el-GR" sz="2400"/>
              <a:t>Εάν χρειαστεί φορτώνονται και άλλες κλάσεις</a:t>
            </a:r>
          </a:p>
          <a:p>
            <a:pPr>
              <a:lnSpc>
                <a:spcPct val="90000"/>
              </a:lnSpc>
              <a:buFontTx/>
              <a:buNone/>
            </a:pPr>
            <a:endParaRPr lang="en-AU" altLang="el-GR" sz="2400"/>
          </a:p>
          <a:p>
            <a:pPr>
              <a:lnSpc>
                <a:spcPct val="90000"/>
              </a:lnSpc>
            </a:pPr>
            <a:r>
              <a:rPr lang="el-GR" altLang="el-GR" sz="2400"/>
              <a:t>Η εκτέλεση είναι δυνατή μόνο εάν η κλάση έχει μεταφραστεί.</a:t>
            </a:r>
            <a:endParaRPr lang="en-AU" altLang="el-GR" sz="2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Πρόβλημα</a:t>
            </a:r>
            <a:r>
              <a:rPr lang="en-AU" altLang="el-GR" sz="3600"/>
              <a:t>: </a:t>
            </a:r>
            <a:r>
              <a:rPr lang="el-GR" altLang="el-GR" sz="3600"/>
              <a:t>Τι εκτελείται;</a:t>
            </a:r>
            <a:endParaRPr lang="en-AU" altLang="el-GR" sz="3600"/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3962400"/>
          </a:xfrm>
        </p:spPr>
        <p:txBody>
          <a:bodyPr/>
          <a:lstStyle/>
          <a:p>
            <a:r>
              <a:rPr lang="el-GR" altLang="el-GR" sz="2400"/>
              <a:t>Εάν δοκιμάσουμε</a:t>
            </a:r>
            <a:r>
              <a:rPr lang="en-AU" altLang="el-GR" sz="2400"/>
              <a:t>:</a:t>
            </a:r>
            <a:r>
              <a:rPr lang="el-GR" altLang="el-GR" b="1"/>
              <a:t/>
            </a:r>
            <a:br>
              <a:rPr lang="el-GR" altLang="el-GR" b="1"/>
            </a:br>
            <a:r>
              <a:rPr lang="el-GR" altLang="el-GR" b="1"/>
              <a:t>	</a:t>
            </a:r>
            <a:r>
              <a:rPr lang="en-AU" altLang="el-GR" sz="2000" b="1">
                <a:solidFill>
                  <a:schemeClr val="accent2"/>
                </a:solidFill>
                <a:latin typeface="Courier New" panose="02070309020205020404" pitchFamily="49" charset="0"/>
              </a:rPr>
              <a:t>C:\bluej\zork&gt;</a:t>
            </a:r>
            <a:r>
              <a:rPr lang="en-AU" altLang="el-GR" sz="2000" b="1">
                <a:latin typeface="Courier New" panose="02070309020205020404" pitchFamily="49" charset="0"/>
              </a:rPr>
              <a:t> java Game.java</a:t>
            </a:r>
            <a:br>
              <a:rPr lang="en-AU" altLang="el-GR" sz="2000" b="1">
                <a:latin typeface="Courier New" panose="02070309020205020404" pitchFamily="49" charset="0"/>
              </a:rPr>
            </a:br>
            <a:r>
              <a:rPr lang="el-GR" altLang="el-GR" sz="2000" b="1">
                <a:latin typeface="Courier New" panose="02070309020205020404" pitchFamily="49" charset="0"/>
              </a:rPr>
              <a:t>	</a:t>
            </a:r>
            <a:r>
              <a:rPr lang="en-AU" altLang="el-GR" sz="2000" b="1">
                <a:latin typeface="Courier New" panose="02070309020205020404" pitchFamily="49" charset="0"/>
              </a:rPr>
              <a:t>Exception in thread "main" </a:t>
            </a:r>
            <a:r>
              <a:rPr lang="el-GR" altLang="el-GR" sz="2000" b="1">
                <a:latin typeface="Courier New" panose="02070309020205020404" pitchFamily="49" charset="0"/>
              </a:rPr>
              <a:t>	</a:t>
            </a:r>
            <a:r>
              <a:rPr lang="en-AU" altLang="el-GR" sz="2000" b="1">
                <a:latin typeface="Courier New" panose="02070309020205020404" pitchFamily="49" charset="0"/>
              </a:rPr>
              <a:t>java.lang.NoSuchMethodError: main</a:t>
            </a:r>
            <a:r>
              <a:rPr lang="en-AU" altLang="el-GR" sz="2400" b="1">
                <a:latin typeface="Courier New" panose="02070309020205020404" pitchFamily="49" charset="0"/>
              </a:rPr>
              <a:t/>
            </a:r>
            <a:br>
              <a:rPr lang="en-AU" altLang="el-GR" sz="2400" b="1">
                <a:latin typeface="Courier New" panose="02070309020205020404" pitchFamily="49" charset="0"/>
              </a:rPr>
            </a:br>
            <a:r>
              <a:rPr lang="en-AU" altLang="el-GR">
                <a:latin typeface="Courier New" panose="02070309020205020404" pitchFamily="49" charset="0"/>
              </a:rPr>
              <a:t> </a:t>
            </a:r>
            <a:endParaRPr lang="en-AU" altLang="el-GR" sz="2400">
              <a:latin typeface="Courier New" panose="02070309020205020404" pitchFamily="49" charset="0"/>
            </a:endParaRPr>
          </a:p>
          <a:p>
            <a:r>
              <a:rPr lang="el-GR" altLang="el-GR" sz="2400"/>
              <a:t>Το πρόβλημα</a:t>
            </a:r>
            <a:r>
              <a:rPr lang="en-AU" altLang="el-GR" sz="2400"/>
              <a:t>: </a:t>
            </a:r>
            <a:r>
              <a:rPr lang="el-GR" altLang="el-GR" sz="2400"/>
              <a:t>Πως γνωρίζει το σύστημα ποια μέθοδο να εκτελέσει; </a:t>
            </a:r>
            <a:endParaRPr lang="en-AU" altLang="el-GR" sz="2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Η μέθοδος </a:t>
            </a:r>
            <a:r>
              <a:rPr lang="en-AU" altLang="el-GR" sz="3600"/>
              <a:t> </a:t>
            </a:r>
            <a:r>
              <a:rPr lang="en-AU" altLang="el-GR" sz="3600" b="1">
                <a:latin typeface="Courier New" panose="02070309020205020404" pitchFamily="49" charset="0"/>
              </a:rPr>
              <a:t>main</a:t>
            </a:r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l-GR" altLang="el-GR" sz="2400">
                <a:latin typeface="Arial" panose="020B0604020202020204" pitchFamily="34" charset="0"/>
              </a:rPr>
              <a:t>Η απάντηση</a:t>
            </a:r>
            <a:r>
              <a:rPr lang="en-AU" altLang="el-GR" sz="2400">
                <a:latin typeface="Arial" panose="020B0604020202020204" pitchFamily="34" charset="0"/>
              </a:rPr>
              <a:t>: </a:t>
            </a:r>
            <a:r>
              <a:rPr lang="el-GR" altLang="el-GR" sz="2400">
                <a:latin typeface="Arial" panose="020B0604020202020204" pitchFamily="34" charset="0"/>
              </a:rPr>
              <a:t>το σύστημα εκτέλεσης της </a:t>
            </a:r>
            <a:r>
              <a:rPr lang="en-US" altLang="el-GR" sz="2400">
                <a:latin typeface="Arial" panose="020B0604020202020204" pitchFamily="34" charset="0"/>
              </a:rPr>
              <a:t>J</a:t>
            </a:r>
            <a:r>
              <a:rPr lang="en-AU" altLang="el-GR" sz="2400">
                <a:latin typeface="Arial" panose="020B0604020202020204" pitchFamily="34" charset="0"/>
              </a:rPr>
              <a:t>ava </a:t>
            </a:r>
            <a:r>
              <a:rPr lang="el-GR" altLang="el-GR" sz="2400">
                <a:latin typeface="Arial" panose="020B0604020202020204" pitchFamily="34" charset="0"/>
              </a:rPr>
              <a:t>πάντα εκτελεί τη μέθοδο με το όνομα </a:t>
            </a:r>
            <a:r>
              <a:rPr lang="en-AU" altLang="el-GR" sz="2400">
                <a:latin typeface="Arial" panose="020B0604020202020204" pitchFamily="34" charset="0"/>
              </a:rPr>
              <a:t> </a:t>
            </a:r>
            <a:r>
              <a:rPr lang="en-AU" altLang="el-GR" sz="2400" b="1">
                <a:latin typeface="Courier New" panose="02070309020205020404" pitchFamily="49" charset="0"/>
              </a:rPr>
              <a:t>main</a:t>
            </a:r>
            <a:r>
              <a:rPr lang="en-AU" altLang="el-GR" sz="2400">
                <a:latin typeface="Arial" panose="020B0604020202020204" pitchFamily="34" charset="0"/>
              </a:rPr>
              <a:t> </a:t>
            </a:r>
            <a:r>
              <a:rPr lang="el-GR" altLang="el-GR" sz="2400">
                <a:latin typeface="Arial" panose="020B0604020202020204" pitchFamily="34" charset="0"/>
              </a:rPr>
              <a:t>και τον χαρακτηριστικό τύπο ορισμάτων</a:t>
            </a:r>
            <a:r>
              <a:rPr lang="en-AU" altLang="el-GR" sz="2400">
                <a:latin typeface="Arial" panose="020B0604020202020204" pitchFamily="34" charset="0"/>
              </a:rPr>
              <a:t>:</a:t>
            </a:r>
            <a:br>
              <a:rPr lang="en-AU" altLang="el-GR" sz="2400">
                <a:latin typeface="Arial" panose="020B0604020202020204" pitchFamily="34" charset="0"/>
              </a:rPr>
            </a:br>
            <a:r>
              <a:rPr lang="en-AU" altLang="el-GR" sz="2400"/>
              <a:t/>
            </a:r>
            <a:br>
              <a:rPr lang="en-AU" altLang="el-GR" sz="2400"/>
            </a:br>
            <a:r>
              <a:rPr lang="en-AU" altLang="el-GR" sz="2400" b="1">
                <a:latin typeface="Courier New" panose="02070309020205020404" pitchFamily="49" charset="0"/>
              </a:rPr>
              <a:t>public static void main(String args[])</a:t>
            </a:r>
            <a:br>
              <a:rPr lang="en-AU" altLang="el-GR" sz="2400" b="1">
                <a:latin typeface="Courier New" panose="02070309020205020404" pitchFamily="49" charset="0"/>
              </a:rPr>
            </a:br>
            <a:r>
              <a:rPr lang="en-AU" altLang="el-GR" sz="2400" b="1">
                <a:latin typeface="Courier New" panose="02070309020205020404" pitchFamily="49" charset="0"/>
              </a:rPr>
              <a:t>{ ...</a:t>
            </a:r>
            <a:br>
              <a:rPr lang="en-AU" altLang="el-GR" sz="2400" b="1">
                <a:latin typeface="Courier New" panose="02070309020205020404" pitchFamily="49" charset="0"/>
              </a:rPr>
            </a:br>
            <a:r>
              <a:rPr lang="en-AU" altLang="el-GR" sz="2400" b="1">
                <a:latin typeface="Courier New" panose="02070309020205020404" pitchFamily="49" charset="0"/>
              </a:rPr>
              <a:t>}</a:t>
            </a:r>
            <a:br>
              <a:rPr lang="en-AU" altLang="el-GR" sz="2400" b="1">
                <a:latin typeface="Courier New" panose="02070309020205020404" pitchFamily="49" charset="0"/>
              </a:rPr>
            </a:br>
            <a:endParaRPr lang="en-AU" altLang="el-GR" sz="2400"/>
          </a:p>
          <a:p>
            <a:r>
              <a:rPr lang="el-GR" altLang="el-GR" sz="2400"/>
              <a:t>Σε μια εφαρμογή </a:t>
            </a:r>
            <a:r>
              <a:rPr lang="en-US" altLang="el-GR" sz="2400"/>
              <a:t>Java</a:t>
            </a:r>
            <a:r>
              <a:rPr lang="el-GR" altLang="el-GR" sz="2400"/>
              <a:t>,</a:t>
            </a:r>
            <a:r>
              <a:rPr lang="en-US" altLang="el-GR" sz="2400"/>
              <a:t> </a:t>
            </a:r>
            <a:r>
              <a:rPr lang="el-GR" altLang="el-GR" sz="2400" b="1"/>
              <a:t>η μέθοδος  </a:t>
            </a:r>
            <a:r>
              <a:rPr lang="en-US" altLang="el-GR" sz="2400" b="1">
                <a:latin typeface="Courier New" panose="02070309020205020404" pitchFamily="49" charset="0"/>
              </a:rPr>
              <a:t>main </a:t>
            </a:r>
            <a:r>
              <a:rPr lang="el-GR" altLang="el-GR" sz="2400" b="1"/>
              <a:t>πρέπει</a:t>
            </a:r>
            <a:r>
              <a:rPr lang="el-GR" altLang="el-GR" sz="2400"/>
              <a:t> </a:t>
            </a:r>
            <a:r>
              <a:rPr lang="el-GR" altLang="el-GR" sz="2400" b="1"/>
              <a:t>πάντοτε να υπάρχει!</a:t>
            </a:r>
            <a:r>
              <a:rPr lang="el-GR" altLang="el-GR"/>
              <a:t> </a:t>
            </a:r>
            <a:endParaRPr lang="en-AU" altLang="el-GR" b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Η μέθοδος </a:t>
            </a:r>
            <a:r>
              <a:rPr lang="en-AU" altLang="el-GR" sz="3600"/>
              <a:t> </a:t>
            </a:r>
            <a:r>
              <a:rPr lang="en-AU" altLang="el-GR" sz="3600" b="1">
                <a:latin typeface="Courier New" panose="02070309020205020404" pitchFamily="49" charset="0"/>
              </a:rPr>
              <a:t>main</a:t>
            </a:r>
            <a:r>
              <a:rPr lang="el-GR" altLang="el-GR" sz="3600" b="1">
                <a:latin typeface="Courier New" panose="02070309020205020404" pitchFamily="49" charset="0"/>
              </a:rPr>
              <a:t> </a:t>
            </a:r>
            <a:r>
              <a:rPr lang="en-AU" altLang="el-GR" sz="3600"/>
              <a:t>(2)</a:t>
            </a:r>
          </a:p>
        </p:txBody>
      </p:sp>
      <p:sp>
        <p:nvSpPr>
          <p:cNvPr id="4546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l-GR" altLang="el-GR" sz="2400"/>
              <a:t>Η  </a:t>
            </a:r>
            <a:r>
              <a:rPr lang="en-AU" altLang="el-GR" sz="2400" b="1">
                <a:latin typeface="Courier New" panose="02070309020205020404" pitchFamily="49" charset="0"/>
              </a:rPr>
              <a:t>main</a:t>
            </a:r>
            <a:r>
              <a:rPr lang="en-AU" altLang="el-GR" sz="2400"/>
              <a:t> </a:t>
            </a:r>
            <a:r>
              <a:rPr lang="el-GR" altLang="el-GR" sz="2400"/>
              <a:t>πρέπει να υπάρχει</a:t>
            </a:r>
          </a:p>
          <a:p>
            <a:pPr>
              <a:buFontTx/>
              <a:buNone/>
            </a:pPr>
            <a:endParaRPr lang="en-AU" altLang="el-GR" sz="2400"/>
          </a:p>
          <a:p>
            <a:r>
              <a:rPr lang="el-GR" altLang="el-GR" sz="2400"/>
              <a:t>Η  </a:t>
            </a:r>
            <a:r>
              <a:rPr lang="en-AU" altLang="el-GR" sz="2400" b="1">
                <a:latin typeface="Courier New" panose="02070309020205020404" pitchFamily="49" charset="0"/>
              </a:rPr>
              <a:t>main</a:t>
            </a:r>
            <a:r>
              <a:rPr lang="el-GR" altLang="el-GR" sz="2400" b="1">
                <a:latin typeface="Courier New" panose="02070309020205020404" pitchFamily="49" charset="0"/>
              </a:rPr>
              <a:t> </a:t>
            </a:r>
            <a:r>
              <a:rPr lang="el-GR" altLang="el-GR" sz="2400"/>
              <a:t>πρέπει να δηλωθεί ως </a:t>
            </a:r>
            <a:r>
              <a:rPr lang="en-AU" altLang="el-GR" sz="2400"/>
              <a:t> public</a:t>
            </a:r>
            <a:endParaRPr lang="el-GR" altLang="el-GR" sz="2400"/>
          </a:p>
          <a:p>
            <a:pPr>
              <a:buFontTx/>
              <a:buNone/>
            </a:pPr>
            <a:endParaRPr lang="en-AU" altLang="el-GR" sz="2400"/>
          </a:p>
          <a:p>
            <a:r>
              <a:rPr lang="el-GR" altLang="el-GR" sz="2400"/>
              <a:t>Η  </a:t>
            </a:r>
            <a:r>
              <a:rPr lang="en-AU" altLang="el-GR" sz="2400" b="1">
                <a:latin typeface="Courier New" panose="02070309020205020404" pitchFamily="49" charset="0"/>
              </a:rPr>
              <a:t>main</a:t>
            </a:r>
            <a:r>
              <a:rPr lang="el-GR" altLang="el-GR" sz="2400" b="1">
                <a:latin typeface="Courier New" panose="02070309020205020404" pitchFamily="49" charset="0"/>
              </a:rPr>
              <a:t> </a:t>
            </a:r>
            <a:r>
              <a:rPr lang="el-GR" altLang="el-GR" sz="2400"/>
              <a:t>πρέπει να δηλωθεί ως  </a:t>
            </a:r>
            <a:r>
              <a:rPr lang="en-AU" altLang="el-GR" sz="2400"/>
              <a:t>static</a:t>
            </a:r>
            <a:endParaRPr lang="el-GR" altLang="el-GR" sz="2400"/>
          </a:p>
          <a:p>
            <a:pPr>
              <a:buFontTx/>
              <a:buNone/>
            </a:pPr>
            <a:endParaRPr lang="en-AU" altLang="el-GR" sz="2400"/>
          </a:p>
          <a:p>
            <a:r>
              <a:rPr lang="el-GR" altLang="el-GR" sz="2400"/>
              <a:t>Η  </a:t>
            </a:r>
            <a:r>
              <a:rPr lang="en-AU" altLang="el-GR" sz="2400" b="1">
                <a:latin typeface="Courier New" panose="02070309020205020404" pitchFamily="49" charset="0"/>
              </a:rPr>
              <a:t>main</a:t>
            </a:r>
            <a:r>
              <a:rPr lang="el-GR" altLang="el-GR" sz="2400" b="1">
                <a:latin typeface="Courier New" panose="02070309020205020404" pitchFamily="49" charset="0"/>
              </a:rPr>
              <a:t> </a:t>
            </a:r>
            <a:r>
              <a:rPr lang="el-GR" altLang="el-GR" sz="2400"/>
              <a:t>πρέπει να έχει ως παράμετρο ένα διάνυσμα από </a:t>
            </a:r>
            <a:r>
              <a:rPr lang="en-AU" altLang="el-GR" sz="2400"/>
              <a:t> </a:t>
            </a:r>
            <a:r>
              <a:rPr lang="en-AU" altLang="el-GR" sz="2400" b="1">
                <a:latin typeface="Courier New" panose="02070309020205020404" pitchFamily="49" charset="0"/>
              </a:rPr>
              <a:t>String</a:t>
            </a:r>
            <a:r>
              <a:rPr lang="en-US" altLang="el-GR" sz="1600" b="1">
                <a:latin typeface="Courier New" panose="02070309020205020404" pitchFamily="49" charset="0"/>
              </a:rPr>
              <a:t>s</a:t>
            </a:r>
            <a:r>
              <a:rPr lang="en-AU" altLang="el-GR" sz="2400"/>
              <a:t> </a:t>
            </a:r>
            <a:endParaRPr lang="el-GR" altLang="el-GR" sz="2400"/>
          </a:p>
          <a:p>
            <a:pPr>
              <a:buFontTx/>
              <a:buNone/>
            </a:pPr>
            <a:endParaRPr lang="en-AU" altLang="el-GR" sz="2400"/>
          </a:p>
          <a:p>
            <a:r>
              <a:rPr lang="el-GR" altLang="el-GR" sz="2400"/>
              <a:t>Μόνο η </a:t>
            </a:r>
            <a:r>
              <a:rPr lang="en-AU" altLang="el-GR" sz="2400"/>
              <a:t> </a:t>
            </a:r>
            <a:r>
              <a:rPr lang="el-GR" altLang="el-GR" sz="2400"/>
              <a:t> </a:t>
            </a:r>
            <a:r>
              <a:rPr lang="en-AU" altLang="el-GR" sz="2400" b="1">
                <a:latin typeface="Courier New" panose="02070309020205020404" pitchFamily="49" charset="0"/>
              </a:rPr>
              <a:t>main</a:t>
            </a:r>
            <a:r>
              <a:rPr lang="el-GR" altLang="el-GR" sz="2400" b="1">
                <a:latin typeface="Courier New" panose="02070309020205020404" pitchFamily="49" charset="0"/>
              </a:rPr>
              <a:t> </a:t>
            </a:r>
            <a:r>
              <a:rPr lang="el-GR" altLang="el-GR" sz="2400"/>
              <a:t>μπορεί να κληθεί</a:t>
            </a:r>
            <a:endParaRPr lang="en-AU" altLang="el-GR" sz="2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Έλεγχος ορθότητας </a:t>
            </a:r>
            <a:r>
              <a:rPr lang="en-US" altLang="el-GR" sz="3600"/>
              <a:t>(testing)</a:t>
            </a:r>
            <a:endParaRPr lang="en-AU" altLang="el-GR" sz="3600"/>
          </a:p>
        </p:txBody>
      </p:sp>
      <p:sp>
        <p:nvSpPr>
          <p:cNvPr id="456707" name="Rectangle 1027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00600"/>
          </a:xfrm>
        </p:spPr>
        <p:txBody>
          <a:bodyPr/>
          <a:lstStyle/>
          <a:p>
            <a:r>
              <a:rPr lang="el-GR" altLang="el-GR" sz="2400"/>
              <a:t>Για τον έλεγχο ορθότητας</a:t>
            </a:r>
            <a:r>
              <a:rPr lang="en-AU" altLang="el-GR" sz="2400"/>
              <a:t>, </a:t>
            </a:r>
            <a:r>
              <a:rPr lang="el-GR" altLang="el-GR" sz="2400"/>
              <a:t>πρέπει να γραφούν προγράμματα-οδηγοί των ελέγχων </a:t>
            </a:r>
            <a:r>
              <a:rPr lang="el-GR" altLang="el-GR" sz="1800">
                <a:solidFill>
                  <a:srgbClr val="FF66FF"/>
                </a:solidFill>
              </a:rPr>
              <a:t>[</a:t>
            </a:r>
            <a:r>
              <a:rPr lang="en-AU" altLang="el-GR" sz="1800">
                <a:solidFill>
                  <a:srgbClr val="FF66FF"/>
                </a:solidFill>
              </a:rPr>
              <a:t>test drivers</a:t>
            </a:r>
            <a:r>
              <a:rPr lang="el-GR" altLang="el-GR" sz="1800">
                <a:solidFill>
                  <a:srgbClr val="FF66FF"/>
                </a:solidFill>
              </a:rPr>
              <a:t>]</a:t>
            </a:r>
          </a:p>
          <a:p>
            <a:pPr>
              <a:buFontTx/>
              <a:buNone/>
            </a:pPr>
            <a:endParaRPr lang="en-AU" altLang="el-GR" sz="1800">
              <a:solidFill>
                <a:srgbClr val="FF66FF"/>
              </a:solidFill>
            </a:endParaRPr>
          </a:p>
          <a:p>
            <a:r>
              <a:rPr lang="el-GR" altLang="el-GR" sz="2400"/>
              <a:t>Όλοι οι έλεγχοι κλήσεως των μεθόδων πρέπει να γράφουν σε μια μέθοδο-ελέγχου (π.χ.  </a:t>
            </a:r>
            <a:r>
              <a:rPr lang="en-AU" altLang="el-GR" sz="2400"/>
              <a:t>main)</a:t>
            </a:r>
            <a:endParaRPr lang="el-GR" altLang="el-GR" sz="2400"/>
          </a:p>
          <a:p>
            <a:pPr>
              <a:buFontTx/>
              <a:buNone/>
            </a:pPr>
            <a:endParaRPr lang="en-AU" altLang="el-GR" sz="2400"/>
          </a:p>
          <a:p>
            <a:r>
              <a:rPr lang="el-GR" altLang="el-GR" sz="2400"/>
              <a:t>Όλοι οι δυνατοί συνδυασμοί παραμέτρων πρέπει να δοκιμαστούν</a:t>
            </a:r>
          </a:p>
          <a:p>
            <a:pPr>
              <a:buFontTx/>
              <a:buNone/>
            </a:pPr>
            <a:endParaRPr lang="en-AU" altLang="el-GR" sz="2400"/>
          </a:p>
          <a:p>
            <a:r>
              <a:rPr lang="el-GR" altLang="el-GR" sz="2400"/>
              <a:t>Το πρόγραμμα-οδηγός των ελέγχων πρέπει να δημιουργήσει όλα τα αντικείμενα</a:t>
            </a:r>
            <a:endParaRPr lang="en-AU" altLang="el-GR" sz="2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1650"/>
            <a:ext cx="8153400" cy="565150"/>
          </a:xfrm>
          <a:noFill/>
        </p:spPr>
        <p:txBody>
          <a:bodyPr/>
          <a:lstStyle/>
          <a:p>
            <a:r>
              <a:rPr lang="en-AU" altLang="el-GR">
                <a:solidFill>
                  <a:srgbClr val="FFFFFF"/>
                </a:solidFill>
              </a:rPr>
              <a:t>Wrappers classes</a:t>
            </a:r>
          </a:p>
        </p:txBody>
      </p:sp>
      <p:sp>
        <p:nvSpPr>
          <p:cNvPr id="269315" name="Rectangle 3"/>
          <p:cNvSpPr>
            <a:spLocks noChangeArrowheads="1"/>
          </p:cNvSpPr>
          <p:nvPr/>
        </p:nvSpPr>
        <p:spPr bwMode="auto">
          <a:xfrm>
            <a:off x="1219200" y="1905000"/>
            <a:ext cx="6705600" cy="3048000"/>
          </a:xfrm>
          <a:prstGeom prst="rect">
            <a:avLst/>
          </a:prstGeom>
          <a:gradFill rotWithShape="0">
            <a:gsLst>
              <a:gs pos="0">
                <a:srgbClr val="676767"/>
              </a:gs>
              <a:gs pos="50000">
                <a:srgbClr val="676767">
                  <a:gamma/>
                  <a:tint val="0"/>
                  <a:invGamma/>
                </a:srgbClr>
              </a:gs>
              <a:gs pos="100000">
                <a:srgbClr val="676767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l-GR" altLang="el-GR" sz="3200"/>
              <a:t>Κλάσεις «συσκευαστές»</a:t>
            </a:r>
          </a:p>
          <a:p>
            <a:pPr algn="ctr"/>
            <a:r>
              <a:rPr lang="el-GR" altLang="el-GR">
                <a:solidFill>
                  <a:srgbClr val="FF66FF"/>
                </a:solidFill>
              </a:rPr>
              <a:t>[</a:t>
            </a:r>
            <a:r>
              <a:rPr lang="en-AU" altLang="el-GR">
                <a:solidFill>
                  <a:srgbClr val="FF66FF"/>
                </a:solidFill>
              </a:rPr>
              <a:t>Wrapper classes</a:t>
            </a:r>
            <a:r>
              <a:rPr lang="el-GR" altLang="el-GR">
                <a:solidFill>
                  <a:srgbClr val="FF66FF"/>
                </a:solidFill>
              </a:rPr>
              <a:t>]</a:t>
            </a:r>
            <a:endParaRPr lang="en-AU" altLang="el-GR">
              <a:solidFill>
                <a:srgbClr val="FF66FF"/>
              </a:solidFill>
            </a:endParaRPr>
          </a:p>
        </p:txBody>
      </p:sp>
      <p:sp>
        <p:nvSpPr>
          <p:cNvPr id="269316" name="Rectangle 4"/>
          <p:cNvSpPr>
            <a:spLocks noChangeArrowheads="1"/>
          </p:cNvSpPr>
          <p:nvPr/>
        </p:nvSpPr>
        <p:spPr bwMode="auto">
          <a:xfrm>
            <a:off x="457200" y="5715000"/>
            <a:ext cx="8229600" cy="76200"/>
          </a:xfrm>
          <a:prstGeom prst="rect">
            <a:avLst/>
          </a:prstGeom>
          <a:gradFill rotWithShape="0">
            <a:gsLst>
              <a:gs pos="0">
                <a:srgbClr val="474747">
                  <a:gamma/>
                  <a:tint val="30196"/>
                  <a:invGamma/>
                </a:srgbClr>
              </a:gs>
              <a:gs pos="100000">
                <a:srgbClr val="474747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Αντικείμενα και μη-αντικείμενα</a:t>
            </a:r>
            <a:endParaRPr lang="en-AU" altLang="el-GR" sz="3600"/>
          </a:p>
        </p:txBody>
      </p:sp>
      <p:sp>
        <p:nvSpPr>
          <p:cNvPr id="417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772400" cy="68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sz="2400">
                <a:latin typeface="Arial" panose="020B0604020202020204" pitchFamily="34" charset="0"/>
              </a:rPr>
              <a:t>Η </a:t>
            </a:r>
            <a:r>
              <a:rPr lang="en-AU" altLang="el-GR" sz="2400">
                <a:latin typeface="Arial" panose="020B0604020202020204" pitchFamily="34" charset="0"/>
              </a:rPr>
              <a:t>Java </a:t>
            </a:r>
            <a:r>
              <a:rPr lang="el-GR" altLang="el-GR" sz="2400">
                <a:latin typeface="Arial" panose="020B0604020202020204" pitchFamily="34" charset="0"/>
              </a:rPr>
              <a:t>παρέχει τύπους αντικειμένων και τύπους βασικών δεδομένων</a:t>
            </a:r>
            <a:r>
              <a:rPr lang="el-GR" altLang="el-GR" sz="2400"/>
              <a:t> </a:t>
            </a:r>
            <a:r>
              <a:rPr lang="en-US" altLang="el-GR" sz="1600">
                <a:solidFill>
                  <a:srgbClr val="FF66FF"/>
                </a:solidFill>
                <a:latin typeface="Times" panose="02020603060405020304" pitchFamily="18" charset="0"/>
              </a:rPr>
              <a:t>[primitive data types]</a:t>
            </a:r>
            <a:endParaRPr lang="en-AU" altLang="el-GR" sz="1600">
              <a:solidFill>
                <a:srgbClr val="FF66FF"/>
              </a:solidFill>
              <a:latin typeface="Times" panose="02020603060405020304" pitchFamily="18" charset="0"/>
            </a:endParaRPr>
          </a:p>
        </p:txBody>
      </p:sp>
      <p:graphicFrame>
        <p:nvGraphicFramePr>
          <p:cNvPr id="417796" name="Object 4"/>
          <p:cNvGraphicFramePr>
            <a:graphicFrameLocks noChangeAspect="1"/>
          </p:cNvGraphicFramePr>
          <p:nvPr/>
        </p:nvGraphicFramePr>
        <p:xfrm>
          <a:off x="533400" y="2716213"/>
          <a:ext cx="4343400" cy="3840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5926" r:id="rId3" imgW="3505200" imgH="3098800" progId="MS_ClipArt_Gallery">
                  <p:embed/>
                </p:oleObj>
              </mc:Choice>
              <mc:Fallback>
                <p:oleObj r:id="rId3" imgW="3505200" imgH="3098800" progId="MS_ClipArt_Gallery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716213"/>
                        <a:ext cx="4343400" cy="3840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7797" name="Rectangle 5"/>
          <p:cNvSpPr>
            <a:spLocks noChangeArrowheads="1"/>
          </p:cNvSpPr>
          <p:nvPr/>
        </p:nvSpPr>
        <p:spPr bwMode="auto">
          <a:xfrm>
            <a:off x="533400" y="2209800"/>
            <a:ext cx="44148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l-GR" altLang="el-GR">
                <a:solidFill>
                  <a:schemeClr val="tx1"/>
                </a:solidFill>
                <a:latin typeface="Times" panose="02020603060405020304" pitchFamily="18" charset="0"/>
              </a:rPr>
              <a:t>Οι βασικοί τύποι δεδομένων είναι</a:t>
            </a:r>
            <a:r>
              <a:rPr lang="en-AU" altLang="el-GR">
                <a:solidFill>
                  <a:schemeClr val="tx1"/>
                </a:solidFill>
                <a:latin typeface="Times" panose="02020603060405020304" pitchFamily="18" charset="0"/>
              </a:rPr>
              <a:t>:</a:t>
            </a:r>
          </a:p>
        </p:txBody>
      </p:sp>
      <p:sp>
        <p:nvSpPr>
          <p:cNvPr id="417798" name="Rectangle 6"/>
          <p:cNvSpPr>
            <a:spLocks noChangeArrowheads="1"/>
          </p:cNvSpPr>
          <p:nvPr/>
        </p:nvSpPr>
        <p:spPr bwMode="auto">
          <a:xfrm>
            <a:off x="5257800" y="2209800"/>
            <a:ext cx="270351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l-GR" altLang="el-GR">
                <a:solidFill>
                  <a:schemeClr val="tx1"/>
                </a:solidFill>
                <a:latin typeface="Times" panose="02020603060405020304" pitchFamily="18" charset="0"/>
              </a:rPr>
              <a:t>Τυποι αντικειμένων</a:t>
            </a:r>
            <a:r>
              <a:rPr lang="en-AU" altLang="el-GR">
                <a:solidFill>
                  <a:schemeClr val="tx1"/>
                </a:solidFill>
                <a:latin typeface="Times" panose="02020603060405020304" pitchFamily="18" charset="0"/>
              </a:rPr>
              <a:t>:</a:t>
            </a:r>
          </a:p>
        </p:txBody>
      </p:sp>
      <p:sp>
        <p:nvSpPr>
          <p:cNvPr id="417799" name="Rectangle 7"/>
          <p:cNvSpPr>
            <a:spLocks noChangeArrowheads="1"/>
          </p:cNvSpPr>
          <p:nvPr/>
        </p:nvSpPr>
        <p:spPr bwMode="auto">
          <a:xfrm rot="-1366022">
            <a:off x="1981200" y="3429000"/>
            <a:ext cx="2286000" cy="154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AU" altLang="el-GR">
                <a:solidFill>
                  <a:schemeClr val="tx1"/>
                </a:solidFill>
                <a:latin typeface="Times" panose="02020603060405020304" pitchFamily="18" charset="0"/>
              </a:rPr>
              <a:t>int, short, long, float, double, boolean, char, byte</a:t>
            </a:r>
          </a:p>
        </p:txBody>
      </p:sp>
      <p:sp>
        <p:nvSpPr>
          <p:cNvPr id="417800" name="AutoShape 8"/>
          <p:cNvSpPr>
            <a:spLocks noChangeArrowheads="1"/>
          </p:cNvSpPr>
          <p:nvPr/>
        </p:nvSpPr>
        <p:spPr bwMode="auto">
          <a:xfrm>
            <a:off x="5283200" y="2457450"/>
            <a:ext cx="3384550" cy="1616075"/>
          </a:xfrm>
          <a:prstGeom prst="horizontalScroll">
            <a:avLst>
              <a:gd name="adj" fmla="val 17801"/>
            </a:avLst>
          </a:prstGeom>
          <a:solidFill>
            <a:schemeClr val="hlink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pPr algn="ctr"/>
            <a:r>
              <a:rPr lang="el-GR" altLang="el-GR" sz="2000" b="1">
                <a:latin typeface="Helvetica" panose="020B0604020202030204" pitchFamily="34" charset="0"/>
              </a:rPr>
              <a:t>Ολοι οι αλλοι</a:t>
            </a:r>
            <a:r>
              <a:rPr lang="en-AU" altLang="el-GR" sz="2000" b="1">
                <a:latin typeface="Helvetica" panose="020B0604020202030204" pitchFamily="34" charset="0"/>
              </a:rPr>
              <a:t>!</a:t>
            </a:r>
          </a:p>
          <a:p>
            <a:pPr algn="ctr"/>
            <a:r>
              <a:rPr lang="en-AU" altLang="el-GR" sz="2000">
                <a:latin typeface="Helvetica" panose="020B0604020202030204" pitchFamily="34" charset="0"/>
              </a:rPr>
              <a:t>(</a:t>
            </a:r>
            <a:r>
              <a:rPr lang="el-GR" altLang="el-GR" sz="2000">
                <a:latin typeface="Helvetica" panose="020B0604020202030204" pitchFamily="34" charset="0"/>
              </a:rPr>
              <a:t>περιλαμβανομένων των </a:t>
            </a:r>
            <a:r>
              <a:rPr lang="en-AU" altLang="el-GR" sz="2000">
                <a:latin typeface="Helvetica" panose="020B0604020202030204" pitchFamily="34" charset="0"/>
              </a:rPr>
              <a:t> Strings!)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Αντικείμενα και μη-αντικείμενα </a:t>
            </a:r>
            <a:r>
              <a:rPr lang="en-AU" altLang="el-GR" sz="3600"/>
              <a:t>(2)</a:t>
            </a:r>
          </a:p>
        </p:txBody>
      </p:sp>
      <p:sp>
        <p:nvSpPr>
          <p:cNvPr id="418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2209800"/>
          </a:xfrm>
        </p:spPr>
        <p:txBody>
          <a:bodyPr/>
          <a:lstStyle/>
          <a:p>
            <a:r>
              <a:rPr lang="el-GR" altLang="el-GR" sz="2400"/>
              <a:t>Ισχύουν διαφορετικοί κανόνες για τα αντικείμενα από ότι για τους βασικούς τύπους δεδομένων</a:t>
            </a:r>
            <a:endParaRPr lang="en-AU" altLang="el-GR" sz="2400"/>
          </a:p>
          <a:p>
            <a:pPr lvl="1"/>
            <a:r>
              <a:rPr lang="el-GR" altLang="el-GR" sz="2000">
                <a:latin typeface="Arial" panose="020B0604020202020204" pitchFamily="34" charset="0"/>
              </a:rPr>
              <a:t>Τα αντικείμενα κληρονομούν</a:t>
            </a:r>
            <a:r>
              <a:rPr lang="en-AU" altLang="el-GR" sz="2000">
                <a:latin typeface="Arial" panose="020B0604020202020204" pitchFamily="34" charset="0"/>
              </a:rPr>
              <a:t> </a:t>
            </a:r>
            <a:r>
              <a:rPr lang="el-GR" altLang="el-GR" sz="2000">
                <a:latin typeface="Arial" panose="020B0604020202020204" pitchFamily="34" charset="0"/>
              </a:rPr>
              <a:t>[</a:t>
            </a:r>
            <a:r>
              <a:rPr lang="en-AU" altLang="el-GR" sz="2000">
                <a:latin typeface="Arial" panose="020B0604020202020204" pitchFamily="34" charset="0"/>
              </a:rPr>
              <a:t>inherit</a:t>
            </a:r>
            <a:r>
              <a:rPr lang="el-GR" altLang="el-GR" sz="2000">
                <a:latin typeface="Arial" panose="020B0604020202020204" pitchFamily="34" charset="0"/>
              </a:rPr>
              <a:t>]</a:t>
            </a:r>
            <a:r>
              <a:rPr lang="en-AU" altLang="el-GR" sz="2000">
                <a:latin typeface="Arial" panose="020B0604020202020204" pitchFamily="34" charset="0"/>
              </a:rPr>
              <a:t> (</a:t>
            </a:r>
            <a:r>
              <a:rPr lang="el-GR" altLang="el-GR" sz="2000">
                <a:latin typeface="Arial" panose="020B0604020202020204" pitchFamily="34" charset="0"/>
              </a:rPr>
              <a:t>τουλάχιστον έμμεσα</a:t>
            </a:r>
            <a:r>
              <a:rPr lang="en-AU" altLang="el-GR" sz="2000">
                <a:latin typeface="Arial" panose="020B0604020202020204" pitchFamily="34" charset="0"/>
              </a:rPr>
              <a:t>) </a:t>
            </a:r>
            <a:r>
              <a:rPr lang="el-GR" altLang="el-GR" sz="2000">
                <a:latin typeface="Arial" panose="020B0604020202020204" pitchFamily="34" charset="0"/>
              </a:rPr>
              <a:t>από την κλάση</a:t>
            </a:r>
            <a:r>
              <a:rPr lang="en-AU" altLang="el-GR" sz="2000">
                <a:latin typeface="Arial" panose="020B0604020202020204" pitchFamily="34" charset="0"/>
              </a:rPr>
              <a:t> </a:t>
            </a:r>
            <a:r>
              <a:rPr lang="en-AU" altLang="el-GR" sz="2000" b="1">
                <a:latin typeface="Courier New" panose="02070309020205020404" pitchFamily="49" charset="0"/>
              </a:rPr>
              <a:t>Object</a:t>
            </a:r>
          </a:p>
          <a:p>
            <a:pPr lvl="1"/>
            <a:r>
              <a:rPr lang="el-GR" altLang="el-GR" sz="2000">
                <a:latin typeface="Arial" panose="020B0604020202020204" pitchFamily="34" charset="0"/>
              </a:rPr>
              <a:t>Οι βασικοί τύποι δεν κληρονομούν από την κλάση </a:t>
            </a:r>
            <a:r>
              <a:rPr lang="en-AU" altLang="el-GR" sz="2000">
                <a:latin typeface="Arial" panose="020B0604020202020204" pitchFamily="34" charset="0"/>
              </a:rPr>
              <a:t> </a:t>
            </a:r>
            <a:r>
              <a:rPr lang="en-AU" altLang="el-GR" sz="2000" b="1">
                <a:latin typeface="Courier New" panose="02070309020205020404" pitchFamily="49" charset="0"/>
              </a:rPr>
              <a:t>Object</a:t>
            </a:r>
          </a:p>
        </p:txBody>
      </p:sp>
      <p:sp>
        <p:nvSpPr>
          <p:cNvPr id="418820" name="Text Box 4"/>
          <p:cNvSpPr txBox="1">
            <a:spLocks noChangeArrowheads="1"/>
          </p:cNvSpPr>
          <p:nvPr/>
        </p:nvSpPr>
        <p:spPr bwMode="auto">
          <a:xfrm>
            <a:off x="533400" y="4038600"/>
            <a:ext cx="41227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l-GR" altLang="el-GR">
                <a:latin typeface="Helvetica" panose="020B0604020202030204" pitchFamily="34" charset="0"/>
              </a:rPr>
              <a:t>Τι σημαίνει αυτό στην πράξη:</a:t>
            </a:r>
            <a:endParaRPr lang="en-AU" altLang="el-GR">
              <a:latin typeface="Helvetica" panose="020B0604020202030204" pitchFamily="34" charset="0"/>
            </a:endParaRPr>
          </a:p>
        </p:txBody>
      </p:sp>
      <p:sp>
        <p:nvSpPr>
          <p:cNvPr id="418821" name="Text Box 5"/>
          <p:cNvSpPr txBox="1">
            <a:spLocks noChangeArrowheads="1"/>
          </p:cNvSpPr>
          <p:nvPr/>
        </p:nvSpPr>
        <p:spPr bwMode="auto">
          <a:xfrm>
            <a:off x="1676400" y="4876800"/>
            <a:ext cx="67897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l-GR" altLang="el-GR">
                <a:latin typeface="Helvetica" panose="020B0604020202030204" pitchFamily="34" charset="0"/>
              </a:rPr>
              <a:t>Δεδομένα   βασικών τύπων δεν είναι αντικείμενα</a:t>
            </a:r>
            <a:r>
              <a:rPr lang="en-AU" altLang="el-GR">
                <a:latin typeface="Helvetica" panose="020B0604020202030204" pitchFamily="34" charset="0"/>
              </a:rPr>
              <a:t>!</a:t>
            </a:r>
          </a:p>
        </p:txBody>
      </p:sp>
      <p:sp>
        <p:nvSpPr>
          <p:cNvPr id="418822" name="AutoShape 6"/>
          <p:cNvSpPr>
            <a:spLocks noChangeArrowheads="1"/>
          </p:cNvSpPr>
          <p:nvPr/>
        </p:nvSpPr>
        <p:spPr bwMode="auto">
          <a:xfrm>
            <a:off x="685800" y="4876800"/>
            <a:ext cx="685800" cy="4572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1650"/>
            <a:ext cx="8229600" cy="565150"/>
          </a:xfrm>
        </p:spPr>
        <p:txBody>
          <a:bodyPr/>
          <a:lstStyle/>
          <a:p>
            <a:r>
              <a:rPr lang="el-GR" altLang="el-GR" sz="3600"/>
              <a:t>Βασικοί τύποι και συλλογές δεδομένων</a:t>
            </a:r>
            <a:endParaRPr lang="en-AU" altLang="el-GR" sz="3600"/>
          </a:p>
        </p:txBody>
      </p:sp>
      <p:sp>
        <p:nvSpPr>
          <p:cNvPr id="419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667000"/>
            <a:ext cx="8077200" cy="2667000"/>
          </a:xfrm>
          <a:solidFill>
            <a:schemeClr val="hlink"/>
          </a:solidFill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l-GR" altLang="el-GR" sz="2400"/>
              <a:t>Τα στοιχεία της  </a:t>
            </a:r>
            <a:r>
              <a:rPr lang="en-AU" altLang="el-GR" sz="2400" b="1">
                <a:latin typeface="Courier New" panose="02070309020205020404" pitchFamily="49" charset="0"/>
              </a:rPr>
              <a:t>ArrayList</a:t>
            </a:r>
            <a:r>
              <a:rPr lang="en-AU" altLang="el-GR" sz="2400"/>
              <a:t> </a:t>
            </a:r>
            <a:r>
              <a:rPr lang="el-GR" altLang="el-GR" sz="2400"/>
              <a:t>είναι αντικείμενα</a:t>
            </a:r>
          </a:p>
          <a:p>
            <a:pPr>
              <a:buFontTx/>
              <a:buNone/>
            </a:pPr>
            <a:endParaRPr lang="en-AU" altLang="el-GR" sz="2400"/>
          </a:p>
          <a:p>
            <a:r>
              <a:rPr lang="el-GR" altLang="el-GR" sz="2400"/>
              <a:t>Δεδομένα τύπου </a:t>
            </a:r>
            <a:r>
              <a:rPr lang="en-AU" altLang="el-GR" sz="2400" b="1">
                <a:latin typeface="Courier New" panose="02070309020205020404" pitchFamily="49" charset="0"/>
              </a:rPr>
              <a:t>int</a:t>
            </a:r>
            <a:r>
              <a:rPr lang="en-AU" altLang="el-GR" sz="2400"/>
              <a:t> </a:t>
            </a:r>
            <a:r>
              <a:rPr lang="el-GR" altLang="el-GR" sz="2400"/>
              <a:t>δεν είναι αντικείμενα</a:t>
            </a:r>
            <a:r>
              <a:rPr lang="en-AU" altLang="el-GR" sz="2400"/>
              <a:t> </a:t>
            </a:r>
            <a:endParaRPr lang="el-GR" altLang="el-GR" sz="2400"/>
          </a:p>
          <a:p>
            <a:pPr>
              <a:buFontTx/>
              <a:buNone/>
            </a:pPr>
            <a:endParaRPr lang="en-AU" altLang="el-GR" sz="2400"/>
          </a:p>
          <a:p>
            <a:r>
              <a:rPr lang="el-GR" altLang="el-GR" sz="2400"/>
              <a:t>Ένας</a:t>
            </a:r>
            <a:r>
              <a:rPr lang="en-AU" altLang="el-GR" sz="2400"/>
              <a:t> </a:t>
            </a:r>
            <a:r>
              <a:rPr lang="en-AU" altLang="el-GR" sz="2400" b="1">
                <a:latin typeface="Courier New" panose="02070309020205020404" pitchFamily="49" charset="0"/>
              </a:rPr>
              <a:t>int</a:t>
            </a:r>
            <a:r>
              <a:rPr lang="en-AU" altLang="el-GR" sz="2400"/>
              <a:t> </a:t>
            </a:r>
            <a:r>
              <a:rPr lang="el-GR" altLang="el-GR" sz="2400"/>
              <a:t>δεν μπορεί να εισαχθεί σε μια </a:t>
            </a:r>
            <a:r>
              <a:rPr lang="en-AU" altLang="el-GR" sz="2400"/>
              <a:t> </a:t>
            </a:r>
            <a:r>
              <a:rPr lang="en-AU" altLang="el-GR" sz="2400" b="1">
                <a:latin typeface="Courier New" panose="02070309020205020404" pitchFamily="49" charset="0"/>
              </a:rPr>
              <a:t>ArrayList</a:t>
            </a:r>
            <a:r>
              <a:rPr lang="en-AU" altLang="el-GR" sz="2400"/>
              <a:t>!</a:t>
            </a:r>
          </a:p>
        </p:txBody>
      </p:sp>
      <p:sp>
        <p:nvSpPr>
          <p:cNvPr id="419844" name="Text Box 4"/>
          <p:cNvSpPr txBox="1">
            <a:spLocks noChangeArrowheads="1"/>
          </p:cNvSpPr>
          <p:nvPr/>
        </p:nvSpPr>
        <p:spPr bwMode="auto">
          <a:xfrm>
            <a:off x="609600" y="1447800"/>
            <a:ext cx="807720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l-GR" altLang="el-GR">
                <a:latin typeface="Helvetica" panose="020B0604020202030204" pitchFamily="34" charset="0"/>
              </a:rPr>
              <a:t>Πως εισάγουμε έναν ακέραιο  (</a:t>
            </a:r>
            <a:r>
              <a:rPr lang="en-AU" altLang="el-GR" b="1">
                <a:latin typeface="Courier New" panose="02070309020205020404" pitchFamily="49" charset="0"/>
              </a:rPr>
              <a:t>int</a:t>
            </a:r>
            <a:r>
              <a:rPr lang="el-GR" altLang="el-GR">
                <a:latin typeface="Helvetica" panose="020B0604020202030204" pitchFamily="34" charset="0"/>
              </a:rPr>
              <a:t>) σε ένα αντικείμενο τύπου</a:t>
            </a:r>
            <a:r>
              <a:rPr lang="en-AU" altLang="el-GR">
                <a:latin typeface="Helvetica" panose="020B0604020202030204" pitchFamily="34" charset="0"/>
              </a:rPr>
              <a:t> </a:t>
            </a:r>
            <a:r>
              <a:rPr lang="el-GR" altLang="el-GR">
                <a:latin typeface="Helvetica" panose="020B0604020202030204" pitchFamily="34" charset="0"/>
              </a:rPr>
              <a:t> </a:t>
            </a:r>
            <a:r>
              <a:rPr lang="en-AU" altLang="el-GR" b="1">
                <a:latin typeface="Courier New" panose="02070309020205020404" pitchFamily="49" charset="0"/>
              </a:rPr>
              <a:t>ArrayList</a:t>
            </a:r>
            <a:r>
              <a:rPr lang="el-GR" altLang="el-GR">
                <a:latin typeface="Helvetica" panose="020B0604020202030204" pitchFamily="34" charset="0"/>
              </a:rPr>
              <a:t>;</a:t>
            </a:r>
            <a:endParaRPr lang="en-AU" altLang="el-GR">
              <a:latin typeface="Helvetica" panose="020B0604020202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Το </a:t>
            </a:r>
            <a:r>
              <a:rPr lang="en-AU" altLang="el-GR" sz="3600"/>
              <a:t>BlueJ </a:t>
            </a:r>
            <a:r>
              <a:rPr lang="el-GR" altLang="el-GR" sz="3600"/>
              <a:t>«πακέτο»</a:t>
            </a:r>
            <a:r>
              <a:rPr lang="en-AU" altLang="el-GR" sz="3600"/>
              <a:t> </a:t>
            </a:r>
          </a:p>
        </p:txBody>
      </p:sp>
      <p:sp>
        <p:nvSpPr>
          <p:cNvPr id="430083" name="Rectangle 3"/>
          <p:cNvSpPr>
            <a:spLocks noChangeArrowheads="1"/>
          </p:cNvSpPr>
          <p:nvPr/>
        </p:nvSpPr>
        <p:spPr bwMode="auto">
          <a:xfrm>
            <a:off x="609600" y="1371600"/>
            <a:ext cx="8001000" cy="4800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buClr>
                <a:schemeClr val="tx2"/>
              </a:buClr>
              <a:buChar char="•"/>
              <a:defRPr sz="3200">
                <a:solidFill>
                  <a:srgbClr val="000000"/>
                </a:solidFill>
                <a:latin typeface="Helvetica" panose="020B060402020203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Times" panose="02020603060405020304" pitchFamily="18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9pPr>
          </a:lstStyle>
          <a:p>
            <a:pPr>
              <a:lnSpc>
                <a:spcPct val="130000"/>
              </a:lnSpc>
              <a:buFontTx/>
              <a:buChar char="•"/>
            </a:pPr>
            <a:r>
              <a:rPr lang="el-GR" altLang="el-GR" sz="2400">
                <a:latin typeface="Arial" panose="020B0604020202020204" pitchFamily="34" charset="0"/>
              </a:rPr>
              <a:t>Ένα </a:t>
            </a:r>
            <a:r>
              <a:rPr lang="en-AU" altLang="el-GR" sz="2400">
                <a:latin typeface="Arial" panose="020B0604020202020204" pitchFamily="34" charset="0"/>
              </a:rPr>
              <a:t> BlueJ </a:t>
            </a:r>
            <a:r>
              <a:rPr lang="el-GR" altLang="el-GR" sz="2400">
                <a:latin typeface="Arial" panose="020B0604020202020204" pitchFamily="34" charset="0"/>
              </a:rPr>
              <a:t>«πακέτο» αποθηκεύεται σε ένα φάκελο αρχείων στο δίσκο. </a:t>
            </a:r>
          </a:p>
          <a:p>
            <a:pPr>
              <a:lnSpc>
                <a:spcPct val="130000"/>
              </a:lnSpc>
              <a:buFontTx/>
              <a:buChar char="•"/>
            </a:pPr>
            <a:r>
              <a:rPr lang="el-GR" altLang="el-GR" sz="2400">
                <a:latin typeface="Arial" panose="020B0604020202020204" pitchFamily="34" charset="0"/>
              </a:rPr>
              <a:t>Ένα </a:t>
            </a:r>
            <a:r>
              <a:rPr lang="en-AU" altLang="el-GR" sz="2400">
                <a:latin typeface="Arial" panose="020B0604020202020204" pitchFamily="34" charset="0"/>
              </a:rPr>
              <a:t> BlueJ </a:t>
            </a:r>
            <a:r>
              <a:rPr lang="el-GR" altLang="el-GR" sz="2400">
                <a:latin typeface="Arial" panose="020B0604020202020204" pitchFamily="34" charset="0"/>
              </a:rPr>
              <a:t>«πακέτο» αποθηκεύεται σε πολλά διαφορετικά αρχεία. </a:t>
            </a:r>
            <a:endParaRPr lang="en-AU" altLang="el-GR" sz="2400">
              <a:latin typeface="Arial" panose="020B0604020202020204" pitchFamily="34" charset="0"/>
            </a:endParaRPr>
          </a:p>
          <a:p>
            <a:pPr>
              <a:lnSpc>
                <a:spcPct val="130000"/>
              </a:lnSpc>
              <a:buFontTx/>
              <a:buChar char="•"/>
            </a:pPr>
            <a:r>
              <a:rPr lang="el-GR" altLang="el-GR" sz="2400">
                <a:latin typeface="Arial" panose="020B0604020202020204" pitchFamily="34" charset="0"/>
              </a:rPr>
              <a:t>Μερικά αρχεία αποθηκεύουν κώδικα </a:t>
            </a:r>
            <a:r>
              <a:rPr lang="en-US" altLang="el-GR" sz="2400">
                <a:latin typeface="Arial" panose="020B0604020202020204" pitchFamily="34" charset="0"/>
              </a:rPr>
              <a:t>Java</a:t>
            </a:r>
            <a:r>
              <a:rPr lang="el-GR" altLang="el-GR" sz="2400">
                <a:latin typeface="Arial" panose="020B0604020202020204" pitchFamily="34" charset="0"/>
              </a:rPr>
              <a:t>, άλλα μεταφρασμένο κώδικα, άλλα επιπλέον πληροφορίες. </a:t>
            </a:r>
          </a:p>
          <a:p>
            <a:pPr>
              <a:lnSpc>
                <a:spcPct val="130000"/>
              </a:lnSpc>
              <a:buFontTx/>
              <a:buChar char="•"/>
            </a:pPr>
            <a:r>
              <a:rPr lang="el-GR" altLang="el-GR" sz="2400">
                <a:latin typeface="Arial" panose="020B0604020202020204" pitchFamily="34" charset="0"/>
              </a:rPr>
              <a:t>Το </a:t>
            </a:r>
            <a:r>
              <a:rPr lang="en-AU" altLang="el-GR" sz="2400">
                <a:latin typeface="Arial" panose="020B0604020202020204" pitchFamily="34" charset="0"/>
              </a:rPr>
              <a:t>BlueJ </a:t>
            </a:r>
            <a:r>
              <a:rPr lang="el-GR" altLang="el-GR" sz="2400">
                <a:latin typeface="Arial" panose="020B0604020202020204" pitchFamily="34" charset="0"/>
              </a:rPr>
              <a:t>χρησιμοποιεί τυπική </a:t>
            </a:r>
            <a:r>
              <a:rPr lang="en-AU" altLang="el-GR" sz="2400">
                <a:latin typeface="Arial" panose="020B0604020202020204" pitchFamily="34" charset="0"/>
              </a:rPr>
              <a:t>Java </a:t>
            </a:r>
            <a:r>
              <a:rPr lang="el-GR" altLang="el-GR" sz="2400">
                <a:latin typeface="Arial" panose="020B0604020202020204" pitchFamily="34" charset="0"/>
              </a:rPr>
              <a:t>μορφοποίηση για τα περισσότερα αρχεία και δημιουργεί μερικά νέα αρχεία με επιπλέον πληροφορίες. </a:t>
            </a:r>
            <a:endParaRPr lang="en-AU" altLang="el-GR" sz="2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01650"/>
            <a:ext cx="8077200" cy="565150"/>
          </a:xfrm>
        </p:spPr>
        <p:txBody>
          <a:bodyPr/>
          <a:lstStyle/>
          <a:p>
            <a:r>
              <a:rPr lang="el-GR" altLang="el-GR" sz="3600"/>
              <a:t>Η λύση</a:t>
            </a:r>
            <a:r>
              <a:rPr lang="en-AU" altLang="el-GR" sz="3600"/>
              <a:t>: </a:t>
            </a:r>
            <a:r>
              <a:rPr lang="el-GR" altLang="el-GR" sz="3600">
                <a:solidFill>
                  <a:srgbClr val="000000"/>
                </a:solidFill>
              </a:rPr>
              <a:t>Κλάσεις «συσκευαστές»</a:t>
            </a:r>
            <a:r>
              <a:rPr lang="en-AU" altLang="el-GR" sz="3600"/>
              <a:t>!</a:t>
            </a:r>
          </a:p>
        </p:txBody>
      </p:sp>
      <p:sp>
        <p:nvSpPr>
          <p:cNvPr id="420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1600200"/>
          </a:xfrm>
        </p:spPr>
        <p:txBody>
          <a:bodyPr/>
          <a:lstStyle/>
          <a:p>
            <a:r>
              <a:rPr lang="el-GR" altLang="el-GR" sz="2400"/>
              <a:t>Για κάθε βασικό τύπο δεδομένων υπάρχει μια κλάση που μπορεί να χρησιμοποιηθεί όταν απαιτούνται πραγματικά αντικείμενα</a:t>
            </a:r>
            <a:r>
              <a:rPr lang="en-AU" altLang="el-GR" sz="2400"/>
              <a:t>. </a:t>
            </a:r>
            <a:r>
              <a:rPr lang="el-GR" altLang="el-GR" sz="2400"/>
              <a:t>Για παράδειγμα</a:t>
            </a:r>
            <a:r>
              <a:rPr lang="en-AU" altLang="el-GR" sz="2400"/>
              <a:t>:</a:t>
            </a:r>
          </a:p>
        </p:txBody>
      </p:sp>
      <p:sp>
        <p:nvSpPr>
          <p:cNvPr id="420868" name="Text Box 4"/>
          <p:cNvSpPr txBox="1">
            <a:spLocks noChangeArrowheads="1"/>
          </p:cNvSpPr>
          <p:nvPr/>
        </p:nvSpPr>
        <p:spPr bwMode="auto">
          <a:xfrm>
            <a:off x="1524000" y="3581400"/>
            <a:ext cx="6413500" cy="198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l-GR" altLang="el-GR" u="sng">
                <a:latin typeface="Helvetica" panose="020B0604020202030204" pitchFamily="34" charset="0"/>
              </a:rPr>
              <a:t>Βασικός τύπος </a:t>
            </a:r>
            <a:r>
              <a:rPr lang="en-AU" altLang="el-GR" u="sng">
                <a:latin typeface="Helvetica" panose="020B0604020202030204" pitchFamily="34" charset="0"/>
              </a:rPr>
              <a:t>		</a:t>
            </a:r>
            <a:r>
              <a:rPr lang="el-GR" altLang="el-GR" u="sng">
                <a:latin typeface="Helvetica" panose="020B0604020202030204" pitchFamily="34" charset="0"/>
              </a:rPr>
              <a:t>τύπος αντικειμένου</a:t>
            </a:r>
            <a:endParaRPr lang="en-AU" altLang="el-GR">
              <a:latin typeface="Helvetica" panose="020B0604020202030204" pitchFamily="34" charset="0"/>
            </a:endParaRPr>
          </a:p>
          <a:p>
            <a:endParaRPr lang="el-GR" altLang="el-GR" sz="1200" b="1">
              <a:latin typeface="Courier New" panose="02070309020205020404" pitchFamily="49" charset="0"/>
            </a:endParaRPr>
          </a:p>
          <a:p>
            <a:r>
              <a:rPr lang="en-AU" altLang="el-GR" b="1">
                <a:latin typeface="Courier New" panose="02070309020205020404" pitchFamily="49" charset="0"/>
              </a:rPr>
              <a:t>int				Integer</a:t>
            </a:r>
          </a:p>
          <a:p>
            <a:r>
              <a:rPr lang="en-AU" altLang="el-GR" b="1">
                <a:latin typeface="Courier New" panose="02070309020205020404" pitchFamily="49" charset="0"/>
              </a:rPr>
              <a:t>char				Character</a:t>
            </a:r>
          </a:p>
          <a:p>
            <a:r>
              <a:rPr lang="en-AU" altLang="el-GR" b="1">
                <a:latin typeface="Courier New" panose="02070309020205020404" pitchFamily="49" charset="0"/>
              </a:rPr>
              <a:t>boolean			Boolean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200" dirty="0"/>
              <a:t>Μια λίστα από </a:t>
            </a:r>
            <a:r>
              <a:rPr lang="en-AU" altLang="el-GR" sz="3200" dirty="0"/>
              <a:t>Integers</a:t>
            </a:r>
          </a:p>
        </p:txBody>
      </p:sp>
      <p:sp>
        <p:nvSpPr>
          <p:cNvPr id="421891" name="Text Box 1027"/>
          <p:cNvSpPr txBox="1">
            <a:spLocks noChangeArrowheads="1"/>
          </p:cNvSpPr>
          <p:nvPr/>
        </p:nvSpPr>
        <p:spPr bwMode="auto">
          <a:xfrm>
            <a:off x="457200" y="1881188"/>
            <a:ext cx="5667375" cy="258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2000" b="1" dirty="0" err="1">
                <a:latin typeface="Courier New" panose="02070309020205020404" pitchFamily="49" charset="0"/>
              </a:rPr>
              <a:t>ArrayList</a:t>
            </a:r>
            <a:r>
              <a:rPr lang="en-AU" altLang="el-GR" sz="2000" b="1" dirty="0">
                <a:latin typeface="Courier New" panose="02070309020205020404" pitchFamily="49" charset="0"/>
              </a:rPr>
              <a:t>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intList</a:t>
            </a:r>
            <a:r>
              <a:rPr lang="en-AU" altLang="el-GR" sz="2000" b="1" dirty="0">
                <a:latin typeface="Courier New" panose="02070309020205020404" pitchFamily="49" charset="0"/>
              </a:rPr>
              <a:t> = new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ArrayList</a:t>
            </a:r>
            <a:r>
              <a:rPr lang="en-AU" altLang="el-GR" sz="2000" b="1" dirty="0">
                <a:latin typeface="Courier New" panose="02070309020205020404" pitchFamily="49" charset="0"/>
              </a:rPr>
              <a:t>();</a:t>
            </a:r>
          </a:p>
          <a:p>
            <a:r>
              <a:rPr lang="en-AU" altLang="el-GR" sz="2000" b="1" dirty="0" err="1">
                <a:latin typeface="Courier New" panose="02070309020205020404" pitchFamily="49" charset="0"/>
              </a:rPr>
              <a:t>int</a:t>
            </a:r>
            <a:r>
              <a:rPr lang="en-AU" altLang="el-GR" sz="2000" b="1" dirty="0">
                <a:latin typeface="Courier New" panose="02070309020205020404" pitchFamily="49" charset="0"/>
              </a:rPr>
              <a:t>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anInt</a:t>
            </a:r>
            <a:r>
              <a:rPr lang="en-AU" altLang="el-GR" sz="2000" b="1" dirty="0">
                <a:latin typeface="Courier New" panose="02070309020205020404" pitchFamily="49" charset="0"/>
              </a:rPr>
              <a:t> = 42;</a:t>
            </a:r>
          </a:p>
          <a:p>
            <a:r>
              <a:rPr lang="en-AU" altLang="el-GR" sz="2000" b="1" dirty="0" err="1">
                <a:latin typeface="Courier New" panose="02070309020205020404" pitchFamily="49" charset="0"/>
              </a:rPr>
              <a:t>intList.add</a:t>
            </a:r>
            <a:r>
              <a:rPr lang="en-AU" altLang="el-GR" sz="2000" b="1" dirty="0">
                <a:latin typeface="Courier New" panose="02070309020205020404" pitchFamily="49" charset="0"/>
              </a:rPr>
              <a:t>(new Integer(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anInt</a:t>
            </a:r>
            <a:r>
              <a:rPr lang="en-AU" altLang="el-GR" sz="2000" b="1" dirty="0">
                <a:latin typeface="Courier New" panose="02070309020205020404" pitchFamily="49" charset="0"/>
              </a:rPr>
              <a:t>));</a:t>
            </a:r>
          </a:p>
          <a:p>
            <a:r>
              <a:rPr lang="en-AU" altLang="el-GR" sz="2000" b="1" dirty="0">
                <a:latin typeface="Courier New" panose="02070309020205020404" pitchFamily="49" charset="0"/>
              </a:rPr>
              <a:t>...</a:t>
            </a:r>
          </a:p>
          <a:p>
            <a:r>
              <a:rPr lang="en-AU" altLang="el-GR" sz="2000" b="1" dirty="0">
                <a:latin typeface="Courier New" panose="02070309020205020404" pitchFamily="49" charset="0"/>
              </a:rPr>
              <a:t>Integer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anInteger</a:t>
            </a:r>
            <a:r>
              <a:rPr lang="en-AU" altLang="el-GR" sz="2000" b="1" dirty="0">
                <a:latin typeface="Courier New" panose="02070309020205020404" pitchFamily="49" charset="0"/>
              </a:rPr>
              <a:t>;</a:t>
            </a:r>
          </a:p>
          <a:p>
            <a:r>
              <a:rPr lang="en-AU" altLang="el-GR" sz="2000" b="1" dirty="0" err="1">
                <a:latin typeface="Courier New" panose="02070309020205020404" pitchFamily="49" charset="0"/>
              </a:rPr>
              <a:t>anInteger</a:t>
            </a:r>
            <a:r>
              <a:rPr lang="en-AU" altLang="el-GR" sz="2000" b="1" dirty="0">
                <a:latin typeface="Courier New" panose="02070309020205020404" pitchFamily="49" charset="0"/>
              </a:rPr>
              <a:t> = (Integer)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intList.get</a:t>
            </a:r>
            <a:r>
              <a:rPr lang="en-AU" altLang="el-GR" sz="2000" b="1" dirty="0">
                <a:latin typeface="Courier New" panose="02070309020205020404" pitchFamily="49" charset="0"/>
              </a:rPr>
              <a:t>(0);</a:t>
            </a:r>
          </a:p>
          <a:p>
            <a:r>
              <a:rPr lang="en-AU" altLang="el-GR" sz="2000" b="1" dirty="0" err="1">
                <a:latin typeface="Courier New" panose="02070309020205020404" pitchFamily="49" charset="0"/>
              </a:rPr>
              <a:t>int</a:t>
            </a:r>
            <a:r>
              <a:rPr lang="en-AU" altLang="el-GR" sz="2000" b="1" dirty="0">
                <a:latin typeface="Courier New" panose="02070309020205020404" pitchFamily="49" charset="0"/>
              </a:rPr>
              <a:t>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myInt</a:t>
            </a:r>
            <a:r>
              <a:rPr lang="en-AU" altLang="el-GR" sz="2000" b="1" dirty="0">
                <a:latin typeface="Courier New" panose="02070309020205020404" pitchFamily="49" charset="0"/>
              </a:rPr>
              <a:t> =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anInteger.intValue</a:t>
            </a:r>
            <a:r>
              <a:rPr lang="en-AU" altLang="el-GR" sz="2000" b="1" dirty="0">
                <a:latin typeface="Courier New" panose="02070309020205020404" pitchFamily="49" charset="0"/>
              </a:rPr>
              <a:t>();</a:t>
            </a:r>
          </a:p>
        </p:txBody>
      </p:sp>
      <p:sp>
        <p:nvSpPr>
          <p:cNvPr id="421892" name="Text Box 1028"/>
          <p:cNvSpPr txBox="1">
            <a:spLocks noChangeArrowheads="1"/>
          </p:cNvSpPr>
          <p:nvPr/>
        </p:nvSpPr>
        <p:spPr bwMode="auto">
          <a:xfrm>
            <a:off x="6019800" y="609600"/>
            <a:ext cx="2986088" cy="925513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487" tIns="44450" rIns="90487" bIns="44450">
            <a:spAutoFit/>
          </a:bodyPr>
          <a:lstStyle/>
          <a:p>
            <a:r>
              <a:rPr lang="el-GR" altLang="el-GR" sz="1800">
                <a:latin typeface="Helvetica" panose="020B0604020202030204" pitchFamily="34" charset="0"/>
              </a:rPr>
              <a:t>Συσκευάζει τον</a:t>
            </a:r>
            <a:r>
              <a:rPr lang="en-AU" altLang="el-GR" sz="1800">
                <a:latin typeface="Helvetica" panose="020B0604020202030204" pitchFamily="34" charset="0"/>
              </a:rPr>
              <a:t> “int” </a:t>
            </a:r>
            <a:r>
              <a:rPr lang="el-GR" altLang="el-GR" sz="1800">
                <a:latin typeface="Helvetica" panose="020B0604020202030204" pitchFamily="34" charset="0"/>
              </a:rPr>
              <a:t>σε ένα αντικείμενο </a:t>
            </a:r>
            <a:r>
              <a:rPr lang="en-AU" altLang="el-GR" sz="1800">
                <a:latin typeface="Helvetica" panose="020B0604020202030204" pitchFamily="34" charset="0"/>
              </a:rPr>
              <a:t> Integer </a:t>
            </a:r>
            <a:r>
              <a:rPr lang="el-GR" altLang="el-GR" sz="1800">
                <a:latin typeface="Helvetica" panose="020B0604020202030204" pitchFamily="34" charset="0"/>
              </a:rPr>
              <a:t>και το προσθέτει στην</a:t>
            </a:r>
            <a:r>
              <a:rPr lang="en-AU" altLang="el-GR" sz="1800">
                <a:latin typeface="Helvetica" panose="020B0604020202030204" pitchFamily="34" charset="0"/>
              </a:rPr>
              <a:t> ArrayList</a:t>
            </a:r>
          </a:p>
        </p:txBody>
      </p:sp>
      <p:sp>
        <p:nvSpPr>
          <p:cNvPr id="421893" name="Line 1029"/>
          <p:cNvSpPr>
            <a:spLocks noChangeShapeType="1"/>
          </p:cNvSpPr>
          <p:nvPr/>
        </p:nvSpPr>
        <p:spPr bwMode="auto">
          <a:xfrm flipH="1">
            <a:off x="4876800" y="1524000"/>
            <a:ext cx="1143000" cy="11430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421894" name="Text Box 1030"/>
          <p:cNvSpPr txBox="1">
            <a:spLocks noChangeArrowheads="1"/>
          </p:cNvSpPr>
          <p:nvPr/>
        </p:nvSpPr>
        <p:spPr bwMode="auto">
          <a:xfrm>
            <a:off x="5638800" y="5105400"/>
            <a:ext cx="3367088" cy="1200150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487" tIns="44450" rIns="90487" bIns="44450">
            <a:spAutoFit/>
          </a:bodyPr>
          <a:lstStyle/>
          <a:p>
            <a:r>
              <a:rPr lang="el-GR" altLang="el-GR" sz="1800">
                <a:latin typeface="Helvetica" panose="020B0604020202030204" pitchFamily="34" charset="0"/>
              </a:rPr>
              <a:t>Μετά την εξαγωγή του </a:t>
            </a:r>
            <a:r>
              <a:rPr lang="en-AU" altLang="el-GR" sz="1800">
                <a:latin typeface="Helvetica" panose="020B0604020202030204" pitchFamily="34" charset="0"/>
              </a:rPr>
              <a:t>“Integer” </a:t>
            </a:r>
            <a:r>
              <a:rPr lang="el-GR" altLang="el-GR" sz="1800">
                <a:latin typeface="Helvetica" panose="020B0604020202030204" pitchFamily="34" charset="0"/>
              </a:rPr>
              <a:t>από την </a:t>
            </a:r>
            <a:r>
              <a:rPr lang="en-AU" altLang="el-GR" sz="1800">
                <a:latin typeface="Helvetica" panose="020B0604020202030204" pitchFamily="34" charset="0"/>
              </a:rPr>
              <a:t>ArrayList, </a:t>
            </a:r>
            <a:r>
              <a:rPr lang="el-GR" altLang="el-GR" sz="1800">
                <a:latin typeface="Helvetica" panose="020B0604020202030204" pitchFamily="34" charset="0"/>
              </a:rPr>
              <a:t>ακολουθεί εξαγωγή του </a:t>
            </a:r>
            <a:r>
              <a:rPr lang="en-AU" altLang="el-GR" sz="1800">
                <a:latin typeface="Helvetica" panose="020B0604020202030204" pitchFamily="34" charset="0"/>
              </a:rPr>
              <a:t>“int” </a:t>
            </a:r>
            <a:r>
              <a:rPr lang="el-GR" altLang="el-GR" sz="1800">
                <a:latin typeface="Helvetica" panose="020B0604020202030204" pitchFamily="34" charset="0"/>
              </a:rPr>
              <a:t>από τον</a:t>
            </a:r>
            <a:r>
              <a:rPr lang="en-AU" altLang="el-GR" sz="1800">
                <a:latin typeface="Helvetica" panose="020B0604020202030204" pitchFamily="34" charset="0"/>
              </a:rPr>
              <a:t> Integer.</a:t>
            </a:r>
          </a:p>
        </p:txBody>
      </p:sp>
      <p:sp>
        <p:nvSpPr>
          <p:cNvPr id="421895" name="Line 1031"/>
          <p:cNvSpPr>
            <a:spLocks noChangeShapeType="1"/>
          </p:cNvSpPr>
          <p:nvPr/>
        </p:nvSpPr>
        <p:spPr bwMode="auto">
          <a:xfrm flipH="1" flipV="1">
            <a:off x="4191000" y="4419600"/>
            <a:ext cx="1447800" cy="1219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501650"/>
            <a:ext cx="7990656" cy="565150"/>
          </a:xfrm>
        </p:spPr>
        <p:txBody>
          <a:bodyPr/>
          <a:lstStyle/>
          <a:p>
            <a:r>
              <a:rPr lang="el-GR" altLang="el-GR" sz="3600" dirty="0"/>
              <a:t>Μια λίστα από </a:t>
            </a:r>
            <a:r>
              <a:rPr lang="en-AU" altLang="el-GR" sz="3600" dirty="0" smtClean="0"/>
              <a:t>Integers </a:t>
            </a:r>
            <a:r>
              <a:rPr lang="en-AU" altLang="el-GR" sz="3200" dirty="0" smtClean="0">
                <a:solidFill>
                  <a:srgbClr val="0070C0"/>
                </a:solidFill>
              </a:rPr>
              <a:t>(</a:t>
            </a:r>
            <a:r>
              <a:rPr lang="el-GR" altLang="el-GR" sz="3200" dirty="0" smtClean="0">
                <a:solidFill>
                  <a:srgbClr val="0070C0"/>
                </a:solidFill>
              </a:rPr>
              <a:t>χωρίς </a:t>
            </a:r>
            <a:r>
              <a:rPr lang="en-US" altLang="el-GR" sz="3200" dirty="0" smtClean="0">
                <a:solidFill>
                  <a:srgbClr val="0070C0"/>
                </a:solidFill>
              </a:rPr>
              <a:t>“casting”</a:t>
            </a:r>
            <a:r>
              <a:rPr lang="el-GR" altLang="el-GR" sz="3200" dirty="0" smtClean="0">
                <a:solidFill>
                  <a:srgbClr val="0070C0"/>
                </a:solidFill>
              </a:rPr>
              <a:t>)</a:t>
            </a:r>
            <a:endParaRPr lang="en-AU" altLang="el-GR" sz="3200" dirty="0">
              <a:solidFill>
                <a:srgbClr val="0070C0"/>
              </a:solidFill>
            </a:endParaRPr>
          </a:p>
        </p:txBody>
      </p:sp>
      <p:sp>
        <p:nvSpPr>
          <p:cNvPr id="421891" name="Text Box 1027"/>
          <p:cNvSpPr txBox="1">
            <a:spLocks noChangeArrowheads="1"/>
          </p:cNvSpPr>
          <p:nvPr/>
        </p:nvSpPr>
        <p:spPr bwMode="auto">
          <a:xfrm>
            <a:off x="457200" y="1881188"/>
            <a:ext cx="7107714" cy="2982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2000" b="1" dirty="0" err="1" smtClean="0">
                <a:latin typeface="Courier New" panose="02070309020205020404" pitchFamily="49" charset="0"/>
              </a:rPr>
              <a:t>ArrayList</a:t>
            </a:r>
            <a:r>
              <a:rPr lang="el-GR" altLang="el-GR" sz="2000" b="1" dirty="0" smtClean="0">
                <a:solidFill>
                  <a:srgbClr val="0070C0"/>
                </a:solidFill>
                <a:latin typeface="Courier New" panose="02070309020205020404" pitchFamily="49" charset="0"/>
              </a:rPr>
              <a:t>&lt;</a:t>
            </a:r>
            <a:r>
              <a:rPr lang="en-US" altLang="el-GR" sz="2000" b="1" dirty="0" smtClean="0">
                <a:solidFill>
                  <a:srgbClr val="0070C0"/>
                </a:solidFill>
                <a:latin typeface="Courier New" panose="02070309020205020404" pitchFamily="49" charset="0"/>
              </a:rPr>
              <a:t>Integer&gt;</a:t>
            </a:r>
            <a:r>
              <a:rPr lang="en-AU" altLang="el-GR" sz="2000" b="1" dirty="0" smtClean="0">
                <a:latin typeface="Courier New" panose="02070309020205020404" pitchFamily="49" charset="0"/>
              </a:rPr>
              <a:t>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intList</a:t>
            </a:r>
            <a:r>
              <a:rPr lang="en-AU" altLang="el-GR" sz="2000" b="1" dirty="0">
                <a:latin typeface="Courier New" panose="02070309020205020404" pitchFamily="49" charset="0"/>
              </a:rPr>
              <a:t> = new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ArrayList</a:t>
            </a:r>
            <a:r>
              <a:rPr lang="en-AU" altLang="el-GR" sz="2000" b="1" dirty="0">
                <a:latin typeface="Courier New" panose="02070309020205020404" pitchFamily="49" charset="0"/>
              </a:rPr>
              <a:t>();</a:t>
            </a:r>
          </a:p>
          <a:p>
            <a:r>
              <a:rPr lang="en-AU" altLang="el-GR" sz="2000" b="1" dirty="0" err="1">
                <a:latin typeface="Courier New" panose="02070309020205020404" pitchFamily="49" charset="0"/>
              </a:rPr>
              <a:t>int</a:t>
            </a:r>
            <a:r>
              <a:rPr lang="en-AU" altLang="el-GR" sz="2000" b="1" dirty="0">
                <a:latin typeface="Courier New" panose="02070309020205020404" pitchFamily="49" charset="0"/>
              </a:rPr>
              <a:t>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anInt</a:t>
            </a:r>
            <a:r>
              <a:rPr lang="en-AU" altLang="el-GR" sz="2000" b="1" dirty="0">
                <a:latin typeface="Courier New" panose="02070309020205020404" pitchFamily="49" charset="0"/>
              </a:rPr>
              <a:t> = 42;</a:t>
            </a:r>
          </a:p>
          <a:p>
            <a:r>
              <a:rPr lang="en-AU" altLang="el-GR" sz="2000" b="1" dirty="0" err="1">
                <a:latin typeface="Courier New" panose="02070309020205020404" pitchFamily="49" charset="0"/>
              </a:rPr>
              <a:t>intList.add</a:t>
            </a:r>
            <a:r>
              <a:rPr lang="en-AU" altLang="el-GR" sz="2000" b="1" dirty="0">
                <a:latin typeface="Courier New" panose="02070309020205020404" pitchFamily="49" charset="0"/>
              </a:rPr>
              <a:t>(new Integer(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anInt</a:t>
            </a:r>
            <a:r>
              <a:rPr lang="en-AU" altLang="el-GR" sz="2000" b="1" dirty="0">
                <a:latin typeface="Courier New" panose="02070309020205020404" pitchFamily="49" charset="0"/>
              </a:rPr>
              <a:t>));</a:t>
            </a:r>
          </a:p>
          <a:p>
            <a:r>
              <a:rPr lang="en-AU" altLang="el-GR" sz="2000" b="1" dirty="0">
                <a:latin typeface="Courier New" panose="02070309020205020404" pitchFamily="49" charset="0"/>
              </a:rPr>
              <a:t>...</a:t>
            </a:r>
          </a:p>
          <a:p>
            <a:r>
              <a:rPr lang="en-AU" altLang="el-GR" sz="2000" b="1" dirty="0">
                <a:latin typeface="Courier New" panose="02070309020205020404" pitchFamily="49" charset="0"/>
              </a:rPr>
              <a:t>Integer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anInteger</a:t>
            </a:r>
            <a:r>
              <a:rPr lang="en-AU" altLang="el-GR" sz="2000" b="1" dirty="0">
                <a:latin typeface="Courier New" panose="02070309020205020404" pitchFamily="49" charset="0"/>
              </a:rPr>
              <a:t>;</a:t>
            </a:r>
          </a:p>
          <a:p>
            <a:r>
              <a:rPr lang="en-AU" altLang="el-GR" sz="2000" b="1" dirty="0" smtClean="0">
                <a:solidFill>
                  <a:schemeClr val="bg1">
                    <a:lumMod val="60000"/>
                    <a:lumOff val="40000"/>
                  </a:schemeClr>
                </a:solidFill>
                <a:latin typeface="Courier New" panose="02070309020205020404" pitchFamily="49" charset="0"/>
              </a:rPr>
              <a:t>//</a:t>
            </a:r>
            <a:r>
              <a:rPr lang="en-AU" altLang="el-GR" sz="2000" b="1" dirty="0" err="1" smtClean="0">
                <a:solidFill>
                  <a:schemeClr val="bg1">
                    <a:lumMod val="60000"/>
                    <a:lumOff val="40000"/>
                  </a:schemeClr>
                </a:solidFill>
                <a:latin typeface="Courier New" panose="02070309020205020404" pitchFamily="49" charset="0"/>
              </a:rPr>
              <a:t>anInteger</a:t>
            </a:r>
            <a:r>
              <a:rPr lang="en-AU" altLang="el-GR" sz="2000" b="1" dirty="0" smtClean="0">
                <a:solidFill>
                  <a:schemeClr val="bg1">
                    <a:lumMod val="60000"/>
                    <a:lumOff val="40000"/>
                  </a:schemeClr>
                </a:solidFill>
                <a:latin typeface="Courier New" panose="02070309020205020404" pitchFamily="49" charset="0"/>
              </a:rPr>
              <a:t> </a:t>
            </a:r>
            <a:r>
              <a:rPr lang="en-AU" altLang="el-GR" sz="20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Courier New" panose="02070309020205020404" pitchFamily="49" charset="0"/>
              </a:rPr>
              <a:t>= </a:t>
            </a:r>
            <a:r>
              <a:rPr lang="en-AU" altLang="el-GR" sz="2000" b="1" dirty="0">
                <a:solidFill>
                  <a:srgbClr val="99ADEF"/>
                </a:solidFill>
                <a:latin typeface="Courier New" panose="02070309020205020404" pitchFamily="49" charset="0"/>
              </a:rPr>
              <a:t>(Integer</a:t>
            </a:r>
            <a:r>
              <a:rPr lang="en-AU" altLang="el-GR" sz="2000" b="1" dirty="0" smtClean="0">
                <a:solidFill>
                  <a:srgbClr val="99ADEF"/>
                </a:solidFill>
                <a:latin typeface="Courier New" panose="02070309020205020404" pitchFamily="49" charset="0"/>
              </a:rPr>
              <a:t>) </a:t>
            </a:r>
            <a:r>
              <a:rPr lang="en-AU" altLang="el-GR" sz="2000" b="1" dirty="0" err="1" smtClean="0">
                <a:solidFill>
                  <a:schemeClr val="bg1">
                    <a:lumMod val="60000"/>
                    <a:lumOff val="40000"/>
                  </a:schemeClr>
                </a:solidFill>
                <a:latin typeface="Courier New" panose="02070309020205020404" pitchFamily="49" charset="0"/>
              </a:rPr>
              <a:t>intList.get</a:t>
            </a:r>
            <a:r>
              <a:rPr lang="en-AU" altLang="el-GR" sz="2000" b="1" dirty="0" smtClean="0">
                <a:solidFill>
                  <a:schemeClr val="bg1">
                    <a:lumMod val="60000"/>
                    <a:lumOff val="40000"/>
                  </a:schemeClr>
                </a:solidFill>
                <a:latin typeface="Courier New" panose="02070309020205020404" pitchFamily="49" charset="0"/>
              </a:rPr>
              <a:t>(0);</a:t>
            </a:r>
          </a:p>
          <a:p>
            <a:r>
              <a:rPr lang="en-AU" altLang="el-GR" sz="2000" b="1" dirty="0" err="1" smtClean="0">
                <a:latin typeface="Courier New" panose="02070309020205020404" pitchFamily="49" charset="0"/>
              </a:rPr>
              <a:t>anInteger</a:t>
            </a:r>
            <a:r>
              <a:rPr lang="en-AU" altLang="el-GR" sz="2000" b="1" dirty="0" smtClean="0">
                <a:latin typeface="Courier New" panose="02070309020205020404" pitchFamily="49" charset="0"/>
              </a:rPr>
              <a:t> = </a:t>
            </a:r>
            <a:r>
              <a:rPr lang="en-AU" altLang="el-GR" sz="2000" b="1" dirty="0" err="1" smtClean="0">
                <a:latin typeface="Courier New" panose="02070309020205020404" pitchFamily="49" charset="0"/>
              </a:rPr>
              <a:t>intList.get</a:t>
            </a:r>
            <a:r>
              <a:rPr lang="en-AU" altLang="el-GR" sz="2000" b="1" dirty="0" smtClean="0">
                <a:latin typeface="Courier New" panose="02070309020205020404" pitchFamily="49" charset="0"/>
              </a:rPr>
              <a:t>(0);</a:t>
            </a:r>
            <a:endParaRPr lang="en-AU" altLang="el-GR" sz="2000" b="1" dirty="0">
              <a:latin typeface="Courier New" panose="02070309020205020404" pitchFamily="49" charset="0"/>
            </a:endParaRPr>
          </a:p>
          <a:p>
            <a:r>
              <a:rPr lang="en-AU" altLang="el-GR" sz="2000" b="1" dirty="0" err="1">
                <a:latin typeface="Courier New" panose="02070309020205020404" pitchFamily="49" charset="0"/>
              </a:rPr>
              <a:t>int</a:t>
            </a:r>
            <a:r>
              <a:rPr lang="en-AU" altLang="el-GR" sz="2000" b="1" dirty="0">
                <a:latin typeface="Courier New" panose="02070309020205020404" pitchFamily="49" charset="0"/>
              </a:rPr>
              <a:t>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myInt</a:t>
            </a:r>
            <a:r>
              <a:rPr lang="en-AU" altLang="el-GR" sz="2000" b="1" dirty="0">
                <a:latin typeface="Courier New" panose="02070309020205020404" pitchFamily="49" charset="0"/>
              </a:rPr>
              <a:t> =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anInteger.intValue</a:t>
            </a:r>
            <a:r>
              <a:rPr lang="en-AU" altLang="el-GR" sz="2000" b="1" dirty="0">
                <a:latin typeface="Courier New" panose="02070309020205020404" pitchFamily="49" charset="0"/>
              </a:rPr>
              <a:t>();</a:t>
            </a:r>
          </a:p>
        </p:txBody>
      </p:sp>
      <p:sp>
        <p:nvSpPr>
          <p:cNvPr id="421892" name="Text Box 1028"/>
          <p:cNvSpPr txBox="1">
            <a:spLocks noChangeArrowheads="1"/>
          </p:cNvSpPr>
          <p:nvPr/>
        </p:nvSpPr>
        <p:spPr bwMode="auto">
          <a:xfrm>
            <a:off x="5806062" y="2420888"/>
            <a:ext cx="2986088" cy="920765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487" tIns="44450" rIns="90487" bIns="44450">
            <a:spAutoFit/>
          </a:bodyPr>
          <a:lstStyle/>
          <a:p>
            <a:r>
              <a:rPr lang="el-GR" altLang="el-GR" sz="1800" dirty="0" smtClean="0">
                <a:latin typeface="Helvetica" panose="020B0604020202030204" pitchFamily="34" charset="0"/>
              </a:rPr>
              <a:t>Προσδιορίζει τον τύπο των αντικειμένων που εισάγονται στην </a:t>
            </a:r>
            <a:r>
              <a:rPr lang="en-AU" altLang="el-GR" sz="1800" dirty="0" smtClean="0">
                <a:latin typeface="Helvetica" panose="020B0604020202030204" pitchFamily="34" charset="0"/>
              </a:rPr>
              <a:t> </a:t>
            </a:r>
            <a:r>
              <a:rPr lang="en-AU" altLang="el-GR" sz="1800" dirty="0" err="1" smtClean="0">
                <a:latin typeface="Helvetica" panose="020B0604020202030204" pitchFamily="34" charset="0"/>
              </a:rPr>
              <a:t>ArrayList</a:t>
            </a:r>
            <a:r>
              <a:rPr lang="el-GR" altLang="el-GR" sz="1800" dirty="0" smtClean="0">
                <a:latin typeface="Helvetica" panose="020B0604020202030204" pitchFamily="34" charset="0"/>
              </a:rPr>
              <a:t>.</a:t>
            </a:r>
            <a:endParaRPr lang="en-AU" altLang="el-GR" sz="1800" dirty="0">
              <a:latin typeface="Helvetica" panose="020B0604020202030204" pitchFamily="34" charset="0"/>
            </a:endParaRPr>
          </a:p>
        </p:txBody>
      </p:sp>
      <p:sp>
        <p:nvSpPr>
          <p:cNvPr id="421893" name="Line 1029"/>
          <p:cNvSpPr>
            <a:spLocks noChangeShapeType="1"/>
          </p:cNvSpPr>
          <p:nvPr/>
        </p:nvSpPr>
        <p:spPr bwMode="auto">
          <a:xfrm flipH="1" flipV="1">
            <a:off x="3203848" y="2204864"/>
            <a:ext cx="2602214" cy="576064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421894" name="Text Box 1030"/>
          <p:cNvSpPr txBox="1">
            <a:spLocks noChangeArrowheads="1"/>
          </p:cNvSpPr>
          <p:nvPr/>
        </p:nvSpPr>
        <p:spPr bwMode="auto">
          <a:xfrm>
            <a:off x="4397430" y="5594161"/>
            <a:ext cx="3367088" cy="643766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487" tIns="44450" rIns="90487" bIns="44450">
            <a:spAutoFit/>
          </a:bodyPr>
          <a:lstStyle/>
          <a:p>
            <a:r>
              <a:rPr lang="el-GR" altLang="el-GR" sz="1800" dirty="0" smtClean="0">
                <a:latin typeface="Helvetica" panose="020B0604020202030204" pitchFamily="34" charset="0"/>
              </a:rPr>
              <a:t>Δεν χρειάζεται «</a:t>
            </a:r>
            <a:r>
              <a:rPr lang="en-US" altLang="el-GR" sz="1800" dirty="0" smtClean="0">
                <a:solidFill>
                  <a:srgbClr val="0070C0"/>
                </a:solidFill>
                <a:latin typeface="Helvetica" panose="020B0604020202030204" pitchFamily="34" charset="0"/>
              </a:rPr>
              <a:t>casting</a:t>
            </a:r>
            <a:r>
              <a:rPr lang="el-GR" altLang="el-GR" sz="1800" dirty="0" smtClean="0">
                <a:latin typeface="Helvetica" panose="020B0604020202030204" pitchFamily="34" charset="0"/>
              </a:rPr>
              <a:t>» από </a:t>
            </a:r>
            <a:r>
              <a:rPr lang="en-US" altLang="el-GR" sz="1800" dirty="0" smtClean="0">
                <a:latin typeface="Helvetica" panose="020B0604020202030204" pitchFamily="34" charset="0"/>
              </a:rPr>
              <a:t>Object </a:t>
            </a:r>
            <a:r>
              <a:rPr lang="el-GR" altLang="el-GR" sz="1800" dirty="0" smtClean="0">
                <a:latin typeface="Helvetica" panose="020B0604020202030204" pitchFamily="34" charset="0"/>
              </a:rPr>
              <a:t>σε </a:t>
            </a:r>
            <a:r>
              <a:rPr lang="en-US" altLang="el-GR" sz="1800" dirty="0" smtClean="0">
                <a:latin typeface="Helvetica" panose="020B0604020202030204" pitchFamily="34" charset="0"/>
              </a:rPr>
              <a:t>Integer</a:t>
            </a:r>
            <a:endParaRPr lang="en-AU" altLang="el-GR" sz="1800" dirty="0">
              <a:latin typeface="Helvetica" panose="020B0604020202030204" pitchFamily="34" charset="0"/>
            </a:endParaRPr>
          </a:p>
        </p:txBody>
      </p:sp>
      <p:sp>
        <p:nvSpPr>
          <p:cNvPr id="421895" name="Line 1031"/>
          <p:cNvSpPr>
            <a:spLocks noChangeShapeType="1"/>
          </p:cNvSpPr>
          <p:nvPr/>
        </p:nvSpPr>
        <p:spPr bwMode="auto">
          <a:xfrm flipH="1" flipV="1">
            <a:off x="2267744" y="4365104"/>
            <a:ext cx="2129686" cy="154516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7" tIns="44450" rIns="90487" bIns="44450" anchor="ctr">
            <a:spAutoFit/>
          </a:bodyPr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305651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1650"/>
            <a:ext cx="8153400" cy="565150"/>
          </a:xfrm>
          <a:noFill/>
        </p:spPr>
        <p:txBody>
          <a:bodyPr/>
          <a:lstStyle/>
          <a:p>
            <a:r>
              <a:rPr lang="en-AU" altLang="el-GR">
                <a:solidFill>
                  <a:srgbClr val="FFFFFF"/>
                </a:solidFill>
              </a:rPr>
              <a:t>Constants</a:t>
            </a:r>
          </a:p>
        </p:txBody>
      </p:sp>
      <p:sp>
        <p:nvSpPr>
          <p:cNvPr id="458755" name="Rectangle 3"/>
          <p:cNvSpPr>
            <a:spLocks noChangeArrowheads="1"/>
          </p:cNvSpPr>
          <p:nvPr/>
        </p:nvSpPr>
        <p:spPr bwMode="auto">
          <a:xfrm>
            <a:off x="1219200" y="1905000"/>
            <a:ext cx="6705600" cy="3048000"/>
          </a:xfrm>
          <a:prstGeom prst="rect">
            <a:avLst/>
          </a:prstGeom>
          <a:gradFill rotWithShape="0">
            <a:gsLst>
              <a:gs pos="0">
                <a:srgbClr val="676767"/>
              </a:gs>
              <a:gs pos="50000">
                <a:srgbClr val="676767">
                  <a:gamma/>
                  <a:tint val="0"/>
                  <a:invGamma/>
                </a:srgbClr>
              </a:gs>
              <a:gs pos="100000">
                <a:srgbClr val="676767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l-GR" altLang="el-GR" sz="3600"/>
              <a:t>Σταθερές</a:t>
            </a:r>
          </a:p>
          <a:p>
            <a:pPr algn="ctr"/>
            <a:r>
              <a:rPr lang="el-GR" altLang="el-GR">
                <a:solidFill>
                  <a:srgbClr val="FF66FF"/>
                </a:solidFill>
              </a:rPr>
              <a:t>[</a:t>
            </a:r>
            <a:r>
              <a:rPr lang="en-AU" altLang="el-GR">
                <a:solidFill>
                  <a:srgbClr val="FF66FF"/>
                </a:solidFill>
              </a:rPr>
              <a:t>Constants</a:t>
            </a:r>
            <a:r>
              <a:rPr lang="el-GR" altLang="el-GR">
                <a:solidFill>
                  <a:srgbClr val="FF66FF"/>
                </a:solidFill>
              </a:rPr>
              <a:t>]</a:t>
            </a:r>
            <a:endParaRPr lang="en-AU" altLang="el-GR">
              <a:solidFill>
                <a:srgbClr val="FF66FF"/>
              </a:solidFill>
            </a:endParaRPr>
          </a:p>
        </p:txBody>
      </p:sp>
      <p:sp>
        <p:nvSpPr>
          <p:cNvPr id="458756" name="Rectangle 4"/>
          <p:cNvSpPr>
            <a:spLocks noChangeArrowheads="1"/>
          </p:cNvSpPr>
          <p:nvPr/>
        </p:nvSpPr>
        <p:spPr bwMode="auto">
          <a:xfrm>
            <a:off x="457200" y="5715000"/>
            <a:ext cx="8229600" cy="76200"/>
          </a:xfrm>
          <a:prstGeom prst="rect">
            <a:avLst/>
          </a:prstGeom>
          <a:gradFill rotWithShape="0">
            <a:gsLst>
              <a:gs pos="0">
                <a:srgbClr val="474747">
                  <a:gamma/>
                  <a:tint val="30196"/>
                  <a:invGamma/>
                </a:srgbClr>
              </a:gs>
              <a:gs pos="100000">
                <a:srgbClr val="474747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Οι σταθερές στην </a:t>
            </a:r>
            <a:r>
              <a:rPr lang="en-AU" altLang="el-GR" sz="3600"/>
              <a:t>Java</a:t>
            </a:r>
          </a:p>
        </p:txBody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4038600"/>
            <a:ext cx="7772400" cy="1828800"/>
          </a:xfrm>
        </p:spPr>
        <p:txBody>
          <a:bodyPr/>
          <a:lstStyle/>
          <a:p>
            <a:r>
              <a:rPr lang="el-GR" altLang="el-GR" sz="2400"/>
              <a:t>Η δεσμευμένη λέξη </a:t>
            </a:r>
            <a:r>
              <a:rPr lang="en-AU" altLang="el-GR" sz="2400"/>
              <a:t> </a:t>
            </a:r>
            <a:r>
              <a:rPr lang="el-GR" altLang="el-GR" sz="2400"/>
              <a:t> </a:t>
            </a:r>
            <a:r>
              <a:rPr lang="en-AU" altLang="el-GR" sz="2400" b="1">
                <a:latin typeface="Courier New" panose="02070309020205020404" pitchFamily="49" charset="0"/>
              </a:rPr>
              <a:t>final</a:t>
            </a:r>
            <a:r>
              <a:rPr lang="el-GR" altLang="el-GR" sz="2400"/>
              <a:t>  δηλώνει ένα πεδίο ως σταθερά</a:t>
            </a:r>
            <a:endParaRPr lang="en-AU" altLang="el-GR" sz="2400"/>
          </a:p>
          <a:p>
            <a:r>
              <a:rPr lang="el-GR" altLang="el-GR" sz="2400"/>
              <a:t>Οι σταθερές πρέπει να δηλώνονται ως  </a:t>
            </a:r>
            <a:r>
              <a:rPr lang="en-AU" altLang="el-GR" sz="2400" b="1">
                <a:latin typeface="Courier New" panose="02070309020205020404" pitchFamily="49" charset="0"/>
              </a:rPr>
              <a:t>static</a:t>
            </a:r>
          </a:p>
          <a:p>
            <a:r>
              <a:rPr lang="el-GR" altLang="el-GR" sz="2400"/>
              <a:t>Οι σταθερές πρέπει να αρχικοποιούνται</a:t>
            </a:r>
            <a:endParaRPr lang="en-AU" altLang="el-GR" sz="2400"/>
          </a:p>
        </p:txBody>
      </p:sp>
      <p:sp>
        <p:nvSpPr>
          <p:cNvPr id="427012" name="Text Box 4"/>
          <p:cNvSpPr txBox="1">
            <a:spLocks noChangeArrowheads="1"/>
          </p:cNvSpPr>
          <p:nvPr/>
        </p:nvSpPr>
        <p:spPr bwMode="auto">
          <a:xfrm>
            <a:off x="460375" y="1492250"/>
            <a:ext cx="6899275" cy="186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2000" b="1">
                <a:latin typeface="Courier New" panose="02070309020205020404" pitchFamily="49" charset="0"/>
              </a:rPr>
              <a:t>class Date </a:t>
            </a:r>
          </a:p>
          <a:p>
            <a:r>
              <a:rPr lang="en-AU" altLang="el-GR" sz="2000" b="1">
                <a:latin typeface="Courier New" panose="02070309020205020404" pitchFamily="49" charset="0"/>
              </a:rPr>
              <a:t>{</a:t>
            </a:r>
          </a:p>
          <a:p>
            <a:r>
              <a:rPr lang="en-AU" altLang="el-GR" sz="2000" b="1">
                <a:latin typeface="Courier New" panose="02070309020205020404" pitchFamily="49" charset="0"/>
              </a:rPr>
              <a:t>   private static final int daysPerWeek = 7;</a:t>
            </a:r>
          </a:p>
          <a:p>
            <a:r>
              <a:rPr lang="en-AU" altLang="el-GR" sz="2000" b="1">
                <a:latin typeface="Courier New" panose="02070309020205020404" pitchFamily="49" charset="0"/>
              </a:rPr>
              <a:t>   ...</a:t>
            </a:r>
          </a:p>
          <a:p>
            <a:r>
              <a:rPr lang="en-AU" altLang="el-GR" sz="2000" b="1"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Η δομή αρχείων του</a:t>
            </a:r>
            <a:r>
              <a:rPr lang="en-AU" altLang="el-GR" sz="3600"/>
              <a:t> BlueJ</a:t>
            </a:r>
          </a:p>
        </p:txBody>
      </p:sp>
      <p:sp>
        <p:nvSpPr>
          <p:cNvPr id="432132" name="Text Box 1028"/>
          <p:cNvSpPr txBox="1">
            <a:spLocks noChangeArrowheads="1"/>
          </p:cNvSpPr>
          <p:nvPr/>
        </p:nvSpPr>
        <p:spPr bwMode="auto">
          <a:xfrm>
            <a:off x="2971800" y="3505200"/>
            <a:ext cx="1981200" cy="866775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endParaRPr lang="en-AU" altLang="el-GR" sz="2000"/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endParaRPr lang="en-AU" altLang="el-GR" sz="2000"/>
          </a:p>
        </p:txBody>
      </p:sp>
      <p:sp>
        <p:nvSpPr>
          <p:cNvPr id="432133" name="Rectangle 1029"/>
          <p:cNvSpPr>
            <a:spLocks noChangeArrowheads="1"/>
          </p:cNvSpPr>
          <p:nvPr/>
        </p:nvSpPr>
        <p:spPr bwMode="auto">
          <a:xfrm>
            <a:off x="3200400" y="3657600"/>
            <a:ext cx="1576388" cy="37623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 algn="ctr"/>
            <a:r>
              <a:rPr lang="en-AU" altLang="el-GR" sz="1800"/>
              <a:t>UserInterface</a:t>
            </a:r>
          </a:p>
        </p:txBody>
      </p:sp>
      <p:sp>
        <p:nvSpPr>
          <p:cNvPr id="432135" name="Text Box 1031"/>
          <p:cNvSpPr txBox="1">
            <a:spLocks noChangeArrowheads="1"/>
          </p:cNvSpPr>
          <p:nvPr/>
        </p:nvSpPr>
        <p:spPr bwMode="auto">
          <a:xfrm>
            <a:off x="2601913" y="5029200"/>
            <a:ext cx="1665287" cy="866775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endParaRPr lang="en-AU" altLang="el-GR" sz="2000"/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endParaRPr lang="en-AU" altLang="el-GR" sz="2000"/>
          </a:p>
        </p:txBody>
      </p:sp>
      <p:sp>
        <p:nvSpPr>
          <p:cNvPr id="432136" name="Rectangle 1032"/>
          <p:cNvSpPr>
            <a:spLocks noChangeArrowheads="1"/>
          </p:cNvSpPr>
          <p:nvPr/>
        </p:nvSpPr>
        <p:spPr bwMode="auto">
          <a:xfrm>
            <a:off x="2743200" y="5181600"/>
            <a:ext cx="1371600" cy="37623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 algn="ctr"/>
            <a:r>
              <a:rPr lang="en-AU" altLang="el-GR" sz="1800"/>
              <a:t>CalcEngine</a:t>
            </a:r>
          </a:p>
        </p:txBody>
      </p:sp>
      <p:sp>
        <p:nvSpPr>
          <p:cNvPr id="432138" name="Text Box 1034"/>
          <p:cNvSpPr txBox="1">
            <a:spLocks noChangeArrowheads="1"/>
          </p:cNvSpPr>
          <p:nvPr/>
        </p:nvSpPr>
        <p:spPr bwMode="auto">
          <a:xfrm>
            <a:off x="849313" y="2209800"/>
            <a:ext cx="1893887" cy="866775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endParaRPr lang="en-AU" altLang="el-GR" sz="2000"/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endParaRPr lang="en-AU" altLang="el-GR" sz="2000"/>
          </a:p>
        </p:txBody>
      </p:sp>
      <p:sp>
        <p:nvSpPr>
          <p:cNvPr id="432139" name="Rectangle 1035"/>
          <p:cNvSpPr>
            <a:spLocks noChangeArrowheads="1"/>
          </p:cNvSpPr>
          <p:nvPr/>
        </p:nvSpPr>
        <p:spPr bwMode="auto">
          <a:xfrm>
            <a:off x="1143000" y="2362200"/>
            <a:ext cx="1266825" cy="37623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 algn="ctr"/>
            <a:r>
              <a:rPr lang="en-AU" altLang="el-GR" sz="1800"/>
              <a:t>Calculator</a:t>
            </a:r>
          </a:p>
        </p:txBody>
      </p:sp>
      <p:sp>
        <p:nvSpPr>
          <p:cNvPr id="432140" name="Freeform 1036"/>
          <p:cNvSpPr>
            <a:spLocks/>
          </p:cNvSpPr>
          <p:nvPr/>
        </p:nvSpPr>
        <p:spPr bwMode="auto">
          <a:xfrm>
            <a:off x="1763713" y="3124200"/>
            <a:ext cx="1208087" cy="838200"/>
          </a:xfrm>
          <a:custGeom>
            <a:avLst/>
            <a:gdLst>
              <a:gd name="T0" fmla="*/ 0 w 912"/>
              <a:gd name="T1" fmla="*/ 0 h 528"/>
              <a:gd name="T2" fmla="*/ 0 w 912"/>
              <a:gd name="T3" fmla="*/ 528 h 528"/>
              <a:gd name="T4" fmla="*/ 912 w 912"/>
              <a:gd name="T5" fmla="*/ 528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12" h="528">
                <a:moveTo>
                  <a:pt x="0" y="0"/>
                </a:moveTo>
                <a:lnTo>
                  <a:pt x="0" y="528"/>
                </a:lnTo>
                <a:lnTo>
                  <a:pt x="912" y="528"/>
                </a:ln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432141" name="Freeform 1037"/>
          <p:cNvSpPr>
            <a:spLocks/>
          </p:cNvSpPr>
          <p:nvPr/>
        </p:nvSpPr>
        <p:spPr bwMode="auto">
          <a:xfrm>
            <a:off x="1611313" y="3124200"/>
            <a:ext cx="990600" cy="2362200"/>
          </a:xfrm>
          <a:custGeom>
            <a:avLst/>
            <a:gdLst>
              <a:gd name="T0" fmla="*/ 0 w 624"/>
              <a:gd name="T1" fmla="*/ 0 h 1488"/>
              <a:gd name="T2" fmla="*/ 0 w 624"/>
              <a:gd name="T3" fmla="*/ 1488 h 1488"/>
              <a:gd name="T4" fmla="*/ 624 w 624"/>
              <a:gd name="T5" fmla="*/ 1488 h 1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88">
                <a:moveTo>
                  <a:pt x="0" y="0"/>
                </a:moveTo>
                <a:lnTo>
                  <a:pt x="0" y="1488"/>
                </a:lnTo>
                <a:lnTo>
                  <a:pt x="624" y="1488"/>
                </a:ln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432142" name="Rectangle 1038"/>
          <p:cNvSpPr>
            <a:spLocks noChangeArrowheads="1"/>
          </p:cNvSpPr>
          <p:nvPr/>
        </p:nvSpPr>
        <p:spPr bwMode="auto">
          <a:xfrm>
            <a:off x="457200" y="1828800"/>
            <a:ext cx="4953000" cy="4419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432143" name="Rectangle 1039"/>
          <p:cNvSpPr>
            <a:spLocks noChangeArrowheads="1"/>
          </p:cNvSpPr>
          <p:nvPr/>
        </p:nvSpPr>
        <p:spPr bwMode="auto">
          <a:xfrm>
            <a:off x="457200" y="1447800"/>
            <a:ext cx="4953000" cy="37623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pPr algn="ctr"/>
            <a:r>
              <a:rPr lang="en-AU" altLang="el-GR" sz="1800">
                <a:latin typeface="Helvetica" panose="020B0604020202030204" pitchFamily="34" charset="0"/>
              </a:rPr>
              <a:t>package: calculator</a:t>
            </a:r>
          </a:p>
        </p:txBody>
      </p:sp>
      <p:sp>
        <p:nvSpPr>
          <p:cNvPr id="432144" name="Text Box 1040"/>
          <p:cNvSpPr txBox="1">
            <a:spLocks noChangeArrowheads="1"/>
          </p:cNvSpPr>
          <p:nvPr/>
        </p:nvSpPr>
        <p:spPr bwMode="auto">
          <a:xfrm>
            <a:off x="5715000" y="1524000"/>
            <a:ext cx="26225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>
                <a:latin typeface="Helvetica" panose="020B0604020202030204" pitchFamily="34" charset="0"/>
              </a:rPr>
              <a:t>c:\bluej\calculator\</a:t>
            </a:r>
          </a:p>
        </p:txBody>
      </p:sp>
      <p:sp>
        <p:nvSpPr>
          <p:cNvPr id="432145" name="Text Box 1041"/>
          <p:cNvSpPr txBox="1">
            <a:spLocks noChangeArrowheads="1"/>
          </p:cNvSpPr>
          <p:nvPr/>
        </p:nvSpPr>
        <p:spPr bwMode="auto">
          <a:xfrm>
            <a:off x="6096000" y="1981200"/>
            <a:ext cx="2352675" cy="404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2000">
                <a:latin typeface="Helvetica" panose="020B0604020202030204" pitchFamily="34" charset="0"/>
              </a:rPr>
              <a:t>bluej.pkg</a:t>
            </a:r>
          </a:p>
          <a:p>
            <a:r>
              <a:rPr lang="en-AU" altLang="el-GR" sz="2000">
                <a:latin typeface="Helvetica" panose="020B0604020202030204" pitchFamily="34" charset="0"/>
              </a:rPr>
              <a:t>bluej.pkh</a:t>
            </a:r>
          </a:p>
          <a:p>
            <a:r>
              <a:rPr lang="en-AU" altLang="el-GR" sz="2000"/>
              <a:t>Calculator</a:t>
            </a:r>
            <a:r>
              <a:rPr lang="en-AU" altLang="el-GR" sz="2000">
                <a:latin typeface="Helvetica" panose="020B0604020202030204" pitchFamily="34" charset="0"/>
              </a:rPr>
              <a:t>.java</a:t>
            </a:r>
          </a:p>
          <a:p>
            <a:r>
              <a:rPr lang="en-AU" altLang="el-GR" sz="2000"/>
              <a:t>Calculator</a:t>
            </a:r>
            <a:r>
              <a:rPr lang="en-AU" altLang="el-GR" sz="2000">
                <a:latin typeface="Helvetica" panose="020B0604020202030204" pitchFamily="34" charset="0"/>
              </a:rPr>
              <a:t>.class</a:t>
            </a:r>
          </a:p>
          <a:p>
            <a:r>
              <a:rPr lang="en-AU" altLang="el-GR" sz="2000"/>
              <a:t>Calculator</a:t>
            </a:r>
            <a:r>
              <a:rPr lang="en-AU" altLang="el-GR" sz="2000">
                <a:latin typeface="Helvetica" panose="020B0604020202030204" pitchFamily="34" charset="0"/>
              </a:rPr>
              <a:t>.ctxt</a:t>
            </a:r>
          </a:p>
          <a:p>
            <a:r>
              <a:rPr lang="en-AU" altLang="el-GR" sz="2000"/>
              <a:t>UserInterface</a:t>
            </a:r>
            <a:r>
              <a:rPr lang="en-AU" altLang="el-GR" sz="2000">
                <a:latin typeface="Helvetica" panose="020B0604020202030204" pitchFamily="34" charset="0"/>
              </a:rPr>
              <a:t>.java</a:t>
            </a:r>
          </a:p>
          <a:p>
            <a:r>
              <a:rPr lang="en-AU" altLang="el-GR" sz="2000"/>
              <a:t>UserInterface</a:t>
            </a:r>
            <a:r>
              <a:rPr lang="en-AU" altLang="el-GR" sz="2000">
                <a:latin typeface="Helvetica" panose="020B0604020202030204" pitchFamily="34" charset="0"/>
              </a:rPr>
              <a:t>.class</a:t>
            </a:r>
          </a:p>
          <a:p>
            <a:r>
              <a:rPr lang="en-AU" altLang="el-GR" sz="2000"/>
              <a:t>UserInterface</a:t>
            </a:r>
            <a:r>
              <a:rPr lang="en-AU" altLang="el-GR" sz="2000">
                <a:latin typeface="Helvetica" panose="020B0604020202030204" pitchFamily="34" charset="0"/>
              </a:rPr>
              <a:t>.ctxt</a:t>
            </a:r>
          </a:p>
          <a:p>
            <a:r>
              <a:rPr lang="en-AU" altLang="el-GR" sz="2000"/>
              <a:t>CalcEngine</a:t>
            </a:r>
            <a:r>
              <a:rPr lang="en-AU" altLang="el-GR" sz="2000">
                <a:latin typeface="Helvetica" panose="020B0604020202030204" pitchFamily="34" charset="0"/>
              </a:rPr>
              <a:t>.java</a:t>
            </a:r>
          </a:p>
          <a:p>
            <a:r>
              <a:rPr lang="en-AU" altLang="el-GR" sz="2000"/>
              <a:t>CalcEngine</a:t>
            </a:r>
            <a:r>
              <a:rPr lang="en-AU" altLang="el-GR" sz="2000">
                <a:latin typeface="Helvetica" panose="020B0604020202030204" pitchFamily="34" charset="0"/>
              </a:rPr>
              <a:t>.class</a:t>
            </a:r>
          </a:p>
          <a:p>
            <a:r>
              <a:rPr lang="en-AU" altLang="el-GR" sz="2000"/>
              <a:t>CalcEngine</a:t>
            </a:r>
            <a:r>
              <a:rPr lang="en-AU" altLang="el-GR" sz="2000">
                <a:latin typeface="Helvetica" panose="020B0604020202030204" pitchFamily="34" charset="0"/>
              </a:rPr>
              <a:t>.ctxt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Η δομή αρχείων του</a:t>
            </a:r>
            <a:r>
              <a:rPr lang="en-AU" altLang="el-GR" sz="3600"/>
              <a:t> BlueJ</a:t>
            </a:r>
          </a:p>
        </p:txBody>
      </p:sp>
      <p:sp>
        <p:nvSpPr>
          <p:cNvPr id="4341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8001000" cy="4648200"/>
          </a:xfrm>
        </p:spPr>
        <p:txBody>
          <a:bodyPr/>
          <a:lstStyle/>
          <a:p>
            <a:pPr>
              <a:buFontTx/>
              <a:buNone/>
            </a:pPr>
            <a:r>
              <a:rPr lang="en-AU" altLang="el-GR" sz="2400" b="1">
                <a:latin typeface="Arial" panose="020B0604020202020204" pitchFamily="34" charset="0"/>
              </a:rPr>
              <a:t>bluej.pkg</a:t>
            </a:r>
            <a:r>
              <a:rPr lang="en-AU" altLang="el-GR" sz="2400">
                <a:latin typeface="Arial" panose="020B0604020202020204" pitchFamily="34" charset="0"/>
              </a:rPr>
              <a:t> </a:t>
            </a:r>
            <a:r>
              <a:rPr lang="el-GR" altLang="el-GR" sz="2400">
                <a:latin typeface="Arial" panose="020B0604020202020204" pitchFamily="34" charset="0"/>
              </a:rPr>
              <a:t> </a:t>
            </a:r>
            <a:r>
              <a:rPr lang="en-AU" altLang="el-GR" sz="2400">
                <a:latin typeface="Arial" panose="020B0604020202020204" pitchFamily="34" charset="0"/>
              </a:rPr>
              <a:t>–</a:t>
            </a:r>
            <a:r>
              <a:rPr lang="el-GR" altLang="el-GR" sz="2400">
                <a:latin typeface="Arial" panose="020B0604020202020204" pitchFamily="34" charset="0"/>
              </a:rPr>
              <a:t>Περιέχει πληροφορίες σχετικές με τις κλάσεις    	         που περιέχει το «πακέτο». Ένα τέτοιο αρχείο 	         ανά «πακέτο». </a:t>
            </a:r>
          </a:p>
          <a:p>
            <a:pPr>
              <a:buFontTx/>
              <a:buNone/>
            </a:pPr>
            <a:r>
              <a:rPr lang="en-AU" altLang="el-GR" sz="2400" b="1">
                <a:latin typeface="Arial" panose="020B0604020202020204" pitchFamily="34" charset="0"/>
              </a:rPr>
              <a:t>bluej.pkh</a:t>
            </a:r>
            <a:r>
              <a:rPr lang="en-AU" altLang="el-GR" sz="2400">
                <a:latin typeface="Arial" panose="020B0604020202020204" pitchFamily="34" charset="0"/>
              </a:rPr>
              <a:t> – </a:t>
            </a:r>
            <a:r>
              <a:rPr lang="el-GR" altLang="el-GR" sz="2400">
                <a:latin typeface="Arial" panose="020B0604020202020204" pitchFamily="34" charset="0"/>
              </a:rPr>
              <a:t>αντίγραφο ασφάλειας (</a:t>
            </a:r>
            <a:r>
              <a:rPr lang="en-US" altLang="el-GR" sz="2400">
                <a:latin typeface="Arial" panose="020B0604020202020204" pitchFamily="34" charset="0"/>
              </a:rPr>
              <a:t>backup) </a:t>
            </a:r>
            <a:r>
              <a:rPr lang="el-GR" altLang="el-GR" sz="2400">
                <a:latin typeface="Arial" panose="020B0604020202020204" pitchFamily="34" charset="0"/>
              </a:rPr>
              <a:t>του </a:t>
            </a:r>
            <a:r>
              <a:rPr lang="en-US" altLang="el-GR" sz="2400">
                <a:latin typeface="Arial" panose="020B0604020202020204" pitchFamily="34" charset="0"/>
              </a:rPr>
              <a:t>bluej.pkg</a:t>
            </a:r>
            <a:endParaRPr lang="en-AU" altLang="el-GR" sz="2400">
              <a:latin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AU" altLang="el-GR" sz="2400" b="1">
                <a:latin typeface="Arial" panose="020B0604020202020204" pitchFamily="34" charset="0"/>
              </a:rPr>
              <a:t>*.java</a:t>
            </a:r>
            <a:r>
              <a:rPr lang="en-AU" altLang="el-GR" sz="2400">
                <a:latin typeface="Arial" panose="020B0604020202020204" pitchFamily="34" charset="0"/>
              </a:rPr>
              <a:t> </a:t>
            </a:r>
            <a:r>
              <a:rPr lang="el-GR" altLang="el-GR" sz="2400">
                <a:latin typeface="Arial" panose="020B0604020202020204" pitchFamily="34" charset="0"/>
              </a:rPr>
              <a:t>	      </a:t>
            </a:r>
            <a:r>
              <a:rPr lang="en-AU" altLang="el-GR" sz="2400">
                <a:latin typeface="Arial" panose="020B0604020202020204" pitchFamily="34" charset="0"/>
              </a:rPr>
              <a:t>– </a:t>
            </a:r>
            <a:r>
              <a:rPr lang="el-GR" altLang="el-GR" sz="2400">
                <a:latin typeface="Arial" panose="020B0604020202020204" pitchFamily="34" charset="0"/>
              </a:rPr>
              <a:t>αρχείο πηγαίου κώδικα</a:t>
            </a:r>
            <a:r>
              <a:rPr lang="en-AU" altLang="el-GR" sz="2400">
                <a:latin typeface="Arial" panose="020B0604020202020204" pitchFamily="34" charset="0"/>
              </a:rPr>
              <a:t> Java (text). </a:t>
            </a:r>
            <a:r>
              <a:rPr lang="el-GR" altLang="el-GR" sz="2400">
                <a:latin typeface="Arial" panose="020B0604020202020204" pitchFamily="34" charset="0"/>
              </a:rPr>
              <a:t>Ένα ανά   	         κλάση.</a:t>
            </a:r>
            <a:endParaRPr lang="en-AU" altLang="el-GR" sz="2400">
              <a:latin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AU" altLang="el-GR" sz="2400" b="1">
                <a:latin typeface="Arial" panose="020B0604020202020204" pitchFamily="34" charset="0"/>
              </a:rPr>
              <a:t>*.class</a:t>
            </a:r>
            <a:r>
              <a:rPr lang="en-AU" altLang="el-GR" sz="2400">
                <a:latin typeface="Arial" panose="020B0604020202020204" pitchFamily="34" charset="0"/>
              </a:rPr>
              <a:t> </a:t>
            </a:r>
            <a:r>
              <a:rPr lang="el-GR" altLang="el-GR" sz="2400">
                <a:latin typeface="Arial" panose="020B0604020202020204" pitchFamily="34" charset="0"/>
              </a:rPr>
              <a:t>    </a:t>
            </a:r>
            <a:r>
              <a:rPr lang="en-AU" altLang="el-GR" sz="2400">
                <a:latin typeface="Arial" panose="020B0604020202020204" pitchFamily="34" charset="0"/>
              </a:rPr>
              <a:t>– </a:t>
            </a:r>
            <a:r>
              <a:rPr lang="el-GR" altLang="el-GR" sz="2400">
                <a:latin typeface="Arial" panose="020B0604020202020204" pitchFamily="34" charset="0"/>
              </a:rPr>
              <a:t>αρχείο μεταφρασμένου κώδικα </a:t>
            </a:r>
            <a:r>
              <a:rPr lang="en-AU" altLang="el-GR" sz="2400">
                <a:latin typeface="Arial" panose="020B0604020202020204" pitchFamily="34" charset="0"/>
              </a:rPr>
              <a:t> Java. </a:t>
            </a:r>
            <a:r>
              <a:rPr lang="el-GR" altLang="el-GR" sz="2400">
                <a:latin typeface="Arial" panose="020B0604020202020204" pitchFamily="34" charset="0"/>
              </a:rPr>
              <a:t>Ένα 	         ανά κλάση.</a:t>
            </a:r>
            <a:endParaRPr lang="en-AU" altLang="el-GR" sz="2400">
              <a:latin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AU" altLang="el-GR" sz="2400" b="1">
                <a:latin typeface="Arial" panose="020B0604020202020204" pitchFamily="34" charset="0"/>
              </a:rPr>
              <a:t>*.ctxt</a:t>
            </a:r>
            <a:r>
              <a:rPr lang="en-AU" altLang="el-GR" sz="2400">
                <a:latin typeface="Arial" panose="020B0604020202020204" pitchFamily="34" charset="0"/>
              </a:rPr>
              <a:t> </a:t>
            </a:r>
            <a:r>
              <a:rPr lang="el-GR" altLang="el-GR" sz="2400">
                <a:latin typeface="Arial" panose="020B0604020202020204" pitchFamily="34" charset="0"/>
              </a:rPr>
              <a:t>      </a:t>
            </a:r>
            <a:r>
              <a:rPr lang="en-AU" altLang="el-GR" sz="2400">
                <a:latin typeface="Arial" panose="020B0604020202020204" pitchFamily="34" charset="0"/>
              </a:rPr>
              <a:t>– BlueJ </a:t>
            </a:r>
            <a:r>
              <a:rPr lang="el-GR" altLang="el-GR" sz="2400">
                <a:latin typeface="Arial" panose="020B0604020202020204" pitchFamily="34" charset="0"/>
              </a:rPr>
              <a:t>αρχείο-πλαίσιο</a:t>
            </a:r>
            <a:r>
              <a:rPr lang="en-AU" altLang="el-GR" sz="2400">
                <a:latin typeface="Arial" panose="020B0604020202020204" pitchFamily="34" charset="0"/>
              </a:rPr>
              <a:t>. </a:t>
            </a:r>
            <a:r>
              <a:rPr lang="el-GR" altLang="el-GR" sz="2400">
                <a:latin typeface="Arial" panose="020B0604020202020204" pitchFamily="34" charset="0"/>
              </a:rPr>
              <a:t>Περιέχει πληροφορίες 	        για τις παραμέτρους και τα σχολιασμό μίας 	        κλάσης. Ένα ανά κλάση.</a:t>
            </a:r>
            <a:endParaRPr lang="en-AU" altLang="el-GR" sz="2400">
              <a:latin typeface="Arial" panose="020B0604020202020204" pitchFamily="34" charset="0"/>
            </a:endParaRPr>
          </a:p>
          <a:p>
            <a:pPr>
              <a:buFontTx/>
              <a:buNone/>
            </a:pPr>
            <a:endParaRPr lang="en-AU" altLang="el-GR" sz="2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Τυπικά αρχεία</a:t>
            </a:r>
            <a:r>
              <a:rPr lang="en-AU" altLang="el-GR" sz="3600"/>
              <a:t> Java </a:t>
            </a:r>
          </a:p>
        </p:txBody>
      </p:sp>
      <p:sp>
        <p:nvSpPr>
          <p:cNvPr id="436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676400"/>
            <a:ext cx="7772400" cy="1905000"/>
          </a:xfr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l-GR" altLang="el-GR" sz="2400" b="1"/>
              <a:t>Αρχεία πηγαίου κώδικα</a:t>
            </a:r>
            <a:r>
              <a:rPr lang="en-AU" altLang="el-GR" sz="2400" b="1"/>
              <a:t>: *.java</a:t>
            </a:r>
            <a:br>
              <a:rPr lang="en-AU" altLang="el-GR" sz="2400" b="1"/>
            </a:br>
            <a:r>
              <a:rPr lang="el-GR" altLang="el-GR" sz="2400"/>
              <a:t>Περιέχουν τον πηγαίο κώδικα σε αναγνώσιμη μορφή, όπως ακριβώς πληκτρολογήθηκαν από τον προγραμματιστή.</a:t>
            </a:r>
            <a:endParaRPr lang="en-AU" altLang="el-GR" sz="2400">
              <a:latin typeface="Arial" panose="020B0604020202020204" pitchFamily="34" charset="0"/>
            </a:endParaRPr>
          </a:p>
        </p:txBody>
      </p:sp>
      <p:sp>
        <p:nvSpPr>
          <p:cNvPr id="436228" name="Rectangle 4"/>
          <p:cNvSpPr>
            <a:spLocks noChangeArrowheads="1"/>
          </p:cNvSpPr>
          <p:nvPr/>
        </p:nvSpPr>
        <p:spPr bwMode="auto">
          <a:xfrm>
            <a:off x="685800" y="3886200"/>
            <a:ext cx="7772400" cy="20574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487" tIns="44450" rIns="90487" bIns="44450"/>
          <a:lstStyle>
            <a:lvl1pPr marL="342900" indent="-342900">
              <a:buClr>
                <a:schemeClr val="tx2"/>
              </a:buClr>
              <a:buChar char="•"/>
              <a:defRPr sz="3200">
                <a:solidFill>
                  <a:srgbClr val="000000"/>
                </a:solidFill>
                <a:latin typeface="Helvetica" panose="020B060402020203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Times" panose="02020603060405020304" pitchFamily="18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el-GR" altLang="el-GR" sz="2400" b="1">
                <a:latin typeface="Arial" panose="020B0604020202020204" pitchFamily="34" charset="0"/>
              </a:rPr>
              <a:t>Αρχεία κώδικα </a:t>
            </a:r>
            <a:r>
              <a:rPr lang="en-US" altLang="el-GR" sz="2400" b="1">
                <a:latin typeface="Arial" panose="020B0604020202020204" pitchFamily="34" charset="0"/>
              </a:rPr>
              <a:t>Java</a:t>
            </a:r>
            <a:r>
              <a:rPr lang="en-AU" altLang="el-GR" sz="2400" b="1">
                <a:latin typeface="Arial" panose="020B0604020202020204" pitchFamily="34" charset="0"/>
              </a:rPr>
              <a:t>: *.class</a:t>
            </a:r>
            <a:r>
              <a:rPr lang="en-AU" altLang="el-GR" sz="2400">
                <a:latin typeface="Arial" panose="020B0604020202020204" pitchFamily="34" charset="0"/>
              </a:rPr>
              <a:t/>
            </a:r>
            <a:br>
              <a:rPr lang="en-AU" altLang="el-GR" sz="2400">
                <a:latin typeface="Arial" panose="020B0604020202020204" pitchFamily="34" charset="0"/>
              </a:rPr>
            </a:br>
            <a:r>
              <a:rPr lang="el-GR" altLang="el-GR" sz="2400">
                <a:latin typeface="Arial" panose="020B0604020202020204" pitchFamily="34" charset="0"/>
              </a:rPr>
              <a:t>περιέχουν κώδικα τύπου</a:t>
            </a:r>
            <a:r>
              <a:rPr lang="en-AU" altLang="el-GR" sz="2400">
                <a:latin typeface="Arial" panose="020B0604020202020204" pitchFamily="34" charset="0"/>
              </a:rPr>
              <a:t> bytecode (</a:t>
            </a:r>
            <a:r>
              <a:rPr lang="el-GR" altLang="el-GR" sz="2400">
                <a:latin typeface="Arial" panose="020B0604020202020204" pitchFamily="34" charset="0"/>
              </a:rPr>
              <a:t>μια μορφή της κλάσης αναγνωρίσιμη από την ιδεατή μηχανή της </a:t>
            </a:r>
            <a:r>
              <a:rPr lang="en-US" altLang="el-GR" sz="2400">
                <a:latin typeface="Arial" panose="020B0604020202020204" pitchFamily="34" charset="0"/>
              </a:rPr>
              <a:t>Java)</a:t>
            </a:r>
            <a:r>
              <a:rPr lang="en-AU" altLang="el-GR" sz="2400">
                <a:latin typeface="Arial" panose="020B0604020202020204" pitchFamily="34" charset="0"/>
              </a:rPr>
              <a:t>. </a:t>
            </a:r>
            <a:r>
              <a:rPr lang="el-GR" altLang="el-GR" sz="2400">
                <a:latin typeface="Arial" panose="020B0604020202020204" pitchFamily="34" charset="0"/>
              </a:rPr>
              <a:t>Τα δημιουργεί ο μεταφραστής με βάση τον πηγαίο κώδικα. </a:t>
            </a:r>
            <a:endParaRPr lang="en-AU" altLang="el-GR" sz="2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Rectangle 3074"/>
          <p:cNvSpPr>
            <a:spLocks noChangeArrowheads="1"/>
          </p:cNvSpPr>
          <p:nvPr/>
        </p:nvSpPr>
        <p:spPr bwMode="auto">
          <a:xfrm>
            <a:off x="6477000" y="1981200"/>
            <a:ext cx="1828800" cy="3352800"/>
          </a:xfrm>
          <a:prstGeom prst="rect">
            <a:avLst/>
          </a:prstGeom>
          <a:solidFill>
            <a:srgbClr val="CECECE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438275" name="Rectangle 3075"/>
          <p:cNvSpPr>
            <a:spLocks noGrp="1" noChangeArrowheads="1"/>
          </p:cNvSpPr>
          <p:nvPr>
            <p:ph type="title"/>
          </p:nvPr>
        </p:nvSpPr>
        <p:spPr>
          <a:xfrm>
            <a:off x="381000" y="501650"/>
            <a:ext cx="8382000" cy="565150"/>
          </a:xfrm>
        </p:spPr>
        <p:txBody>
          <a:bodyPr/>
          <a:lstStyle/>
          <a:p>
            <a:r>
              <a:rPr lang="el-GR" altLang="el-GR" sz="3200" b="1"/>
              <a:t>Ο κύκλος «σύνταξη-μετάφραση-εκτέλεση»</a:t>
            </a:r>
            <a:endParaRPr lang="en-AU" altLang="el-GR" sz="3200" b="1"/>
          </a:p>
        </p:txBody>
      </p:sp>
      <p:sp>
        <p:nvSpPr>
          <p:cNvPr id="438276" name="Text Box 3076"/>
          <p:cNvSpPr txBox="1">
            <a:spLocks noChangeArrowheads="1"/>
          </p:cNvSpPr>
          <p:nvPr/>
        </p:nvSpPr>
        <p:spPr bwMode="auto">
          <a:xfrm>
            <a:off x="1371600" y="1828800"/>
            <a:ext cx="94456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l-GR">
                <a:latin typeface="Helvetica" panose="020B0604020202030204" pitchFamily="34" charset="0"/>
              </a:rPr>
              <a:t>*</a:t>
            </a:r>
            <a:r>
              <a:rPr lang="el-GR" altLang="el-GR">
                <a:latin typeface="Helvetica" panose="020B0604020202030204" pitchFamily="34" charset="0"/>
              </a:rPr>
              <a:t>.</a:t>
            </a:r>
            <a:r>
              <a:rPr lang="en-US" altLang="el-GR">
                <a:latin typeface="Helvetica" panose="020B0604020202030204" pitchFamily="34" charset="0"/>
              </a:rPr>
              <a:t>java</a:t>
            </a:r>
            <a:endParaRPr lang="en-AU" altLang="el-GR">
              <a:latin typeface="Helvetica" panose="020B0604020202030204" pitchFamily="34" charset="0"/>
            </a:endParaRPr>
          </a:p>
        </p:txBody>
      </p:sp>
      <p:grpSp>
        <p:nvGrpSpPr>
          <p:cNvPr id="438277" name="Group 3077"/>
          <p:cNvGrpSpPr>
            <a:grpSpLocks/>
          </p:cNvGrpSpPr>
          <p:nvPr/>
        </p:nvGrpSpPr>
        <p:grpSpPr bwMode="auto">
          <a:xfrm>
            <a:off x="1371600" y="2514600"/>
            <a:ext cx="1066800" cy="1219200"/>
            <a:chOff x="672" y="1872"/>
            <a:chExt cx="672" cy="768"/>
          </a:xfrm>
        </p:grpSpPr>
        <p:sp>
          <p:nvSpPr>
            <p:cNvPr id="438278" name="Rectangle 3078"/>
            <p:cNvSpPr>
              <a:spLocks noChangeArrowheads="1"/>
            </p:cNvSpPr>
            <p:nvPr/>
          </p:nvSpPr>
          <p:spPr bwMode="auto">
            <a:xfrm>
              <a:off x="672" y="1872"/>
              <a:ext cx="672" cy="768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438279" name="Line 3079"/>
            <p:cNvSpPr>
              <a:spLocks noChangeShapeType="1"/>
            </p:cNvSpPr>
            <p:nvPr/>
          </p:nvSpPr>
          <p:spPr bwMode="auto">
            <a:xfrm>
              <a:off x="768" y="2016"/>
              <a:ext cx="43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438280" name="Line 3080"/>
            <p:cNvSpPr>
              <a:spLocks noChangeShapeType="1"/>
            </p:cNvSpPr>
            <p:nvPr/>
          </p:nvSpPr>
          <p:spPr bwMode="auto">
            <a:xfrm>
              <a:off x="768" y="2112"/>
              <a:ext cx="43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438281" name="Line 3081"/>
            <p:cNvSpPr>
              <a:spLocks noChangeShapeType="1"/>
            </p:cNvSpPr>
            <p:nvPr/>
          </p:nvSpPr>
          <p:spPr bwMode="auto">
            <a:xfrm>
              <a:off x="768" y="2208"/>
              <a:ext cx="43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438282" name="Line 3082"/>
            <p:cNvSpPr>
              <a:spLocks noChangeShapeType="1"/>
            </p:cNvSpPr>
            <p:nvPr/>
          </p:nvSpPr>
          <p:spPr bwMode="auto">
            <a:xfrm>
              <a:off x="768" y="2304"/>
              <a:ext cx="43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438283" name="Line 3083"/>
            <p:cNvSpPr>
              <a:spLocks noChangeShapeType="1"/>
            </p:cNvSpPr>
            <p:nvPr/>
          </p:nvSpPr>
          <p:spPr bwMode="auto">
            <a:xfrm>
              <a:off x="768" y="2400"/>
              <a:ext cx="43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438284" name="Line 3084"/>
            <p:cNvSpPr>
              <a:spLocks noChangeShapeType="1"/>
            </p:cNvSpPr>
            <p:nvPr/>
          </p:nvSpPr>
          <p:spPr bwMode="auto">
            <a:xfrm>
              <a:off x="768" y="2496"/>
              <a:ext cx="43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endParaRPr lang="el-GR"/>
            </a:p>
          </p:txBody>
        </p:sp>
      </p:grpSp>
      <p:sp>
        <p:nvSpPr>
          <p:cNvPr id="438285" name="Rectangle 3085"/>
          <p:cNvSpPr>
            <a:spLocks noChangeArrowheads="1"/>
          </p:cNvSpPr>
          <p:nvPr/>
        </p:nvSpPr>
        <p:spPr bwMode="auto">
          <a:xfrm>
            <a:off x="3810000" y="2667000"/>
            <a:ext cx="955675" cy="103663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pPr algn="ctr"/>
            <a:r>
              <a:rPr lang="en-AU" altLang="el-GR" sz="1800">
                <a:latin typeface="Helvetica" panose="020B0604020202030204" pitchFamily="34" charset="0"/>
              </a:rPr>
              <a:t>011010</a:t>
            </a:r>
          </a:p>
          <a:p>
            <a:pPr algn="ctr"/>
            <a:r>
              <a:rPr lang="en-AU" altLang="el-GR" sz="1800">
                <a:latin typeface="Helvetica" panose="020B0604020202030204" pitchFamily="34" charset="0"/>
              </a:rPr>
              <a:t>110101</a:t>
            </a:r>
          </a:p>
          <a:p>
            <a:pPr algn="ctr"/>
            <a:r>
              <a:rPr lang="en-AU" altLang="el-GR" sz="1800">
                <a:latin typeface="Helvetica" panose="020B0604020202030204" pitchFamily="34" charset="0"/>
              </a:rPr>
              <a:t>010001</a:t>
            </a:r>
          </a:p>
        </p:txBody>
      </p:sp>
      <p:sp>
        <p:nvSpPr>
          <p:cNvPr id="438286" name="Text Box 3086"/>
          <p:cNvSpPr txBox="1">
            <a:spLocks noChangeArrowheads="1"/>
          </p:cNvSpPr>
          <p:nvPr/>
        </p:nvSpPr>
        <p:spPr bwMode="auto">
          <a:xfrm>
            <a:off x="3733800" y="1905000"/>
            <a:ext cx="10795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>
                <a:latin typeface="Helvetica" panose="020B0604020202030204" pitchFamily="34" charset="0"/>
              </a:rPr>
              <a:t>*.class</a:t>
            </a:r>
          </a:p>
        </p:txBody>
      </p:sp>
      <p:sp>
        <p:nvSpPr>
          <p:cNvPr id="438287" name="Rectangle 3087"/>
          <p:cNvSpPr>
            <a:spLocks noChangeArrowheads="1"/>
          </p:cNvSpPr>
          <p:nvPr/>
        </p:nvSpPr>
        <p:spPr bwMode="auto">
          <a:xfrm>
            <a:off x="6934200" y="2209800"/>
            <a:ext cx="955675" cy="136683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pPr algn="ctr"/>
            <a:r>
              <a:rPr lang="en-AU" altLang="el-GR" sz="1800">
                <a:latin typeface="Helvetica" panose="020B0604020202030204" pitchFamily="34" charset="0"/>
              </a:rPr>
              <a:t>011010</a:t>
            </a:r>
          </a:p>
          <a:p>
            <a:pPr algn="ctr"/>
            <a:r>
              <a:rPr lang="en-AU" altLang="el-GR" sz="1800">
                <a:latin typeface="Helvetica" panose="020B0604020202030204" pitchFamily="34" charset="0"/>
              </a:rPr>
              <a:t>110101</a:t>
            </a:r>
          </a:p>
          <a:p>
            <a:pPr algn="ctr"/>
            <a:r>
              <a:rPr lang="en-AU" altLang="el-GR" sz="1800">
                <a:latin typeface="Helvetica" panose="020B0604020202030204" pitchFamily="34" charset="0"/>
              </a:rPr>
              <a:t>1001</a:t>
            </a:r>
          </a:p>
          <a:p>
            <a:pPr algn="ctr"/>
            <a:r>
              <a:rPr lang="en-AU" altLang="el-GR" sz="1800">
                <a:latin typeface="Helvetica" panose="020B0604020202030204" pitchFamily="34" charset="0"/>
              </a:rPr>
              <a:t>10</a:t>
            </a:r>
          </a:p>
        </p:txBody>
      </p:sp>
      <p:sp>
        <p:nvSpPr>
          <p:cNvPr id="438288" name="AutoShape 3088"/>
          <p:cNvSpPr>
            <a:spLocks noChangeArrowheads="1"/>
          </p:cNvSpPr>
          <p:nvPr/>
        </p:nvSpPr>
        <p:spPr bwMode="auto">
          <a:xfrm>
            <a:off x="7010400" y="3657600"/>
            <a:ext cx="838200" cy="381000"/>
          </a:xfrm>
          <a:prstGeom prst="flowChartManualOperation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438289" name="Rectangle 3089"/>
          <p:cNvSpPr>
            <a:spLocks noChangeArrowheads="1"/>
          </p:cNvSpPr>
          <p:nvPr/>
        </p:nvSpPr>
        <p:spPr bwMode="auto">
          <a:xfrm>
            <a:off x="6877050" y="4210050"/>
            <a:ext cx="1069975" cy="1023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pPr algn="ctr"/>
            <a:r>
              <a:rPr lang="en-AU" altLang="el-GR" sz="1800">
                <a:latin typeface="Helvetica" panose="020B0604020202030204" pitchFamily="34" charset="0"/>
              </a:rPr>
              <a:t>1</a:t>
            </a:r>
          </a:p>
          <a:p>
            <a:pPr algn="ctr"/>
            <a:r>
              <a:rPr lang="en-AU" altLang="el-GR" sz="1800">
                <a:latin typeface="Helvetica" panose="020B0604020202030204" pitchFamily="34" charset="0"/>
              </a:rPr>
              <a:t>0111</a:t>
            </a:r>
          </a:p>
          <a:p>
            <a:pPr algn="ctr"/>
            <a:r>
              <a:rPr lang="en-AU" altLang="el-GR" sz="1800">
                <a:latin typeface="Helvetica" panose="020B0604020202030204" pitchFamily="34" charset="0"/>
              </a:rPr>
              <a:t>0110110</a:t>
            </a:r>
          </a:p>
        </p:txBody>
      </p:sp>
      <p:sp>
        <p:nvSpPr>
          <p:cNvPr id="438290" name="Rectangle 3090"/>
          <p:cNvSpPr>
            <a:spLocks noChangeArrowheads="1"/>
          </p:cNvSpPr>
          <p:nvPr/>
        </p:nvSpPr>
        <p:spPr bwMode="auto">
          <a:xfrm rot="1325674">
            <a:off x="7239000" y="3962400"/>
            <a:ext cx="3079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pPr algn="ctr"/>
            <a:r>
              <a:rPr lang="en-AU" altLang="el-GR" sz="1800">
                <a:latin typeface="Helvetica" panose="020B0604020202030204" pitchFamily="34" charset="0"/>
              </a:rPr>
              <a:t>1</a:t>
            </a:r>
          </a:p>
        </p:txBody>
      </p:sp>
      <p:sp>
        <p:nvSpPr>
          <p:cNvPr id="438291" name="Rectangle 3091"/>
          <p:cNvSpPr>
            <a:spLocks noChangeArrowheads="1"/>
          </p:cNvSpPr>
          <p:nvPr/>
        </p:nvSpPr>
        <p:spPr bwMode="auto">
          <a:xfrm rot="-833150">
            <a:off x="7315200" y="3429000"/>
            <a:ext cx="3079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pPr algn="ctr"/>
            <a:r>
              <a:rPr lang="en-AU" altLang="el-GR" sz="1800">
                <a:latin typeface="Helvetica" panose="020B0604020202030204" pitchFamily="34" charset="0"/>
              </a:rPr>
              <a:t>1</a:t>
            </a:r>
          </a:p>
        </p:txBody>
      </p:sp>
      <p:sp>
        <p:nvSpPr>
          <p:cNvPr id="438292" name="Text Box 3092"/>
          <p:cNvSpPr txBox="1">
            <a:spLocks noChangeArrowheads="1"/>
          </p:cNvSpPr>
          <p:nvPr/>
        </p:nvSpPr>
        <p:spPr bwMode="auto">
          <a:xfrm>
            <a:off x="6248400" y="1524000"/>
            <a:ext cx="21272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l-GR" altLang="el-GR">
                <a:latin typeface="Helvetica" panose="020B0604020202030204" pitchFamily="34" charset="0"/>
              </a:rPr>
              <a:t>Ιδεατή μηχανή</a:t>
            </a:r>
            <a:endParaRPr lang="en-AU" altLang="el-GR">
              <a:latin typeface="Helvetica" panose="020B0604020202030204" pitchFamily="34" charset="0"/>
            </a:endParaRPr>
          </a:p>
        </p:txBody>
      </p:sp>
      <p:sp>
        <p:nvSpPr>
          <p:cNvPr id="438293" name="AutoShape 3093"/>
          <p:cNvSpPr>
            <a:spLocks noChangeArrowheads="1"/>
          </p:cNvSpPr>
          <p:nvPr/>
        </p:nvSpPr>
        <p:spPr bwMode="auto">
          <a:xfrm>
            <a:off x="381000" y="4572000"/>
            <a:ext cx="1401763" cy="968375"/>
          </a:xfrm>
          <a:prstGeom prst="flowChartAlternateProcess">
            <a:avLst/>
          </a:prstGeom>
          <a:solidFill>
            <a:srgbClr val="CECECE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pPr algn="ctr"/>
            <a:r>
              <a:rPr lang="el-GR" altLang="el-GR">
                <a:latin typeface="Helvetica" panose="020B0604020202030204" pitchFamily="34" charset="0"/>
              </a:rPr>
              <a:t>Κειμενο-</a:t>
            </a:r>
          </a:p>
          <a:p>
            <a:pPr algn="ctr"/>
            <a:r>
              <a:rPr lang="el-GR" altLang="el-GR">
                <a:latin typeface="Helvetica" panose="020B0604020202030204" pitchFamily="34" charset="0"/>
              </a:rPr>
              <a:t>γράφος</a:t>
            </a:r>
            <a:endParaRPr lang="en-AU" altLang="el-GR">
              <a:latin typeface="Helvetica" panose="020B0604020202030204" pitchFamily="34" charset="0"/>
            </a:endParaRPr>
          </a:p>
        </p:txBody>
      </p:sp>
      <p:sp>
        <p:nvSpPr>
          <p:cNvPr id="438294" name="AutoShape 3094"/>
          <p:cNvSpPr>
            <a:spLocks noChangeArrowheads="1"/>
          </p:cNvSpPr>
          <p:nvPr/>
        </p:nvSpPr>
        <p:spPr bwMode="auto">
          <a:xfrm>
            <a:off x="2144713" y="4565650"/>
            <a:ext cx="2047875" cy="968375"/>
          </a:xfrm>
          <a:prstGeom prst="flowChartAlternateProcess">
            <a:avLst/>
          </a:prstGeom>
          <a:solidFill>
            <a:srgbClr val="CECECE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pPr algn="ctr"/>
            <a:r>
              <a:rPr lang="el-GR" altLang="el-GR">
                <a:latin typeface="Helvetica" panose="020B0604020202030204" pitchFamily="34" charset="0"/>
              </a:rPr>
              <a:t>μεταφραστής</a:t>
            </a:r>
            <a:endParaRPr lang="en-AU" altLang="el-GR">
              <a:latin typeface="Helvetica" panose="020B0604020202030204" pitchFamily="34" charset="0"/>
            </a:endParaRPr>
          </a:p>
          <a:p>
            <a:pPr algn="ctr"/>
            <a:r>
              <a:rPr lang="en-AU" altLang="el-GR">
                <a:latin typeface="Helvetica" panose="020B0604020202030204" pitchFamily="34" charset="0"/>
              </a:rPr>
              <a:t>(javac)</a:t>
            </a:r>
          </a:p>
        </p:txBody>
      </p:sp>
      <p:sp>
        <p:nvSpPr>
          <p:cNvPr id="438295" name="AutoShape 3095"/>
          <p:cNvSpPr>
            <a:spLocks noChangeArrowheads="1"/>
          </p:cNvSpPr>
          <p:nvPr/>
        </p:nvSpPr>
        <p:spPr bwMode="auto">
          <a:xfrm>
            <a:off x="5332413" y="4724400"/>
            <a:ext cx="989012" cy="498475"/>
          </a:xfrm>
          <a:prstGeom prst="flowChartAlternateProcess">
            <a:avLst/>
          </a:prstGeom>
          <a:solidFill>
            <a:srgbClr val="CECECE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pPr algn="ctr"/>
            <a:r>
              <a:rPr lang="en-AU" altLang="el-GR">
                <a:latin typeface="Helvetica" panose="020B0604020202030204" pitchFamily="34" charset="0"/>
              </a:rPr>
              <a:t>(java)</a:t>
            </a:r>
          </a:p>
        </p:txBody>
      </p:sp>
      <p:sp>
        <p:nvSpPr>
          <p:cNvPr id="438296" name="Line 3096"/>
          <p:cNvSpPr>
            <a:spLocks noChangeShapeType="1"/>
          </p:cNvSpPr>
          <p:nvPr/>
        </p:nvSpPr>
        <p:spPr bwMode="auto">
          <a:xfrm flipV="1">
            <a:off x="990600" y="3733800"/>
            <a:ext cx="609600" cy="838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438297" name="Line 3097"/>
          <p:cNvSpPr>
            <a:spLocks noChangeShapeType="1"/>
          </p:cNvSpPr>
          <p:nvPr/>
        </p:nvSpPr>
        <p:spPr bwMode="auto">
          <a:xfrm>
            <a:off x="2057400" y="3733800"/>
            <a:ext cx="762000" cy="838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438298" name="Line 3098"/>
          <p:cNvSpPr>
            <a:spLocks noChangeShapeType="1"/>
          </p:cNvSpPr>
          <p:nvPr/>
        </p:nvSpPr>
        <p:spPr bwMode="auto">
          <a:xfrm flipV="1">
            <a:off x="3352800" y="3733800"/>
            <a:ext cx="609600" cy="838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438299" name="Line 3099"/>
          <p:cNvSpPr>
            <a:spLocks noChangeShapeType="1"/>
          </p:cNvSpPr>
          <p:nvPr/>
        </p:nvSpPr>
        <p:spPr bwMode="auto">
          <a:xfrm flipV="1">
            <a:off x="4800600" y="3200400"/>
            <a:ext cx="1676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Σύνταξη (</a:t>
            </a:r>
            <a:r>
              <a:rPr lang="en-US" altLang="el-GR" sz="3600"/>
              <a:t>editing)</a:t>
            </a:r>
            <a:endParaRPr lang="en-AU" altLang="el-GR" sz="3600"/>
          </a:p>
        </p:txBody>
      </p:sp>
      <p:sp>
        <p:nvSpPr>
          <p:cNvPr id="440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905000"/>
            <a:ext cx="7848600" cy="3886200"/>
          </a:xfrm>
        </p:spPr>
        <p:txBody>
          <a:bodyPr/>
          <a:lstStyle/>
          <a:p>
            <a:r>
              <a:rPr lang="el-GR" altLang="el-GR" sz="2400">
                <a:latin typeface="Arial" panose="020B0604020202020204" pitchFamily="34" charset="0"/>
              </a:rPr>
              <a:t>Μπορεί να χρησιμοποιηθεί οποιοσδήποτε κειμενογράφος. </a:t>
            </a:r>
          </a:p>
          <a:p>
            <a:pPr>
              <a:buFontTx/>
              <a:buNone/>
            </a:pPr>
            <a:endParaRPr lang="el-GR" altLang="el-GR" sz="1200">
              <a:latin typeface="Arial" panose="020B0604020202020204" pitchFamily="34" charset="0"/>
            </a:endParaRPr>
          </a:p>
          <a:p>
            <a:r>
              <a:rPr lang="en-AU" altLang="el-GR" sz="2400">
                <a:latin typeface="Arial" panose="020B0604020202020204" pitchFamily="34" charset="0"/>
              </a:rPr>
              <a:t>Notepad, emacs, </a:t>
            </a:r>
            <a:r>
              <a:rPr lang="en-US" altLang="el-GR" sz="2400">
                <a:latin typeface="Arial" panose="020B0604020202020204" pitchFamily="34" charset="0"/>
              </a:rPr>
              <a:t>vi, TextPad</a:t>
            </a:r>
            <a:r>
              <a:rPr lang="en-AU" altLang="el-GR" sz="2400">
                <a:latin typeface="Arial" panose="020B0604020202020204" pitchFamily="34" charset="0"/>
              </a:rPr>
              <a:t>, ...</a:t>
            </a:r>
            <a:endParaRPr lang="el-GR" altLang="el-GR" sz="2400">
              <a:latin typeface="Arial" panose="020B0604020202020204" pitchFamily="34" charset="0"/>
            </a:endParaRPr>
          </a:p>
          <a:p>
            <a:pPr>
              <a:buFontTx/>
              <a:buNone/>
            </a:pPr>
            <a:endParaRPr lang="en-AU" altLang="el-GR" sz="1200">
              <a:latin typeface="Arial" panose="020B0604020202020204" pitchFamily="34" charset="0"/>
            </a:endParaRPr>
          </a:p>
          <a:p>
            <a:r>
              <a:rPr lang="el-GR" altLang="el-GR" sz="2400">
                <a:latin typeface="Arial" panose="020B0604020202020204" pitchFamily="34" charset="0"/>
              </a:rPr>
              <a:t>Προσοχή με τη χρήση του </a:t>
            </a:r>
            <a:r>
              <a:rPr lang="en-AU" altLang="el-GR" sz="2400">
                <a:latin typeface="Arial" panose="020B0604020202020204" pitchFamily="34" charset="0"/>
              </a:rPr>
              <a:t>Word:</a:t>
            </a:r>
            <a:r>
              <a:rPr lang="el-GR" altLang="el-GR" sz="2400">
                <a:latin typeface="Arial" panose="020B0604020202020204" pitchFamily="34" charset="0"/>
              </a:rPr>
              <a:t> το</a:t>
            </a:r>
            <a:r>
              <a:rPr lang="en-AU" altLang="el-GR" sz="2400">
                <a:latin typeface="Arial" panose="020B0604020202020204" pitchFamily="34" charset="0"/>
              </a:rPr>
              <a:t> Word </a:t>
            </a:r>
            <a:r>
              <a:rPr lang="el-GR" altLang="el-GR" sz="2400">
                <a:latin typeface="Arial" panose="020B0604020202020204" pitchFamily="34" charset="0"/>
              </a:rPr>
              <a:t>δεν αποθηκεύει αυτόματα σε μορφή κειμένου </a:t>
            </a:r>
            <a:r>
              <a:rPr lang="en-US" altLang="el-GR" sz="2400">
                <a:latin typeface="Arial" panose="020B0604020202020204" pitchFamily="34" charset="0"/>
              </a:rPr>
              <a:t>(text)</a:t>
            </a:r>
            <a:endParaRPr lang="el-GR" altLang="el-GR" sz="2400">
              <a:latin typeface="Arial" panose="020B0604020202020204" pitchFamily="34" charset="0"/>
            </a:endParaRPr>
          </a:p>
          <a:p>
            <a:pPr>
              <a:buFontTx/>
              <a:buNone/>
            </a:pPr>
            <a:endParaRPr lang="en-AU" altLang="el-GR" sz="1200">
              <a:latin typeface="Arial" panose="020B0604020202020204" pitchFamily="34" charset="0"/>
            </a:endParaRPr>
          </a:p>
          <a:p>
            <a:r>
              <a:rPr lang="el-GR" altLang="el-GR" sz="2400">
                <a:latin typeface="Arial" panose="020B0604020202020204" pitchFamily="34" charset="0"/>
              </a:rPr>
              <a:t>Βεβαιωθείτε ότι «σώσατε» το πρόγραμμα πριν το μεταφράσετε</a:t>
            </a:r>
            <a:r>
              <a:rPr lang="en-AU" altLang="el-GR" sz="2400">
                <a:latin typeface="Arial" panose="020B0604020202020204" pitchFamily="34" charset="0"/>
              </a:rPr>
              <a:t>!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1650"/>
            <a:ext cx="8229600" cy="565150"/>
          </a:xfrm>
        </p:spPr>
        <p:txBody>
          <a:bodyPr/>
          <a:lstStyle/>
          <a:p>
            <a:r>
              <a:rPr lang="el-GR" altLang="el-GR" sz="3200"/>
              <a:t>Κλήση από τη γραμμή εκτέλεσης εντολών</a:t>
            </a:r>
            <a:endParaRPr lang="en-AU" altLang="el-GR" sz="3200"/>
          </a:p>
        </p:txBody>
      </p:sp>
      <p:sp>
        <p:nvSpPr>
          <p:cNvPr id="4423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l-GR" altLang="el-GR" sz="2400"/>
              <a:t>Η μετάφραση και η εκτέλεση προγραμμάτων </a:t>
            </a:r>
            <a:r>
              <a:rPr lang="en-AU" altLang="el-GR" sz="2400"/>
              <a:t>Java </a:t>
            </a:r>
            <a:r>
              <a:rPr lang="el-GR" altLang="el-GR" sz="2400"/>
              <a:t>σε περιβάλλον</a:t>
            </a:r>
            <a:r>
              <a:rPr lang="en-AU" altLang="el-GR" sz="2400"/>
              <a:t> JDK </a:t>
            </a:r>
            <a:r>
              <a:rPr lang="el-GR" altLang="el-GR" sz="2400"/>
              <a:t>γίνονται μέσω της γραμμής εκτέλεσης εντολών </a:t>
            </a:r>
            <a:endParaRPr lang="en-US" altLang="el-GR" sz="2400"/>
          </a:p>
          <a:p>
            <a:pPr>
              <a:buFontTx/>
              <a:buNone/>
            </a:pPr>
            <a:endParaRPr lang="el-GR" altLang="el-GR" sz="1200"/>
          </a:p>
          <a:p>
            <a:r>
              <a:rPr lang="el-GR" altLang="el-GR" sz="2400"/>
              <a:t>Σε συστήματα </a:t>
            </a:r>
            <a:r>
              <a:rPr lang="en-AU" altLang="el-GR" sz="2400"/>
              <a:t> Microsoft: DOS </a:t>
            </a:r>
            <a:r>
              <a:rPr lang="el-GR" altLang="el-GR" sz="2400"/>
              <a:t>περιβάλλον</a:t>
            </a:r>
            <a:endParaRPr lang="en-US" altLang="el-GR" sz="2400"/>
          </a:p>
          <a:p>
            <a:pPr>
              <a:buFontTx/>
              <a:buNone/>
            </a:pPr>
            <a:endParaRPr lang="en-AU" altLang="el-GR" sz="1200"/>
          </a:p>
          <a:p>
            <a:r>
              <a:rPr lang="el-GR" altLang="el-GR" sz="2400"/>
              <a:t>Σε συστήματα </a:t>
            </a:r>
            <a:r>
              <a:rPr lang="en-AU" altLang="el-GR" sz="2400"/>
              <a:t>Unix</a:t>
            </a:r>
            <a:r>
              <a:rPr lang="el-GR" altLang="el-GR" sz="2400"/>
              <a:t> </a:t>
            </a:r>
            <a:r>
              <a:rPr lang="en-AU" altLang="el-GR" sz="2400"/>
              <a:t>: Unix </a:t>
            </a:r>
            <a:r>
              <a:rPr lang="el-GR" altLang="el-GR" sz="2400"/>
              <a:t>περιβάλλον (</a:t>
            </a:r>
            <a:r>
              <a:rPr lang="en-US" altLang="el-GR" sz="2400"/>
              <a:t>shell)</a:t>
            </a:r>
          </a:p>
          <a:p>
            <a:pPr>
              <a:buFontTx/>
              <a:buNone/>
            </a:pPr>
            <a:endParaRPr lang="en-AU" altLang="el-GR" sz="1200"/>
          </a:p>
          <a:p>
            <a:r>
              <a:rPr lang="el-GR" altLang="el-GR" sz="2400"/>
              <a:t>Βεβαιωθείτε ότι οι εντολές μετάφρασης (</a:t>
            </a:r>
            <a:r>
              <a:rPr lang="en-US" altLang="el-GR" sz="2400"/>
              <a:t>javac) </a:t>
            </a:r>
            <a:r>
              <a:rPr lang="el-GR" altLang="el-GR" sz="2400"/>
              <a:t>και εκτέλεσης</a:t>
            </a:r>
            <a:r>
              <a:rPr lang="en-US" altLang="el-GR" sz="2400"/>
              <a:t> (java)</a:t>
            </a:r>
            <a:r>
              <a:rPr lang="el-GR" altLang="el-GR" sz="2400"/>
              <a:t> είναι σωστά τοποθετημένες στο μονοπάτι εντολών (</a:t>
            </a:r>
            <a:r>
              <a:rPr lang="en-AU" altLang="el-GR" sz="2400"/>
              <a:t>command path</a:t>
            </a:r>
            <a:r>
              <a:rPr lang="el-GR" altLang="el-GR" sz="2400"/>
              <a:t>).</a:t>
            </a:r>
            <a:endParaRPr lang="en-AU" altLang="el-GR"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Μετάφραση (</a:t>
            </a:r>
            <a:r>
              <a:rPr lang="en-US" altLang="el-GR" sz="3600"/>
              <a:t>compiling)</a:t>
            </a:r>
            <a:endParaRPr lang="en-AU" altLang="el-GR" sz="3600"/>
          </a:p>
        </p:txBody>
      </p:sp>
      <p:sp>
        <p:nvSpPr>
          <p:cNvPr id="444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600200"/>
            <a:ext cx="7772400" cy="4267200"/>
          </a:xfrm>
        </p:spPr>
        <p:txBody>
          <a:bodyPr/>
          <a:lstStyle/>
          <a:p>
            <a:r>
              <a:rPr lang="el-GR" altLang="el-GR" sz="2400">
                <a:latin typeface="Arial" panose="020B0604020202020204" pitchFamily="34" charset="0"/>
              </a:rPr>
              <a:t>Όνομα του</a:t>
            </a:r>
            <a:r>
              <a:rPr lang="en-AU" altLang="el-GR" sz="2400">
                <a:latin typeface="Arial" panose="020B0604020202020204" pitchFamily="34" charset="0"/>
              </a:rPr>
              <a:t> JDK </a:t>
            </a:r>
            <a:r>
              <a:rPr lang="el-GR" altLang="el-GR" sz="2400">
                <a:latin typeface="Arial" panose="020B0604020202020204" pitchFamily="34" charset="0"/>
              </a:rPr>
              <a:t>μεταφραστή</a:t>
            </a:r>
            <a:r>
              <a:rPr lang="en-AU" altLang="el-GR" sz="2400">
                <a:latin typeface="Arial" panose="020B0604020202020204" pitchFamily="34" charset="0"/>
              </a:rPr>
              <a:t>: </a:t>
            </a:r>
            <a:r>
              <a:rPr lang="el-GR" altLang="el-GR" sz="2400">
                <a:latin typeface="Arial" panose="020B0604020202020204" pitchFamily="34" charset="0"/>
              </a:rPr>
              <a:t> </a:t>
            </a:r>
            <a:r>
              <a:rPr lang="en-AU" altLang="el-GR" sz="2400" b="1">
                <a:latin typeface="Courier New" panose="02070309020205020404" pitchFamily="49" charset="0"/>
              </a:rPr>
              <a:t>javac</a:t>
            </a:r>
            <a:endParaRPr lang="el-GR" altLang="el-GR" sz="2400" b="1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endParaRPr lang="en-AU" altLang="el-GR" sz="1200">
              <a:latin typeface="Courier New" panose="02070309020205020404" pitchFamily="49" charset="0"/>
            </a:endParaRPr>
          </a:p>
          <a:p>
            <a:r>
              <a:rPr lang="el-GR" altLang="el-GR" sz="2400">
                <a:latin typeface="Arial" panose="020B0604020202020204" pitchFamily="34" charset="0"/>
              </a:rPr>
              <a:t>Κλήση</a:t>
            </a:r>
            <a:r>
              <a:rPr lang="en-AU" altLang="el-GR" sz="2400">
                <a:latin typeface="Arial" panose="020B0604020202020204" pitchFamily="34" charset="0"/>
              </a:rPr>
              <a:t>:</a:t>
            </a:r>
            <a:br>
              <a:rPr lang="en-AU" altLang="el-GR" sz="2400">
                <a:latin typeface="Arial" panose="020B0604020202020204" pitchFamily="34" charset="0"/>
              </a:rPr>
            </a:br>
            <a:r>
              <a:rPr lang="en-AU" altLang="el-GR" sz="2400" b="1">
                <a:latin typeface="Courier New" panose="02070309020205020404" pitchFamily="49" charset="0"/>
              </a:rPr>
              <a:t>javac &lt;</a:t>
            </a:r>
            <a:r>
              <a:rPr lang="el-GR" altLang="el-GR" sz="2400" b="1">
                <a:latin typeface="Courier New" panose="02070309020205020404" pitchFamily="49" charset="0"/>
              </a:rPr>
              <a:t>αρχείο </a:t>
            </a:r>
            <a:r>
              <a:rPr lang="en-US" altLang="el-GR" sz="2400" b="1">
                <a:latin typeface="Courier New" panose="02070309020205020404" pitchFamily="49" charset="0"/>
              </a:rPr>
              <a:t>Java</a:t>
            </a:r>
            <a:r>
              <a:rPr lang="en-AU" altLang="el-GR" sz="2400" b="1">
                <a:latin typeface="Courier New" panose="02070309020205020404" pitchFamily="49" charset="0"/>
              </a:rPr>
              <a:t>&gt;</a:t>
            </a:r>
            <a:endParaRPr lang="el-GR" altLang="el-GR" sz="2400" b="1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endParaRPr lang="en-AU" altLang="el-GR" sz="1200">
              <a:latin typeface="Courier New" panose="02070309020205020404" pitchFamily="49" charset="0"/>
            </a:endParaRPr>
          </a:p>
          <a:p>
            <a:r>
              <a:rPr lang="el-GR" altLang="el-GR" sz="2400">
                <a:latin typeface="Arial" panose="020B0604020202020204" pitchFamily="34" charset="0"/>
              </a:rPr>
              <a:t>Μεταφράζει το </a:t>
            </a:r>
            <a:r>
              <a:rPr lang="en-AU" altLang="el-GR" sz="2400" b="1">
                <a:latin typeface="Courier New" panose="02070309020205020404" pitchFamily="49" charset="0"/>
              </a:rPr>
              <a:t>&lt;</a:t>
            </a:r>
            <a:r>
              <a:rPr lang="el-GR" altLang="el-GR" sz="2400" b="1">
                <a:latin typeface="Courier New" panose="02070309020205020404" pitchFamily="49" charset="0"/>
              </a:rPr>
              <a:t>αρχείο </a:t>
            </a:r>
            <a:r>
              <a:rPr lang="en-US" altLang="el-GR" sz="2400" b="1">
                <a:latin typeface="Courier New" panose="02070309020205020404" pitchFamily="49" charset="0"/>
              </a:rPr>
              <a:t>Java</a:t>
            </a:r>
            <a:r>
              <a:rPr lang="en-AU" altLang="el-GR" sz="2400" b="1">
                <a:latin typeface="Courier New" panose="02070309020205020404" pitchFamily="49" charset="0"/>
              </a:rPr>
              <a:t>&gt;</a:t>
            </a:r>
            <a:r>
              <a:rPr lang="en-AU" altLang="el-GR" sz="2400">
                <a:latin typeface="Arial" panose="020B0604020202020204" pitchFamily="34" charset="0"/>
              </a:rPr>
              <a:t> </a:t>
            </a:r>
            <a:r>
              <a:rPr lang="el-GR" altLang="el-GR" sz="2400">
                <a:latin typeface="Arial" panose="020B0604020202020204" pitchFamily="34" charset="0"/>
              </a:rPr>
              <a:t>και όλες τις κλάσεις που εξαρτώνται από αυτό </a:t>
            </a:r>
          </a:p>
          <a:p>
            <a:pPr>
              <a:buFontTx/>
              <a:buNone/>
            </a:pPr>
            <a:endParaRPr lang="el-GR" altLang="el-GR" sz="1200">
              <a:latin typeface="Arial" panose="020B0604020202020204" pitchFamily="34" charset="0"/>
            </a:endParaRPr>
          </a:p>
          <a:p>
            <a:r>
              <a:rPr lang="el-GR" altLang="el-GR" sz="2400">
                <a:latin typeface="Arial" panose="020B0604020202020204" pitchFamily="34" charset="0"/>
              </a:rPr>
              <a:t>Παράδειγμα</a:t>
            </a:r>
            <a:r>
              <a:rPr lang="en-AU" altLang="el-GR" sz="2400">
                <a:latin typeface="Arial" panose="020B0604020202020204" pitchFamily="34" charset="0"/>
              </a:rPr>
              <a:t>:</a:t>
            </a:r>
            <a:br>
              <a:rPr lang="en-AU" altLang="el-GR" sz="2400">
                <a:latin typeface="Arial" panose="020B0604020202020204" pitchFamily="34" charset="0"/>
              </a:rPr>
            </a:br>
            <a:r>
              <a:rPr lang="en-AU" altLang="el-GR" sz="2400" b="1">
                <a:latin typeface="Courier New" panose="02070309020205020404" pitchFamily="49" charset="0"/>
              </a:rPr>
              <a:t>cd C:\bluej\zork</a:t>
            </a:r>
            <a:br>
              <a:rPr lang="en-AU" altLang="el-GR" sz="2400" b="1">
                <a:latin typeface="Courier New" panose="02070309020205020404" pitchFamily="49" charset="0"/>
              </a:rPr>
            </a:br>
            <a:r>
              <a:rPr lang="en-AU" altLang="el-GR" sz="2400" b="1">
                <a:latin typeface="Courier New" panose="02070309020205020404" pitchFamily="49" charset="0"/>
              </a:rPr>
              <a:t>javac Game.java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ntitled 2">
  <a:themeElements>
    <a:clrScheme name="">
      <a:dk1>
        <a:srgbClr val="474747"/>
      </a:dk1>
      <a:lt1>
        <a:srgbClr val="B3B3B3"/>
      </a:lt1>
      <a:dk2>
        <a:srgbClr val="232323"/>
      </a:dk2>
      <a:lt2>
        <a:srgbClr val="676767"/>
      </a:lt2>
      <a:accent1>
        <a:srgbClr val="B3B3B3"/>
      </a:accent1>
      <a:accent2>
        <a:srgbClr val="919191"/>
      </a:accent2>
      <a:accent3>
        <a:srgbClr val="D6D6D6"/>
      </a:accent3>
      <a:accent4>
        <a:srgbClr val="3B3B3B"/>
      </a:accent4>
      <a:accent5>
        <a:srgbClr val="D6D6D6"/>
      </a:accent5>
      <a:accent6>
        <a:srgbClr val="838383"/>
      </a:accent6>
      <a:hlink>
        <a:srgbClr val="CECECE"/>
      </a:hlink>
      <a:folHlink>
        <a:srgbClr val="A3A3A3"/>
      </a:folHlink>
    </a:clrScheme>
    <a:fontScheme name="untitled 2">
      <a:majorFont>
        <a:latin typeface="Arial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487" tIns="44450" rIns="90487" bIns="4445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5000"/>
          <a:buFont typeface="Monotype Sorts" charset="2"/>
          <a:buNone/>
          <a:tabLst/>
          <a:defRPr kumimoji="0" lang="en-AU" altLang="en-AU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487" tIns="44450" rIns="90487" bIns="4445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5000"/>
          <a:buFont typeface="Monotype Sorts" charset="2"/>
          <a:buNone/>
          <a:tabLst/>
          <a:defRPr kumimoji="0" lang="en-AU" altLang="en-AU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untitled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titled 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Madsen G4:Microsoft Office:Microsoft PowerPoint 4:Templates:B&amp;W Overheads:pastelb.ppt - Pastel</Template>
  <TotalTime>7967</TotalTime>
  <Pages>43</Pages>
  <Words>1061</Words>
  <Application>Microsoft Office PowerPoint</Application>
  <PresentationFormat>On-screen Show (4:3)</PresentationFormat>
  <Paragraphs>204</Paragraphs>
  <Slides>24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Courier New</vt:lpstr>
      <vt:lpstr>Helvetica</vt:lpstr>
      <vt:lpstr>Monotype Sorts</vt:lpstr>
      <vt:lpstr>Times</vt:lpstr>
      <vt:lpstr>untitled 2</vt:lpstr>
      <vt:lpstr>MS_ClipArt_Gallery</vt:lpstr>
      <vt:lpstr>PowerPoint Presentation</vt:lpstr>
      <vt:lpstr>Το BlueJ «πακέτο» </vt:lpstr>
      <vt:lpstr>Η δομή αρχείων του BlueJ</vt:lpstr>
      <vt:lpstr>Η δομή αρχείων του BlueJ</vt:lpstr>
      <vt:lpstr>Τυπικά αρχεία Java </vt:lpstr>
      <vt:lpstr>Ο κύκλος «σύνταξη-μετάφραση-εκτέλεση»</vt:lpstr>
      <vt:lpstr>Σύνταξη (editing)</vt:lpstr>
      <vt:lpstr>Κλήση από τη γραμμή εκτέλεσης εντολών</vt:lpstr>
      <vt:lpstr>Μετάφραση (compiling)</vt:lpstr>
      <vt:lpstr>Διαγνωστικά μηνύματα</vt:lpstr>
      <vt:lpstr>Εκτέλεση</vt:lpstr>
      <vt:lpstr>Πρόβλημα: Τι εκτελείται;</vt:lpstr>
      <vt:lpstr>Η μέθοδος  main</vt:lpstr>
      <vt:lpstr>Η μέθοδος  main (2)</vt:lpstr>
      <vt:lpstr>Έλεγχος ορθότητας (testing)</vt:lpstr>
      <vt:lpstr>Wrappers classes</vt:lpstr>
      <vt:lpstr>Αντικείμενα και μη-αντικείμενα</vt:lpstr>
      <vt:lpstr>Αντικείμενα και μη-αντικείμενα (2)</vt:lpstr>
      <vt:lpstr>Βασικοί τύποι και συλλογές δεδομένων</vt:lpstr>
      <vt:lpstr>Η λύση: Κλάσεις «συσκευαστές»!</vt:lpstr>
      <vt:lpstr>Μια λίστα από Integers</vt:lpstr>
      <vt:lpstr>Μια λίστα από Integers (χωρίς “casting”)</vt:lpstr>
      <vt:lpstr>Constants</vt:lpstr>
      <vt:lpstr>Οι σταθερές στην Java</vt:lpstr>
    </vt:vector>
  </TitlesOfParts>
  <Company>National Technical University of Athens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Εισαγωγή στον Προγραμματισμό</dc:title>
  <dc:subject>Lecture slides</dc:subject>
  <dc:creator>Αντώνιος Συμβώνης</dc:creator>
  <cp:keywords/>
  <dc:description>Translated from the lecture notes of _x000d_
Michael Kölling, Monash University</dc:description>
  <cp:lastModifiedBy>ASymv</cp:lastModifiedBy>
  <cp:revision>317</cp:revision>
  <cp:lastPrinted>2000-10-08T23:19:33Z</cp:lastPrinted>
  <dcterms:created xsi:type="dcterms:W3CDTF">1996-04-15T15:18:02Z</dcterms:created>
  <dcterms:modified xsi:type="dcterms:W3CDTF">2018-11-04T21:43:14Z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partment">
    <vt:lpwstr>CSSE</vt:lpwstr>
  </property>
</Properties>
</file>