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6" r:id="rId2"/>
    <p:sldId id="322" r:id="rId3"/>
    <p:sldId id="330" r:id="rId4"/>
    <p:sldId id="342" r:id="rId5"/>
    <p:sldId id="332" r:id="rId6"/>
    <p:sldId id="331" r:id="rId7"/>
    <p:sldId id="329" r:id="rId8"/>
    <p:sldId id="333" r:id="rId9"/>
    <p:sldId id="341" r:id="rId10"/>
    <p:sldId id="340" r:id="rId11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919191"/>
    <a:srgbClr val="CECECE"/>
    <a:srgbClr val="B3B3B3"/>
    <a:srgbClr val="333333"/>
    <a:srgbClr val="232323"/>
    <a:srgbClr val="474747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0929"/>
  </p:normalViewPr>
  <p:slideViewPr>
    <p:cSldViewPr>
      <p:cViewPr varScale="1">
        <p:scale>
          <a:sx n="113" d="100"/>
          <a:sy n="113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396" y="-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943350" y="9502775"/>
            <a:ext cx="2700338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l-GR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Αντώνιος Συμβώνης</a:t>
            </a:r>
            <a:r>
              <a:rPr lang="en-AU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l-GR" altLang="el-GR" sz="13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ΣΕΜΦΕ, ΕΜΠ</a:t>
            </a:r>
            <a:endParaRPr lang="en-AU" altLang="el-GR" sz="13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6538" y="479425"/>
            <a:ext cx="6626225" cy="33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4342" tIns="46344" rIns="94342" bIns="46344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l-GR" altLang="el-GR" sz="16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el-GR" altLang="el-GR" sz="16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Διάλεξη #9</a:t>
            </a:r>
            <a:endParaRPr lang="en-AU" altLang="el-GR" sz="16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4100"/>
            <a:ext cx="5207000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42" tIns="46344" rIns="94342" bIns="46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l-GR">
              <a:solidFill>
                <a:srgbClr val="000000"/>
              </a:solidFill>
            </a:endParaRPr>
          </a:p>
          <a:p>
            <a:endParaRPr lang="en-AU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328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57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07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160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73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500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87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76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92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140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7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53620" y="6434138"/>
            <a:ext cx="6437980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Εισαγωγή στον 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t>, Slide </a:t>
            </a:r>
            <a:fld id="{48F33FDA-BC47-4766-9BBD-04FBE7DFD5C1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50405020304" pitchFamily="18" charset="0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501650"/>
            <a:ext cx="8686800" cy="565150"/>
          </a:xfrm>
        </p:spPr>
        <p:txBody>
          <a:bodyPr/>
          <a:lstStyle/>
          <a:p>
            <a:endParaRPr lang="en-AU" altLang="el-GR" sz="3600">
              <a:solidFill>
                <a:srgbClr val="FFFFFF"/>
              </a:solidFill>
            </a:endParaRPr>
          </a:p>
        </p:txBody>
      </p:sp>
      <p:sp>
        <p:nvSpPr>
          <p:cNvPr id="269315" name="Rectangle 1027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dirty="0" smtClean="0">
                <a:effectLst/>
              </a:rPr>
              <a:t>Διάλεξη #9</a:t>
            </a:r>
            <a:r>
              <a:rPr lang="en-AU" altLang="el-GR" dirty="0">
                <a:effectLst/>
              </a:rPr>
              <a:t>:</a:t>
            </a:r>
          </a:p>
          <a:p>
            <a:pPr algn="ctr"/>
            <a:r>
              <a:rPr lang="el-GR" altLang="el-GR" dirty="0">
                <a:effectLst/>
              </a:rPr>
              <a:t>Διανύσματα και λίστες</a:t>
            </a:r>
            <a:r>
              <a:rPr lang="en-AU" altLang="el-GR" sz="3200" dirty="0">
                <a:effectLst/>
              </a:rPr>
              <a:t> </a:t>
            </a:r>
          </a:p>
        </p:txBody>
      </p:sp>
      <p:sp>
        <p:nvSpPr>
          <p:cNvPr id="269316" name="Rectangle 1028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Η </a:t>
            </a:r>
            <a:r>
              <a:rPr lang="el-GR" altLang="el-GR" sz="3600" dirty="0" err="1"/>
              <a:t>διαπροσωπεία</a:t>
            </a:r>
            <a:r>
              <a:rPr lang="el-GR" altLang="el-GR" sz="3600" dirty="0"/>
              <a:t> της </a:t>
            </a:r>
            <a:r>
              <a:rPr lang="en-AU" altLang="el-GR" sz="3600" dirty="0"/>
              <a:t> </a:t>
            </a:r>
            <a:r>
              <a:rPr lang="en-AU" altLang="el-GR" sz="3600" dirty="0" err="1" smtClean="0"/>
              <a:t>ArrayList</a:t>
            </a:r>
            <a:r>
              <a:rPr lang="el-GR" altLang="el-GR" sz="3600" dirty="0" smtClean="0">
                <a:solidFill>
                  <a:srgbClr val="3333FF"/>
                </a:solidFill>
              </a:rPr>
              <a:t>&lt;Ε&gt;</a:t>
            </a:r>
            <a:endParaRPr lang="en-AU" altLang="el-GR" sz="3600" dirty="0">
              <a:solidFill>
                <a:srgbClr val="3333FF"/>
              </a:solidFill>
            </a:endParaRPr>
          </a:p>
        </p:txBody>
      </p:sp>
      <p:sp>
        <p:nvSpPr>
          <p:cNvPr id="423939" name="Text Box 3"/>
          <p:cNvSpPr txBox="1">
            <a:spLocks noChangeArrowheads="1"/>
          </p:cNvSpPr>
          <p:nvPr/>
        </p:nvSpPr>
        <p:spPr bwMode="auto">
          <a:xfrm>
            <a:off x="457200" y="1143000"/>
            <a:ext cx="8382000" cy="530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ArrayList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Δημιουργεί μια άδεια </a:t>
            </a:r>
            <a:r>
              <a:rPr lang="el-GR" altLang="el-GR" sz="1800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λίστα</a:t>
            </a:r>
            <a:r>
              <a:rPr lang="en-US" altLang="el-GR" sz="1800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με αρχική χωρητικότητα 10 αντικειμένων</a:t>
            </a:r>
            <a:r>
              <a:rPr lang="en-AU" altLang="el-GR" sz="1800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ArrayList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initialCapacity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Δημιουργεί μια άδεια λίστα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με την καθορισμένη αρχική χωρητικότητα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void add(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index, </a:t>
            </a:r>
            <a:r>
              <a:rPr lang="el-GR" altLang="el-GR" sz="2000" b="1" dirty="0" smtClean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Προσθέτει ένα  δεδομένο στοιχείο στη συγκεκριμένη θέση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add(</a:t>
            </a:r>
            <a:r>
              <a:rPr lang="el-GR" altLang="el-GR" sz="2000" b="1" dirty="0" smtClean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Προσθέτει ένα  δεδομένο στοιχείο στο τέλος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void clear()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Διαγράφει όλα τα στοιχεία της λίστας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boolean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contains(Object 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την τιμή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18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true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εάν η λίστα περιέχει το συγκεκριμένο στοιχείο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 b="1" dirty="0" smtClean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get(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το στοιχείο που βρίσκεται στη συγκεκριμένη θέση της λίστας. </a:t>
            </a:r>
            <a:endParaRPr lang="en-AU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Object set(</a:t>
            </a: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index, </a:t>
            </a:r>
            <a:r>
              <a:rPr lang="el-GR" altLang="el-GR" sz="2000" b="1" dirty="0" smtClean="0">
                <a:solidFill>
                  <a:srgbClr val="3333FF"/>
                </a:solidFill>
                <a:effectLst/>
                <a:latin typeface="Times" panose="02020603050405020304" pitchFamily="18" charset="0"/>
              </a:rPr>
              <a:t>Ε</a:t>
            </a:r>
            <a:r>
              <a:rPr lang="en-AU" altLang="el-GR" sz="2000" b="1" dirty="0" smtClean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element)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Αντικαθιστά το στοιχείο στην καθορισμένη θέση της λίστας με το δεδομένο στοιχείο.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</a:t>
            </a:r>
            <a:endParaRPr lang="el-GR" altLang="el-GR" sz="1800" dirty="0">
              <a:solidFill>
                <a:schemeClr val="tx2"/>
              </a:solidFill>
              <a:effectLst/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 dirty="0" err="1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int</a:t>
            </a:r>
            <a:r>
              <a:rPr lang="en-AU" altLang="el-GR" sz="2000" b="1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size()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    </a:t>
            </a:r>
            <a:r>
              <a:rPr lang="el-GR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Επιστρέφει τον αριθμό των στοιχείων της λίστας</a:t>
            </a:r>
            <a:r>
              <a:rPr lang="en-AU" altLang="el-GR" sz="1800" dirty="0">
                <a:solidFill>
                  <a:schemeClr val="tx2"/>
                </a:solidFill>
                <a:effectLst/>
                <a:latin typeface="Times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 smtClean="0"/>
              <a:t>Δισδιάστατοι πίνακες</a:t>
            </a:r>
            <a:endParaRPr lang="en-AU" altLang="el-GR" sz="3600" dirty="0"/>
          </a:p>
        </p:txBody>
      </p:sp>
      <p:sp>
        <p:nvSpPr>
          <p:cNvPr id="380932" name="Rectangle 4"/>
          <p:cNvSpPr>
            <a:spLocks noChangeArrowheads="1"/>
          </p:cNvSpPr>
          <p:nvPr/>
        </p:nvSpPr>
        <p:spPr bwMode="auto">
          <a:xfrm>
            <a:off x="3200400" y="4495800"/>
            <a:ext cx="685800" cy="3048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34" name="Rectangle 6"/>
          <p:cNvSpPr>
            <a:spLocks noChangeArrowheads="1"/>
          </p:cNvSpPr>
          <p:nvPr/>
        </p:nvSpPr>
        <p:spPr bwMode="auto">
          <a:xfrm>
            <a:off x="4724400" y="4038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5" name="Rectangle 7"/>
          <p:cNvSpPr>
            <a:spLocks noChangeArrowheads="1"/>
          </p:cNvSpPr>
          <p:nvPr/>
        </p:nvSpPr>
        <p:spPr bwMode="auto">
          <a:xfrm>
            <a:off x="4724400" y="4419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6" name="Rectangle 8"/>
          <p:cNvSpPr>
            <a:spLocks noChangeArrowheads="1"/>
          </p:cNvSpPr>
          <p:nvPr/>
        </p:nvSpPr>
        <p:spPr bwMode="auto">
          <a:xfrm>
            <a:off x="4724400" y="4800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7" name="Rectangle 9"/>
          <p:cNvSpPr>
            <a:spLocks noChangeArrowheads="1"/>
          </p:cNvSpPr>
          <p:nvPr/>
        </p:nvSpPr>
        <p:spPr bwMode="auto">
          <a:xfrm>
            <a:off x="4724400" y="5181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sp>
        <p:nvSpPr>
          <p:cNvPr id="380938" name="Rectangle 10"/>
          <p:cNvSpPr>
            <a:spLocks noChangeArrowheads="1"/>
          </p:cNvSpPr>
          <p:nvPr/>
        </p:nvSpPr>
        <p:spPr bwMode="auto">
          <a:xfrm>
            <a:off x="4724400" y="5562600"/>
            <a:ext cx="384175" cy="376238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r>
              <a:rPr lang="en-AU" altLang="el-GR" sz="1800">
                <a:effectLst/>
                <a:latin typeface="Helvetica" panose="020B0604020202020204" pitchFamily="34" charset="0"/>
              </a:rPr>
              <a:t>   </a:t>
            </a:r>
          </a:p>
        </p:txBody>
      </p:sp>
      <p:cxnSp>
        <p:nvCxnSpPr>
          <p:cNvPr id="380939" name="AutoShape 11"/>
          <p:cNvCxnSpPr>
            <a:cxnSpLocks noChangeShapeType="1"/>
            <a:stCxn id="380940" idx="6"/>
            <a:endCxn id="380934" idx="1"/>
          </p:cNvCxnSpPr>
          <p:nvPr/>
        </p:nvCxnSpPr>
        <p:spPr bwMode="auto">
          <a:xfrm flipV="1">
            <a:off x="3632200" y="4227513"/>
            <a:ext cx="1092200" cy="4206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3479800" y="45720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0942" name="Text Box 14"/>
          <p:cNvSpPr txBox="1">
            <a:spLocks noChangeArrowheads="1"/>
          </p:cNvSpPr>
          <p:nvPr/>
        </p:nvSpPr>
        <p:spPr bwMode="auto">
          <a:xfrm>
            <a:off x="4419600" y="4114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0943" name="Text Box 15"/>
          <p:cNvSpPr txBox="1">
            <a:spLocks noChangeArrowheads="1"/>
          </p:cNvSpPr>
          <p:nvPr/>
        </p:nvSpPr>
        <p:spPr bwMode="auto">
          <a:xfrm>
            <a:off x="4419600" y="4495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0944" name="Text Box 16"/>
          <p:cNvSpPr txBox="1">
            <a:spLocks noChangeArrowheads="1"/>
          </p:cNvSpPr>
          <p:nvPr/>
        </p:nvSpPr>
        <p:spPr bwMode="auto">
          <a:xfrm>
            <a:off x="4419600" y="4876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0945" name="Text Box 17"/>
          <p:cNvSpPr txBox="1">
            <a:spLocks noChangeArrowheads="1"/>
          </p:cNvSpPr>
          <p:nvPr/>
        </p:nvSpPr>
        <p:spPr bwMode="auto">
          <a:xfrm>
            <a:off x="4419600" y="5257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0946" name="Text Box 18"/>
          <p:cNvSpPr txBox="1">
            <a:spLocks noChangeArrowheads="1"/>
          </p:cNvSpPr>
          <p:nvPr/>
        </p:nvSpPr>
        <p:spPr bwMode="auto">
          <a:xfrm>
            <a:off x="4419600" y="56388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4</a:t>
            </a:r>
          </a:p>
        </p:txBody>
      </p:sp>
      <p:grpSp>
        <p:nvGrpSpPr>
          <p:cNvPr id="380963" name="Group 35"/>
          <p:cNvGrpSpPr>
            <a:grpSpLocks/>
          </p:cNvGrpSpPr>
          <p:nvPr/>
        </p:nvGrpSpPr>
        <p:grpSpPr bwMode="auto">
          <a:xfrm>
            <a:off x="914400" y="1600200"/>
            <a:ext cx="3048000" cy="2286000"/>
            <a:chOff x="576" y="1008"/>
            <a:chExt cx="1920" cy="1440"/>
          </a:xfrm>
        </p:grpSpPr>
        <p:sp>
          <p:nvSpPr>
            <p:cNvPr id="380947" name="Line 19"/>
            <p:cNvSpPr>
              <a:spLocks noChangeShapeType="1"/>
            </p:cNvSpPr>
            <p:nvPr/>
          </p:nvSpPr>
          <p:spPr bwMode="auto">
            <a:xfrm>
              <a:off x="57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48" name="Line 20"/>
            <p:cNvSpPr>
              <a:spLocks noChangeShapeType="1"/>
            </p:cNvSpPr>
            <p:nvPr/>
          </p:nvSpPr>
          <p:spPr bwMode="auto">
            <a:xfrm>
              <a:off x="81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49" name="Line 21"/>
            <p:cNvSpPr>
              <a:spLocks noChangeShapeType="1"/>
            </p:cNvSpPr>
            <p:nvPr/>
          </p:nvSpPr>
          <p:spPr bwMode="auto">
            <a:xfrm>
              <a:off x="105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0" name="Line 22"/>
            <p:cNvSpPr>
              <a:spLocks noChangeShapeType="1"/>
            </p:cNvSpPr>
            <p:nvPr/>
          </p:nvSpPr>
          <p:spPr bwMode="auto">
            <a:xfrm>
              <a:off x="129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1" name="Line 23"/>
            <p:cNvSpPr>
              <a:spLocks noChangeShapeType="1"/>
            </p:cNvSpPr>
            <p:nvPr/>
          </p:nvSpPr>
          <p:spPr bwMode="auto">
            <a:xfrm>
              <a:off x="153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2" name="Line 24"/>
            <p:cNvSpPr>
              <a:spLocks noChangeShapeType="1"/>
            </p:cNvSpPr>
            <p:nvPr/>
          </p:nvSpPr>
          <p:spPr bwMode="auto">
            <a:xfrm>
              <a:off x="177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3" name="Line 25"/>
            <p:cNvSpPr>
              <a:spLocks noChangeShapeType="1"/>
            </p:cNvSpPr>
            <p:nvPr/>
          </p:nvSpPr>
          <p:spPr bwMode="auto">
            <a:xfrm>
              <a:off x="201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4" name="Line 26"/>
            <p:cNvSpPr>
              <a:spLocks noChangeShapeType="1"/>
            </p:cNvSpPr>
            <p:nvPr/>
          </p:nvSpPr>
          <p:spPr bwMode="auto">
            <a:xfrm>
              <a:off x="225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5" name="Line 27"/>
            <p:cNvSpPr>
              <a:spLocks noChangeShapeType="1"/>
            </p:cNvSpPr>
            <p:nvPr/>
          </p:nvSpPr>
          <p:spPr bwMode="auto">
            <a:xfrm>
              <a:off x="2496" y="1008"/>
              <a:ext cx="0" cy="144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6" name="Line 28"/>
            <p:cNvSpPr>
              <a:spLocks noChangeShapeType="1"/>
            </p:cNvSpPr>
            <p:nvPr/>
          </p:nvSpPr>
          <p:spPr bwMode="auto">
            <a:xfrm>
              <a:off x="576" y="100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7" name="Line 29"/>
            <p:cNvSpPr>
              <a:spLocks noChangeShapeType="1"/>
            </p:cNvSpPr>
            <p:nvPr/>
          </p:nvSpPr>
          <p:spPr bwMode="auto">
            <a:xfrm>
              <a:off x="576" y="124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8" name="Line 30"/>
            <p:cNvSpPr>
              <a:spLocks noChangeShapeType="1"/>
            </p:cNvSpPr>
            <p:nvPr/>
          </p:nvSpPr>
          <p:spPr bwMode="auto">
            <a:xfrm>
              <a:off x="576" y="148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59" name="Line 31"/>
            <p:cNvSpPr>
              <a:spLocks noChangeShapeType="1"/>
            </p:cNvSpPr>
            <p:nvPr/>
          </p:nvSpPr>
          <p:spPr bwMode="auto">
            <a:xfrm>
              <a:off x="576" y="172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0" name="Line 32"/>
            <p:cNvSpPr>
              <a:spLocks noChangeShapeType="1"/>
            </p:cNvSpPr>
            <p:nvPr/>
          </p:nvSpPr>
          <p:spPr bwMode="auto">
            <a:xfrm>
              <a:off x="576" y="196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1" name="Line 33"/>
            <p:cNvSpPr>
              <a:spLocks noChangeShapeType="1"/>
            </p:cNvSpPr>
            <p:nvPr/>
          </p:nvSpPr>
          <p:spPr bwMode="auto">
            <a:xfrm>
              <a:off x="576" y="220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380962" name="Line 34"/>
            <p:cNvSpPr>
              <a:spLocks noChangeShapeType="1"/>
            </p:cNvSpPr>
            <p:nvPr/>
          </p:nvSpPr>
          <p:spPr bwMode="auto">
            <a:xfrm>
              <a:off x="576" y="2448"/>
              <a:ext cx="192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cxnSp>
        <p:nvCxnSpPr>
          <p:cNvPr id="380964" name="AutoShape 36"/>
          <p:cNvCxnSpPr>
            <a:cxnSpLocks noChangeShapeType="1"/>
            <a:stCxn id="380965" idx="6"/>
            <a:endCxn id="380966" idx="1"/>
          </p:cNvCxnSpPr>
          <p:nvPr/>
        </p:nvCxnSpPr>
        <p:spPr bwMode="auto">
          <a:xfrm flipV="1">
            <a:off x="4991100" y="3236913"/>
            <a:ext cx="1333500" cy="9921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65" name="Oval 37"/>
          <p:cNvSpPr>
            <a:spLocks noChangeArrowheads="1"/>
          </p:cNvSpPr>
          <p:nvPr/>
        </p:nvSpPr>
        <p:spPr bwMode="auto">
          <a:xfrm>
            <a:off x="4838700" y="4152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70" name="Group 42"/>
          <p:cNvGrpSpPr>
            <a:grpSpLocks/>
          </p:cNvGrpSpPr>
          <p:nvPr/>
        </p:nvGrpSpPr>
        <p:grpSpPr bwMode="auto">
          <a:xfrm>
            <a:off x="6324600" y="3048000"/>
            <a:ext cx="1527175" cy="376238"/>
            <a:chOff x="3984" y="1968"/>
            <a:chExt cx="962" cy="237"/>
          </a:xfrm>
        </p:grpSpPr>
        <p:sp>
          <p:nvSpPr>
            <p:cNvPr id="380966" name="Rectangle 38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7" name="Rectangle 39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8" name="Rectangle 40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69" name="Rectangle 41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71" name="AutoShape 43"/>
          <p:cNvCxnSpPr>
            <a:cxnSpLocks noChangeShapeType="1"/>
            <a:stCxn id="380972" idx="6"/>
            <a:endCxn id="380974" idx="1"/>
          </p:cNvCxnSpPr>
          <p:nvPr/>
        </p:nvCxnSpPr>
        <p:spPr bwMode="auto">
          <a:xfrm flipV="1">
            <a:off x="4991100" y="3770313"/>
            <a:ext cx="1333500" cy="8397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72" name="Oval 44"/>
          <p:cNvSpPr>
            <a:spLocks noChangeArrowheads="1"/>
          </p:cNvSpPr>
          <p:nvPr/>
        </p:nvSpPr>
        <p:spPr bwMode="auto">
          <a:xfrm>
            <a:off x="4838700" y="4533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73" name="Group 45"/>
          <p:cNvGrpSpPr>
            <a:grpSpLocks/>
          </p:cNvGrpSpPr>
          <p:nvPr/>
        </p:nvGrpSpPr>
        <p:grpSpPr bwMode="auto">
          <a:xfrm>
            <a:off x="6324600" y="3581400"/>
            <a:ext cx="1527175" cy="376238"/>
            <a:chOff x="3984" y="1968"/>
            <a:chExt cx="962" cy="237"/>
          </a:xfrm>
        </p:grpSpPr>
        <p:sp>
          <p:nvSpPr>
            <p:cNvPr id="380974" name="Rectangle 46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5" name="Rectangle 47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6" name="Rectangle 48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77" name="Rectangle 49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78" name="AutoShape 50"/>
          <p:cNvCxnSpPr>
            <a:cxnSpLocks noChangeShapeType="1"/>
            <a:stCxn id="380979" idx="6"/>
            <a:endCxn id="380981" idx="1"/>
          </p:cNvCxnSpPr>
          <p:nvPr/>
        </p:nvCxnSpPr>
        <p:spPr bwMode="auto">
          <a:xfrm flipV="1">
            <a:off x="4991100" y="4303713"/>
            <a:ext cx="1333500" cy="6873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79" name="Oval 51"/>
          <p:cNvSpPr>
            <a:spLocks noChangeArrowheads="1"/>
          </p:cNvSpPr>
          <p:nvPr/>
        </p:nvSpPr>
        <p:spPr bwMode="auto">
          <a:xfrm>
            <a:off x="4838700" y="4914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80" name="Group 52"/>
          <p:cNvGrpSpPr>
            <a:grpSpLocks/>
          </p:cNvGrpSpPr>
          <p:nvPr/>
        </p:nvGrpSpPr>
        <p:grpSpPr bwMode="auto">
          <a:xfrm>
            <a:off x="6324600" y="4114800"/>
            <a:ext cx="1527175" cy="376238"/>
            <a:chOff x="3984" y="1968"/>
            <a:chExt cx="962" cy="237"/>
          </a:xfrm>
        </p:grpSpPr>
        <p:sp>
          <p:nvSpPr>
            <p:cNvPr id="380981" name="Rectangle 53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2" name="Rectangle 54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3" name="Rectangle 55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4" name="Rectangle 56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85" name="AutoShape 57"/>
          <p:cNvCxnSpPr>
            <a:cxnSpLocks noChangeShapeType="1"/>
            <a:stCxn id="380986" idx="6"/>
            <a:endCxn id="380988" idx="1"/>
          </p:cNvCxnSpPr>
          <p:nvPr/>
        </p:nvCxnSpPr>
        <p:spPr bwMode="auto">
          <a:xfrm flipV="1">
            <a:off x="4991100" y="4837113"/>
            <a:ext cx="1333500" cy="5349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86" name="Oval 58"/>
          <p:cNvSpPr>
            <a:spLocks noChangeArrowheads="1"/>
          </p:cNvSpPr>
          <p:nvPr/>
        </p:nvSpPr>
        <p:spPr bwMode="auto">
          <a:xfrm>
            <a:off x="4838700" y="5295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87" name="Group 59"/>
          <p:cNvGrpSpPr>
            <a:grpSpLocks/>
          </p:cNvGrpSpPr>
          <p:nvPr/>
        </p:nvGrpSpPr>
        <p:grpSpPr bwMode="auto">
          <a:xfrm>
            <a:off x="6324600" y="4648200"/>
            <a:ext cx="1527175" cy="376238"/>
            <a:chOff x="3984" y="1968"/>
            <a:chExt cx="962" cy="237"/>
          </a:xfrm>
        </p:grpSpPr>
        <p:sp>
          <p:nvSpPr>
            <p:cNvPr id="380988" name="Rectangle 60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89" name="Rectangle 61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0" name="Rectangle 62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1" name="Rectangle 63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cxnSp>
        <p:nvCxnSpPr>
          <p:cNvPr id="380992" name="AutoShape 64"/>
          <p:cNvCxnSpPr>
            <a:cxnSpLocks noChangeShapeType="1"/>
            <a:stCxn id="380993" idx="6"/>
            <a:endCxn id="380995" idx="1"/>
          </p:cNvCxnSpPr>
          <p:nvPr/>
        </p:nvCxnSpPr>
        <p:spPr bwMode="auto">
          <a:xfrm flipV="1">
            <a:off x="4991100" y="5370513"/>
            <a:ext cx="1333500" cy="382587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0993" name="Oval 65"/>
          <p:cNvSpPr>
            <a:spLocks noChangeArrowheads="1"/>
          </p:cNvSpPr>
          <p:nvPr/>
        </p:nvSpPr>
        <p:spPr bwMode="auto">
          <a:xfrm>
            <a:off x="4838700" y="5676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pSp>
        <p:nvGrpSpPr>
          <p:cNvPr id="380994" name="Group 66"/>
          <p:cNvGrpSpPr>
            <a:grpSpLocks/>
          </p:cNvGrpSpPr>
          <p:nvPr/>
        </p:nvGrpSpPr>
        <p:grpSpPr bwMode="auto">
          <a:xfrm>
            <a:off x="6324600" y="5181600"/>
            <a:ext cx="1527175" cy="376238"/>
            <a:chOff x="3984" y="1968"/>
            <a:chExt cx="962" cy="237"/>
          </a:xfrm>
        </p:grpSpPr>
        <p:sp>
          <p:nvSpPr>
            <p:cNvPr id="380995" name="Rectangle 67"/>
            <p:cNvSpPr>
              <a:spLocks noChangeArrowheads="1"/>
            </p:cNvSpPr>
            <p:nvPr/>
          </p:nvSpPr>
          <p:spPr bwMode="auto">
            <a:xfrm>
              <a:off x="398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6" name="Rectangle 68"/>
            <p:cNvSpPr>
              <a:spLocks noChangeArrowheads="1"/>
            </p:cNvSpPr>
            <p:nvPr/>
          </p:nvSpPr>
          <p:spPr bwMode="auto">
            <a:xfrm>
              <a:off x="422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7" name="Rectangle 69"/>
            <p:cNvSpPr>
              <a:spLocks noChangeArrowheads="1"/>
            </p:cNvSpPr>
            <p:nvPr/>
          </p:nvSpPr>
          <p:spPr bwMode="auto">
            <a:xfrm>
              <a:off x="446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380998" name="Rectangle 70"/>
            <p:cNvSpPr>
              <a:spLocks noChangeArrowheads="1"/>
            </p:cNvSpPr>
            <p:nvPr/>
          </p:nvSpPr>
          <p:spPr bwMode="auto">
            <a:xfrm>
              <a:off x="4704" y="1968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</p:grpSp>
      <p:sp>
        <p:nvSpPr>
          <p:cNvPr id="380999" name="Text Box 71"/>
          <p:cNvSpPr txBox="1">
            <a:spLocks noChangeArrowheads="1"/>
          </p:cNvSpPr>
          <p:nvPr/>
        </p:nvSpPr>
        <p:spPr bwMode="auto">
          <a:xfrm>
            <a:off x="6400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0</a:t>
            </a:r>
          </a:p>
        </p:txBody>
      </p:sp>
      <p:sp>
        <p:nvSpPr>
          <p:cNvPr id="381000" name="Text Box 72"/>
          <p:cNvSpPr txBox="1">
            <a:spLocks noChangeArrowheads="1"/>
          </p:cNvSpPr>
          <p:nvPr/>
        </p:nvSpPr>
        <p:spPr bwMode="auto">
          <a:xfrm>
            <a:off x="6781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1</a:t>
            </a:r>
          </a:p>
        </p:txBody>
      </p:sp>
      <p:sp>
        <p:nvSpPr>
          <p:cNvPr id="381001" name="Text Box 73"/>
          <p:cNvSpPr txBox="1">
            <a:spLocks noChangeArrowheads="1"/>
          </p:cNvSpPr>
          <p:nvPr/>
        </p:nvSpPr>
        <p:spPr bwMode="auto">
          <a:xfrm>
            <a:off x="7162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2</a:t>
            </a:r>
          </a:p>
        </p:txBody>
      </p:sp>
      <p:sp>
        <p:nvSpPr>
          <p:cNvPr id="381002" name="Text Box 74"/>
          <p:cNvSpPr txBox="1">
            <a:spLocks noChangeArrowheads="1"/>
          </p:cNvSpPr>
          <p:nvPr/>
        </p:nvSpPr>
        <p:spPr bwMode="auto">
          <a:xfrm>
            <a:off x="7543800" y="2743200"/>
            <a:ext cx="279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400">
                <a:effectLst/>
                <a:latin typeface="Helvetica" panose="020B0604020202020204" pitchFamily="34" charset="0"/>
              </a:rPr>
              <a:t>3</a:t>
            </a:r>
          </a:p>
        </p:txBody>
      </p:sp>
      <p:sp>
        <p:nvSpPr>
          <p:cNvPr id="381003" name="Text Box 75"/>
          <p:cNvSpPr txBox="1">
            <a:spLocks noChangeArrowheads="1"/>
          </p:cNvSpPr>
          <p:nvPr/>
        </p:nvSpPr>
        <p:spPr bwMode="auto">
          <a:xfrm>
            <a:off x="519113" y="1260475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sp>
        <p:nvSpPr>
          <p:cNvPr id="381004" name="Text Box 76"/>
          <p:cNvSpPr txBox="1">
            <a:spLocks noChangeArrowheads="1"/>
          </p:cNvSpPr>
          <p:nvPr/>
        </p:nvSpPr>
        <p:spPr bwMode="auto">
          <a:xfrm>
            <a:off x="4800600" y="1752600"/>
            <a:ext cx="10271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a[3][1]</a:t>
            </a:r>
          </a:p>
        </p:txBody>
      </p:sp>
      <p:sp>
        <p:nvSpPr>
          <p:cNvPr id="381005" name="Oval 77"/>
          <p:cNvSpPr>
            <a:spLocks noChangeArrowheads="1"/>
          </p:cNvSpPr>
          <p:nvPr/>
        </p:nvSpPr>
        <p:spPr bwMode="auto">
          <a:xfrm>
            <a:off x="1435100" y="28829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381006" name="Line 78"/>
          <p:cNvSpPr>
            <a:spLocks noChangeShapeType="1"/>
          </p:cNvSpPr>
          <p:nvPr/>
        </p:nvSpPr>
        <p:spPr bwMode="auto">
          <a:xfrm flipH="1">
            <a:off x="1600200" y="2133600"/>
            <a:ext cx="3200400" cy="762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600" dirty="0"/>
              <a:t>Δημιουργία δισδιάστατων </a:t>
            </a:r>
            <a:r>
              <a:rPr lang="el-GR" altLang="el-GR" sz="3600" dirty="0" smtClean="0"/>
              <a:t>πινάκων</a:t>
            </a:r>
            <a:endParaRPr lang="en-AU" altLang="el-GR" sz="3600" dirty="0"/>
          </a:p>
        </p:txBody>
      </p:sp>
      <p:grpSp>
        <p:nvGrpSpPr>
          <p:cNvPr id="413782" name="Group 86"/>
          <p:cNvGrpSpPr>
            <a:grpSpLocks/>
          </p:cNvGrpSpPr>
          <p:nvPr/>
        </p:nvGrpSpPr>
        <p:grpSpPr bwMode="auto">
          <a:xfrm>
            <a:off x="3962400" y="2819400"/>
            <a:ext cx="4651375" cy="3197225"/>
            <a:chOff x="2016" y="1728"/>
            <a:chExt cx="2930" cy="2014"/>
          </a:xfrm>
        </p:grpSpPr>
        <p:sp>
          <p:nvSpPr>
            <p:cNvPr id="413699" name="Rectangle 3"/>
            <p:cNvSpPr>
              <a:spLocks noChangeArrowheads="1"/>
            </p:cNvSpPr>
            <p:nvPr/>
          </p:nvSpPr>
          <p:spPr bwMode="auto">
            <a:xfrm>
              <a:off x="2016" y="283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0" name="Rectangle 4"/>
            <p:cNvSpPr>
              <a:spLocks noChangeArrowheads="1"/>
            </p:cNvSpPr>
            <p:nvPr/>
          </p:nvSpPr>
          <p:spPr bwMode="auto">
            <a:xfrm>
              <a:off x="2976" y="254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1" name="Rectangle 5"/>
            <p:cNvSpPr>
              <a:spLocks noChangeArrowheads="1"/>
            </p:cNvSpPr>
            <p:nvPr/>
          </p:nvSpPr>
          <p:spPr bwMode="auto">
            <a:xfrm>
              <a:off x="2976" y="278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2" name="Rectangle 6"/>
            <p:cNvSpPr>
              <a:spLocks noChangeArrowheads="1"/>
            </p:cNvSpPr>
            <p:nvPr/>
          </p:nvSpPr>
          <p:spPr bwMode="auto">
            <a:xfrm>
              <a:off x="2976" y="302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3" name="Rectangle 7"/>
            <p:cNvSpPr>
              <a:spLocks noChangeArrowheads="1"/>
            </p:cNvSpPr>
            <p:nvPr/>
          </p:nvSpPr>
          <p:spPr bwMode="auto">
            <a:xfrm>
              <a:off x="2976" y="326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4" name="Rectangle 8"/>
            <p:cNvSpPr>
              <a:spLocks noChangeArrowheads="1"/>
            </p:cNvSpPr>
            <p:nvPr/>
          </p:nvSpPr>
          <p:spPr bwMode="auto">
            <a:xfrm>
              <a:off x="2976" y="350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3705" name="AutoShape 9"/>
            <p:cNvCxnSpPr>
              <a:cxnSpLocks noChangeShapeType="1"/>
              <a:stCxn id="413706" idx="6"/>
              <a:endCxn id="413700" idx="1"/>
            </p:cNvCxnSpPr>
            <p:nvPr/>
          </p:nvCxnSpPr>
          <p:spPr bwMode="auto">
            <a:xfrm flipV="1">
              <a:off x="2288" y="2663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2192" y="2880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7" name="Text Box 11"/>
            <p:cNvSpPr txBox="1">
              <a:spLocks noChangeArrowheads="1"/>
            </p:cNvSpPr>
            <p:nvPr/>
          </p:nvSpPr>
          <p:spPr bwMode="auto">
            <a:xfrm>
              <a:off x="2784" y="259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08" name="Text Box 12"/>
            <p:cNvSpPr txBox="1">
              <a:spLocks noChangeArrowheads="1"/>
            </p:cNvSpPr>
            <p:nvPr/>
          </p:nvSpPr>
          <p:spPr bwMode="auto">
            <a:xfrm>
              <a:off x="2784" y="283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09" name="Text Box 13"/>
            <p:cNvSpPr txBox="1">
              <a:spLocks noChangeArrowheads="1"/>
            </p:cNvSpPr>
            <p:nvPr/>
          </p:nvSpPr>
          <p:spPr bwMode="auto">
            <a:xfrm>
              <a:off x="2784" y="307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10" name="Text Box 14"/>
            <p:cNvSpPr txBox="1">
              <a:spLocks noChangeArrowheads="1"/>
            </p:cNvSpPr>
            <p:nvPr/>
          </p:nvSpPr>
          <p:spPr bwMode="auto">
            <a:xfrm>
              <a:off x="2784" y="331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3711" name="Text Box 15"/>
            <p:cNvSpPr txBox="1">
              <a:spLocks noChangeArrowheads="1"/>
            </p:cNvSpPr>
            <p:nvPr/>
          </p:nvSpPr>
          <p:spPr bwMode="auto">
            <a:xfrm>
              <a:off x="2784" y="355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3729" name="AutoShape 33"/>
            <p:cNvCxnSpPr>
              <a:cxnSpLocks noChangeShapeType="1"/>
              <a:stCxn id="413730" idx="6"/>
              <a:endCxn id="413732" idx="1"/>
            </p:cNvCxnSpPr>
            <p:nvPr/>
          </p:nvCxnSpPr>
          <p:spPr bwMode="auto">
            <a:xfrm flipV="1">
              <a:off x="3144" y="2039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0" name="Oval 34"/>
            <p:cNvSpPr>
              <a:spLocks noChangeArrowheads="1"/>
            </p:cNvSpPr>
            <p:nvPr/>
          </p:nvSpPr>
          <p:spPr bwMode="auto">
            <a:xfrm>
              <a:off x="3048" y="261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1" name="Group 35"/>
            <p:cNvGrpSpPr>
              <a:grpSpLocks/>
            </p:cNvGrpSpPr>
            <p:nvPr/>
          </p:nvGrpSpPr>
          <p:grpSpPr bwMode="auto">
            <a:xfrm>
              <a:off x="3984" y="1920"/>
              <a:ext cx="962" cy="237"/>
              <a:chOff x="3984" y="1968"/>
              <a:chExt cx="962" cy="237"/>
            </a:xfrm>
          </p:grpSpPr>
          <p:sp>
            <p:nvSpPr>
              <p:cNvPr id="413732" name="Rectangle 36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3" name="Rectangle 37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4" name="Rectangle 38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5" name="Rectangle 39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36" name="AutoShape 40"/>
            <p:cNvCxnSpPr>
              <a:cxnSpLocks noChangeShapeType="1"/>
              <a:stCxn id="413737" idx="6"/>
              <a:endCxn id="413739" idx="1"/>
            </p:cNvCxnSpPr>
            <p:nvPr/>
          </p:nvCxnSpPr>
          <p:spPr bwMode="auto">
            <a:xfrm flipV="1">
              <a:off x="3144" y="2375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7" name="Oval 41"/>
            <p:cNvSpPr>
              <a:spLocks noChangeArrowheads="1"/>
            </p:cNvSpPr>
            <p:nvPr/>
          </p:nvSpPr>
          <p:spPr bwMode="auto">
            <a:xfrm>
              <a:off x="3048" y="285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8" name="Group 42"/>
            <p:cNvGrpSpPr>
              <a:grpSpLocks/>
            </p:cNvGrpSpPr>
            <p:nvPr/>
          </p:nvGrpSpPr>
          <p:grpSpPr bwMode="auto">
            <a:xfrm>
              <a:off x="3984" y="2256"/>
              <a:ext cx="962" cy="237"/>
              <a:chOff x="3984" y="1968"/>
              <a:chExt cx="962" cy="237"/>
            </a:xfrm>
          </p:grpSpPr>
          <p:sp>
            <p:nvSpPr>
              <p:cNvPr id="413739" name="Rectangle 43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0" name="Rectangle 44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1" name="Rectangle 45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2" name="Rectangle 46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43" name="AutoShape 47"/>
            <p:cNvCxnSpPr>
              <a:cxnSpLocks noChangeShapeType="1"/>
              <a:stCxn id="413744" idx="6"/>
              <a:endCxn id="413746" idx="1"/>
            </p:cNvCxnSpPr>
            <p:nvPr/>
          </p:nvCxnSpPr>
          <p:spPr bwMode="auto">
            <a:xfrm flipV="1">
              <a:off x="3144" y="2711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44" name="Oval 48"/>
            <p:cNvSpPr>
              <a:spLocks noChangeArrowheads="1"/>
            </p:cNvSpPr>
            <p:nvPr/>
          </p:nvSpPr>
          <p:spPr bwMode="auto">
            <a:xfrm>
              <a:off x="3048" y="309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45" name="Group 49"/>
            <p:cNvGrpSpPr>
              <a:grpSpLocks/>
            </p:cNvGrpSpPr>
            <p:nvPr/>
          </p:nvGrpSpPr>
          <p:grpSpPr bwMode="auto">
            <a:xfrm>
              <a:off x="3984" y="2592"/>
              <a:ext cx="962" cy="237"/>
              <a:chOff x="3984" y="1968"/>
              <a:chExt cx="962" cy="237"/>
            </a:xfrm>
          </p:grpSpPr>
          <p:sp>
            <p:nvSpPr>
              <p:cNvPr id="413746" name="Rectangle 50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7" name="Rectangle 51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8" name="Rectangle 52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9" name="Rectangle 53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0" name="AutoShape 54"/>
            <p:cNvCxnSpPr>
              <a:cxnSpLocks noChangeShapeType="1"/>
              <a:stCxn id="413751" idx="6"/>
              <a:endCxn id="413753" idx="1"/>
            </p:cNvCxnSpPr>
            <p:nvPr/>
          </p:nvCxnSpPr>
          <p:spPr bwMode="auto">
            <a:xfrm flipV="1">
              <a:off x="3144" y="3047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1" name="Oval 55"/>
            <p:cNvSpPr>
              <a:spLocks noChangeArrowheads="1"/>
            </p:cNvSpPr>
            <p:nvPr/>
          </p:nvSpPr>
          <p:spPr bwMode="auto">
            <a:xfrm>
              <a:off x="3048" y="333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2" name="Group 56"/>
            <p:cNvGrpSpPr>
              <a:grpSpLocks/>
            </p:cNvGrpSpPr>
            <p:nvPr/>
          </p:nvGrpSpPr>
          <p:grpSpPr bwMode="auto">
            <a:xfrm>
              <a:off x="3984" y="2928"/>
              <a:ext cx="962" cy="237"/>
              <a:chOff x="3984" y="1968"/>
              <a:chExt cx="962" cy="237"/>
            </a:xfrm>
          </p:grpSpPr>
          <p:sp>
            <p:nvSpPr>
              <p:cNvPr id="413753" name="Rectangle 57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4" name="Rectangle 58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5" name="Rectangle 59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6" name="Rectangle 60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7" name="AutoShape 61"/>
            <p:cNvCxnSpPr>
              <a:cxnSpLocks noChangeShapeType="1"/>
              <a:stCxn id="413758" idx="6"/>
              <a:endCxn id="413760" idx="1"/>
            </p:cNvCxnSpPr>
            <p:nvPr/>
          </p:nvCxnSpPr>
          <p:spPr bwMode="auto">
            <a:xfrm flipV="1">
              <a:off x="3144" y="3383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8" name="Oval 62"/>
            <p:cNvSpPr>
              <a:spLocks noChangeArrowheads="1"/>
            </p:cNvSpPr>
            <p:nvPr/>
          </p:nvSpPr>
          <p:spPr bwMode="auto">
            <a:xfrm>
              <a:off x="3048" y="357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9" name="Group 63"/>
            <p:cNvGrpSpPr>
              <a:grpSpLocks/>
            </p:cNvGrpSpPr>
            <p:nvPr/>
          </p:nvGrpSpPr>
          <p:grpSpPr bwMode="auto">
            <a:xfrm>
              <a:off x="3984" y="3264"/>
              <a:ext cx="962" cy="237"/>
              <a:chOff x="3984" y="1968"/>
              <a:chExt cx="962" cy="237"/>
            </a:xfrm>
          </p:grpSpPr>
          <p:sp>
            <p:nvSpPr>
              <p:cNvPr id="413760" name="Rectangle 64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1" name="Rectangle 65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2" name="Rectangle 66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3" name="Rectangle 67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sp>
          <p:nvSpPr>
            <p:cNvPr id="413764" name="Text Box 68"/>
            <p:cNvSpPr txBox="1">
              <a:spLocks noChangeArrowheads="1"/>
            </p:cNvSpPr>
            <p:nvPr/>
          </p:nvSpPr>
          <p:spPr bwMode="auto">
            <a:xfrm>
              <a:off x="403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65" name="Text Box 69"/>
            <p:cNvSpPr txBox="1">
              <a:spLocks noChangeArrowheads="1"/>
            </p:cNvSpPr>
            <p:nvPr/>
          </p:nvSpPr>
          <p:spPr bwMode="auto">
            <a:xfrm>
              <a:off x="427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66" name="Text Box 70"/>
            <p:cNvSpPr txBox="1">
              <a:spLocks noChangeArrowheads="1"/>
            </p:cNvSpPr>
            <p:nvPr/>
          </p:nvSpPr>
          <p:spPr bwMode="auto">
            <a:xfrm>
              <a:off x="451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67" name="Text Box 71"/>
            <p:cNvSpPr txBox="1">
              <a:spLocks noChangeArrowheads="1"/>
            </p:cNvSpPr>
            <p:nvPr/>
          </p:nvSpPr>
          <p:spPr bwMode="auto">
            <a:xfrm>
              <a:off x="475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3768" name="Text Box 72"/>
          <p:cNvSpPr txBox="1">
            <a:spLocks noChangeArrowheads="1"/>
          </p:cNvSpPr>
          <p:nvPr/>
        </p:nvSpPr>
        <p:spPr bwMode="auto">
          <a:xfrm>
            <a:off x="685800" y="4191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grpSp>
        <p:nvGrpSpPr>
          <p:cNvPr id="413783" name="Group 87"/>
          <p:cNvGrpSpPr>
            <a:grpSpLocks/>
          </p:cNvGrpSpPr>
          <p:nvPr/>
        </p:nvGrpSpPr>
        <p:grpSpPr bwMode="auto">
          <a:xfrm>
            <a:off x="1066800" y="4191000"/>
            <a:ext cx="1524000" cy="1905000"/>
            <a:chOff x="576" y="1008"/>
            <a:chExt cx="960" cy="1200"/>
          </a:xfrm>
        </p:grpSpPr>
        <p:sp>
          <p:nvSpPr>
            <p:cNvPr id="413713" name="Line 17"/>
            <p:cNvSpPr>
              <a:spLocks noChangeShapeType="1"/>
            </p:cNvSpPr>
            <p:nvPr/>
          </p:nvSpPr>
          <p:spPr bwMode="auto">
            <a:xfrm>
              <a:off x="57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22" name="Line 26"/>
            <p:cNvSpPr>
              <a:spLocks noChangeShapeType="1"/>
            </p:cNvSpPr>
            <p:nvPr/>
          </p:nvSpPr>
          <p:spPr bwMode="auto">
            <a:xfrm>
              <a:off x="576" y="10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2" name="Line 76"/>
            <p:cNvSpPr>
              <a:spLocks noChangeShapeType="1"/>
            </p:cNvSpPr>
            <p:nvPr/>
          </p:nvSpPr>
          <p:spPr bwMode="auto">
            <a:xfrm>
              <a:off x="81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3" name="Line 77"/>
            <p:cNvSpPr>
              <a:spLocks noChangeShapeType="1"/>
            </p:cNvSpPr>
            <p:nvPr/>
          </p:nvSpPr>
          <p:spPr bwMode="auto">
            <a:xfrm>
              <a:off x="105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4" name="Line 78"/>
            <p:cNvSpPr>
              <a:spLocks noChangeShapeType="1"/>
            </p:cNvSpPr>
            <p:nvPr/>
          </p:nvSpPr>
          <p:spPr bwMode="auto">
            <a:xfrm>
              <a:off x="129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5" name="Line 79"/>
            <p:cNvSpPr>
              <a:spLocks noChangeShapeType="1"/>
            </p:cNvSpPr>
            <p:nvPr/>
          </p:nvSpPr>
          <p:spPr bwMode="auto">
            <a:xfrm>
              <a:off x="153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6" name="Line 80"/>
            <p:cNvSpPr>
              <a:spLocks noChangeShapeType="1"/>
            </p:cNvSpPr>
            <p:nvPr/>
          </p:nvSpPr>
          <p:spPr bwMode="auto">
            <a:xfrm>
              <a:off x="576" y="124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7" name="Line 81"/>
            <p:cNvSpPr>
              <a:spLocks noChangeShapeType="1"/>
            </p:cNvSpPr>
            <p:nvPr/>
          </p:nvSpPr>
          <p:spPr bwMode="auto">
            <a:xfrm>
              <a:off x="576" y="148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8" name="Line 82"/>
            <p:cNvSpPr>
              <a:spLocks noChangeShapeType="1"/>
            </p:cNvSpPr>
            <p:nvPr/>
          </p:nvSpPr>
          <p:spPr bwMode="auto">
            <a:xfrm>
              <a:off x="576" y="172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9" name="Line 83"/>
            <p:cNvSpPr>
              <a:spLocks noChangeShapeType="1"/>
            </p:cNvSpPr>
            <p:nvPr/>
          </p:nvSpPr>
          <p:spPr bwMode="auto">
            <a:xfrm>
              <a:off x="576" y="196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80" name="Line 84"/>
            <p:cNvSpPr>
              <a:spLocks noChangeShapeType="1"/>
            </p:cNvSpPr>
            <p:nvPr/>
          </p:nvSpPr>
          <p:spPr bwMode="auto">
            <a:xfrm>
              <a:off x="576" y="22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13781" name="Text Box 85"/>
          <p:cNvSpPr txBox="1">
            <a:spLocks noChangeArrowheads="1"/>
          </p:cNvSpPr>
          <p:nvPr/>
        </p:nvSpPr>
        <p:spPr bwMode="auto">
          <a:xfrm>
            <a:off x="533400" y="1482725"/>
            <a:ext cx="4495800" cy="21748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int a[][];</a:t>
            </a:r>
          </a:p>
          <a:p>
            <a:pPr>
              <a:lnSpc>
                <a:spcPct val="80000"/>
              </a:lnSpc>
            </a:pPr>
            <a:endParaRPr lang="en-AU" altLang="el-GR" sz="2000" b="1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a = new int[5]</a:t>
            </a:r>
            <a:r>
              <a:rPr lang="en-AU" altLang="el-GR" sz="2000" b="1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en-AU" altLang="el-GR" sz="2000" b="1">
                <a:effectLst/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for(int i = 0; i &lt; 5; i++)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a[i] = new int[4];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600" dirty="0"/>
              <a:t>Δημιουργία δισδιάστατων </a:t>
            </a:r>
            <a:r>
              <a:rPr lang="el-GR" altLang="el-GR" sz="3600" dirty="0" smtClean="0"/>
              <a:t>πινάκων</a:t>
            </a:r>
            <a:endParaRPr lang="en-AU" altLang="el-GR" sz="3600" dirty="0"/>
          </a:p>
        </p:txBody>
      </p:sp>
      <p:grpSp>
        <p:nvGrpSpPr>
          <p:cNvPr id="413782" name="Group 86"/>
          <p:cNvGrpSpPr>
            <a:grpSpLocks/>
          </p:cNvGrpSpPr>
          <p:nvPr/>
        </p:nvGrpSpPr>
        <p:grpSpPr bwMode="auto">
          <a:xfrm>
            <a:off x="3962400" y="2819400"/>
            <a:ext cx="4651375" cy="3197225"/>
            <a:chOff x="2016" y="1728"/>
            <a:chExt cx="2930" cy="2014"/>
          </a:xfrm>
        </p:grpSpPr>
        <p:sp>
          <p:nvSpPr>
            <p:cNvPr id="413699" name="Rectangle 3"/>
            <p:cNvSpPr>
              <a:spLocks noChangeArrowheads="1"/>
            </p:cNvSpPr>
            <p:nvPr/>
          </p:nvSpPr>
          <p:spPr bwMode="auto">
            <a:xfrm>
              <a:off x="2016" y="2832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0" name="Rectangle 4"/>
            <p:cNvSpPr>
              <a:spLocks noChangeArrowheads="1"/>
            </p:cNvSpPr>
            <p:nvPr/>
          </p:nvSpPr>
          <p:spPr bwMode="auto">
            <a:xfrm>
              <a:off x="2976" y="254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1" name="Rectangle 5"/>
            <p:cNvSpPr>
              <a:spLocks noChangeArrowheads="1"/>
            </p:cNvSpPr>
            <p:nvPr/>
          </p:nvSpPr>
          <p:spPr bwMode="auto">
            <a:xfrm>
              <a:off x="2976" y="278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2" name="Rectangle 6"/>
            <p:cNvSpPr>
              <a:spLocks noChangeArrowheads="1"/>
            </p:cNvSpPr>
            <p:nvPr/>
          </p:nvSpPr>
          <p:spPr bwMode="auto">
            <a:xfrm>
              <a:off x="2976" y="302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3" name="Rectangle 7"/>
            <p:cNvSpPr>
              <a:spLocks noChangeArrowheads="1"/>
            </p:cNvSpPr>
            <p:nvPr/>
          </p:nvSpPr>
          <p:spPr bwMode="auto">
            <a:xfrm>
              <a:off x="2976" y="326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3704" name="Rectangle 8"/>
            <p:cNvSpPr>
              <a:spLocks noChangeArrowheads="1"/>
            </p:cNvSpPr>
            <p:nvPr/>
          </p:nvSpPr>
          <p:spPr bwMode="auto">
            <a:xfrm>
              <a:off x="2976" y="3504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3705" name="AutoShape 9"/>
            <p:cNvCxnSpPr>
              <a:cxnSpLocks noChangeShapeType="1"/>
              <a:stCxn id="413706" idx="6"/>
              <a:endCxn id="413700" idx="1"/>
            </p:cNvCxnSpPr>
            <p:nvPr/>
          </p:nvCxnSpPr>
          <p:spPr bwMode="auto">
            <a:xfrm flipV="1">
              <a:off x="2288" y="2663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06" name="Oval 10"/>
            <p:cNvSpPr>
              <a:spLocks noChangeArrowheads="1"/>
            </p:cNvSpPr>
            <p:nvPr/>
          </p:nvSpPr>
          <p:spPr bwMode="auto">
            <a:xfrm>
              <a:off x="2192" y="2880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07" name="Text Box 11"/>
            <p:cNvSpPr txBox="1">
              <a:spLocks noChangeArrowheads="1"/>
            </p:cNvSpPr>
            <p:nvPr/>
          </p:nvSpPr>
          <p:spPr bwMode="auto">
            <a:xfrm>
              <a:off x="2784" y="259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08" name="Text Box 12"/>
            <p:cNvSpPr txBox="1">
              <a:spLocks noChangeArrowheads="1"/>
            </p:cNvSpPr>
            <p:nvPr/>
          </p:nvSpPr>
          <p:spPr bwMode="auto">
            <a:xfrm>
              <a:off x="2784" y="283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09" name="Text Box 13"/>
            <p:cNvSpPr txBox="1">
              <a:spLocks noChangeArrowheads="1"/>
            </p:cNvSpPr>
            <p:nvPr/>
          </p:nvSpPr>
          <p:spPr bwMode="auto">
            <a:xfrm>
              <a:off x="2784" y="307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10" name="Text Box 14"/>
            <p:cNvSpPr txBox="1">
              <a:spLocks noChangeArrowheads="1"/>
            </p:cNvSpPr>
            <p:nvPr/>
          </p:nvSpPr>
          <p:spPr bwMode="auto">
            <a:xfrm>
              <a:off x="2784" y="331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3711" name="Text Box 15"/>
            <p:cNvSpPr txBox="1">
              <a:spLocks noChangeArrowheads="1"/>
            </p:cNvSpPr>
            <p:nvPr/>
          </p:nvSpPr>
          <p:spPr bwMode="auto">
            <a:xfrm>
              <a:off x="2784" y="3552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3729" name="AutoShape 33"/>
            <p:cNvCxnSpPr>
              <a:cxnSpLocks noChangeShapeType="1"/>
              <a:stCxn id="413730" idx="6"/>
              <a:endCxn id="413732" idx="1"/>
            </p:cNvCxnSpPr>
            <p:nvPr/>
          </p:nvCxnSpPr>
          <p:spPr bwMode="auto">
            <a:xfrm flipV="1">
              <a:off x="3144" y="2039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0" name="Oval 34"/>
            <p:cNvSpPr>
              <a:spLocks noChangeArrowheads="1"/>
            </p:cNvSpPr>
            <p:nvPr/>
          </p:nvSpPr>
          <p:spPr bwMode="auto">
            <a:xfrm>
              <a:off x="3048" y="261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1" name="Group 35"/>
            <p:cNvGrpSpPr>
              <a:grpSpLocks/>
            </p:cNvGrpSpPr>
            <p:nvPr/>
          </p:nvGrpSpPr>
          <p:grpSpPr bwMode="auto">
            <a:xfrm>
              <a:off x="3984" y="1920"/>
              <a:ext cx="962" cy="237"/>
              <a:chOff x="3984" y="1968"/>
              <a:chExt cx="962" cy="237"/>
            </a:xfrm>
          </p:grpSpPr>
          <p:sp>
            <p:nvSpPr>
              <p:cNvPr id="413732" name="Rectangle 36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3" name="Rectangle 37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4" name="Rectangle 38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35" name="Rectangle 39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36" name="AutoShape 40"/>
            <p:cNvCxnSpPr>
              <a:cxnSpLocks noChangeShapeType="1"/>
              <a:stCxn id="413737" idx="6"/>
              <a:endCxn id="413739" idx="1"/>
            </p:cNvCxnSpPr>
            <p:nvPr/>
          </p:nvCxnSpPr>
          <p:spPr bwMode="auto">
            <a:xfrm flipV="1">
              <a:off x="3144" y="2375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37" name="Oval 41"/>
            <p:cNvSpPr>
              <a:spLocks noChangeArrowheads="1"/>
            </p:cNvSpPr>
            <p:nvPr/>
          </p:nvSpPr>
          <p:spPr bwMode="auto">
            <a:xfrm>
              <a:off x="3048" y="285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38" name="Group 42"/>
            <p:cNvGrpSpPr>
              <a:grpSpLocks/>
            </p:cNvGrpSpPr>
            <p:nvPr/>
          </p:nvGrpSpPr>
          <p:grpSpPr bwMode="auto">
            <a:xfrm>
              <a:off x="3984" y="2256"/>
              <a:ext cx="962" cy="237"/>
              <a:chOff x="3984" y="1968"/>
              <a:chExt cx="962" cy="237"/>
            </a:xfrm>
          </p:grpSpPr>
          <p:sp>
            <p:nvSpPr>
              <p:cNvPr id="413739" name="Rectangle 43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0" name="Rectangle 44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1" name="Rectangle 45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2" name="Rectangle 46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43" name="AutoShape 47"/>
            <p:cNvCxnSpPr>
              <a:cxnSpLocks noChangeShapeType="1"/>
              <a:stCxn id="413744" idx="6"/>
              <a:endCxn id="413746" idx="1"/>
            </p:cNvCxnSpPr>
            <p:nvPr/>
          </p:nvCxnSpPr>
          <p:spPr bwMode="auto">
            <a:xfrm flipV="1">
              <a:off x="3144" y="2711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44" name="Oval 48"/>
            <p:cNvSpPr>
              <a:spLocks noChangeArrowheads="1"/>
            </p:cNvSpPr>
            <p:nvPr/>
          </p:nvSpPr>
          <p:spPr bwMode="auto">
            <a:xfrm>
              <a:off x="3048" y="309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45" name="Group 49"/>
            <p:cNvGrpSpPr>
              <a:grpSpLocks/>
            </p:cNvGrpSpPr>
            <p:nvPr/>
          </p:nvGrpSpPr>
          <p:grpSpPr bwMode="auto">
            <a:xfrm>
              <a:off x="3984" y="2592"/>
              <a:ext cx="962" cy="237"/>
              <a:chOff x="3984" y="1968"/>
              <a:chExt cx="962" cy="237"/>
            </a:xfrm>
          </p:grpSpPr>
          <p:sp>
            <p:nvSpPr>
              <p:cNvPr id="413746" name="Rectangle 50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7" name="Rectangle 51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8" name="Rectangle 52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49" name="Rectangle 53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0" name="AutoShape 54"/>
            <p:cNvCxnSpPr>
              <a:cxnSpLocks noChangeShapeType="1"/>
              <a:stCxn id="413751" idx="6"/>
              <a:endCxn id="413753" idx="1"/>
            </p:cNvCxnSpPr>
            <p:nvPr/>
          </p:nvCxnSpPr>
          <p:spPr bwMode="auto">
            <a:xfrm flipV="1">
              <a:off x="3144" y="3047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1" name="Oval 55"/>
            <p:cNvSpPr>
              <a:spLocks noChangeArrowheads="1"/>
            </p:cNvSpPr>
            <p:nvPr/>
          </p:nvSpPr>
          <p:spPr bwMode="auto">
            <a:xfrm>
              <a:off x="3048" y="333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2" name="Group 56"/>
            <p:cNvGrpSpPr>
              <a:grpSpLocks/>
            </p:cNvGrpSpPr>
            <p:nvPr/>
          </p:nvGrpSpPr>
          <p:grpSpPr bwMode="auto">
            <a:xfrm>
              <a:off x="3984" y="2928"/>
              <a:ext cx="962" cy="237"/>
              <a:chOff x="3984" y="1968"/>
              <a:chExt cx="962" cy="237"/>
            </a:xfrm>
          </p:grpSpPr>
          <p:sp>
            <p:nvSpPr>
              <p:cNvPr id="413753" name="Rectangle 57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4" name="Rectangle 58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5" name="Rectangle 59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56" name="Rectangle 60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cxnSp>
          <p:nvCxnSpPr>
            <p:cNvPr id="413757" name="AutoShape 61"/>
            <p:cNvCxnSpPr>
              <a:cxnSpLocks noChangeShapeType="1"/>
              <a:stCxn id="413758" idx="6"/>
              <a:endCxn id="413760" idx="1"/>
            </p:cNvCxnSpPr>
            <p:nvPr/>
          </p:nvCxnSpPr>
          <p:spPr bwMode="auto">
            <a:xfrm flipV="1">
              <a:off x="3144" y="3383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3758" name="Oval 62"/>
            <p:cNvSpPr>
              <a:spLocks noChangeArrowheads="1"/>
            </p:cNvSpPr>
            <p:nvPr/>
          </p:nvSpPr>
          <p:spPr bwMode="auto">
            <a:xfrm>
              <a:off x="3048" y="3576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grpSp>
          <p:nvGrpSpPr>
            <p:cNvPr id="413759" name="Group 63"/>
            <p:cNvGrpSpPr>
              <a:grpSpLocks/>
            </p:cNvGrpSpPr>
            <p:nvPr/>
          </p:nvGrpSpPr>
          <p:grpSpPr bwMode="auto">
            <a:xfrm>
              <a:off x="3984" y="3264"/>
              <a:ext cx="962" cy="237"/>
              <a:chOff x="3984" y="1968"/>
              <a:chExt cx="962" cy="237"/>
            </a:xfrm>
          </p:grpSpPr>
          <p:sp>
            <p:nvSpPr>
              <p:cNvPr id="413760" name="Rectangle 64"/>
              <p:cNvSpPr>
                <a:spLocks noChangeArrowheads="1"/>
              </p:cNvSpPr>
              <p:nvPr/>
            </p:nvSpPr>
            <p:spPr bwMode="auto">
              <a:xfrm>
                <a:off x="398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1" name="Rectangle 65"/>
              <p:cNvSpPr>
                <a:spLocks noChangeArrowheads="1"/>
              </p:cNvSpPr>
              <p:nvPr/>
            </p:nvSpPr>
            <p:spPr bwMode="auto">
              <a:xfrm>
                <a:off x="422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2" name="Rectangle 66"/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  <p:sp>
            <p:nvSpPr>
              <p:cNvPr id="413763" name="Rectangle 67"/>
              <p:cNvSpPr>
                <a:spLocks noChangeArrowheads="1"/>
              </p:cNvSpPr>
              <p:nvPr/>
            </p:nvSpPr>
            <p:spPr bwMode="auto">
              <a:xfrm>
                <a:off x="4704" y="1968"/>
                <a:ext cx="242" cy="237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7" tIns="44450" rIns="90487" bIns="44450" anchor="ctr">
                <a:spAutoFit/>
              </a:bodyPr>
              <a:lstStyle/>
              <a:p>
                <a:r>
                  <a:rPr lang="en-AU" altLang="el-GR" sz="1800">
                    <a:effectLst/>
                    <a:latin typeface="Helvetica" panose="020B0604020202020204" pitchFamily="34" charset="0"/>
                  </a:rPr>
                  <a:t>   </a:t>
                </a:r>
              </a:p>
            </p:txBody>
          </p:sp>
        </p:grpSp>
        <p:sp>
          <p:nvSpPr>
            <p:cNvPr id="413764" name="Text Box 68"/>
            <p:cNvSpPr txBox="1">
              <a:spLocks noChangeArrowheads="1"/>
            </p:cNvSpPr>
            <p:nvPr/>
          </p:nvSpPr>
          <p:spPr bwMode="auto">
            <a:xfrm>
              <a:off x="403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3765" name="Text Box 69"/>
            <p:cNvSpPr txBox="1">
              <a:spLocks noChangeArrowheads="1"/>
            </p:cNvSpPr>
            <p:nvPr/>
          </p:nvSpPr>
          <p:spPr bwMode="auto">
            <a:xfrm>
              <a:off x="427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3766" name="Text Box 70"/>
            <p:cNvSpPr txBox="1">
              <a:spLocks noChangeArrowheads="1"/>
            </p:cNvSpPr>
            <p:nvPr/>
          </p:nvSpPr>
          <p:spPr bwMode="auto">
            <a:xfrm>
              <a:off x="451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3767" name="Text Box 71"/>
            <p:cNvSpPr txBox="1">
              <a:spLocks noChangeArrowheads="1"/>
            </p:cNvSpPr>
            <p:nvPr/>
          </p:nvSpPr>
          <p:spPr bwMode="auto">
            <a:xfrm>
              <a:off x="4752" y="1728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  <p:sp>
        <p:nvSpPr>
          <p:cNvPr id="413768" name="Text Box 72"/>
          <p:cNvSpPr txBox="1">
            <a:spLocks noChangeArrowheads="1"/>
          </p:cNvSpPr>
          <p:nvPr/>
        </p:nvSpPr>
        <p:spPr bwMode="auto">
          <a:xfrm>
            <a:off x="685800" y="4191000"/>
            <a:ext cx="350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400">
                <a:effectLst/>
              </a:rPr>
              <a:t>a</a:t>
            </a:r>
          </a:p>
        </p:txBody>
      </p:sp>
      <p:grpSp>
        <p:nvGrpSpPr>
          <p:cNvPr id="413783" name="Group 87"/>
          <p:cNvGrpSpPr>
            <a:grpSpLocks/>
          </p:cNvGrpSpPr>
          <p:nvPr/>
        </p:nvGrpSpPr>
        <p:grpSpPr bwMode="auto">
          <a:xfrm>
            <a:off x="1066800" y="4191000"/>
            <a:ext cx="1524000" cy="1905000"/>
            <a:chOff x="576" y="1008"/>
            <a:chExt cx="960" cy="1200"/>
          </a:xfrm>
        </p:grpSpPr>
        <p:sp>
          <p:nvSpPr>
            <p:cNvPr id="413713" name="Line 17"/>
            <p:cNvSpPr>
              <a:spLocks noChangeShapeType="1"/>
            </p:cNvSpPr>
            <p:nvPr/>
          </p:nvSpPr>
          <p:spPr bwMode="auto">
            <a:xfrm>
              <a:off x="57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22" name="Line 26"/>
            <p:cNvSpPr>
              <a:spLocks noChangeShapeType="1"/>
            </p:cNvSpPr>
            <p:nvPr/>
          </p:nvSpPr>
          <p:spPr bwMode="auto">
            <a:xfrm>
              <a:off x="576" y="10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2" name="Line 76"/>
            <p:cNvSpPr>
              <a:spLocks noChangeShapeType="1"/>
            </p:cNvSpPr>
            <p:nvPr/>
          </p:nvSpPr>
          <p:spPr bwMode="auto">
            <a:xfrm>
              <a:off x="81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3" name="Line 77"/>
            <p:cNvSpPr>
              <a:spLocks noChangeShapeType="1"/>
            </p:cNvSpPr>
            <p:nvPr/>
          </p:nvSpPr>
          <p:spPr bwMode="auto">
            <a:xfrm>
              <a:off x="105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4" name="Line 78"/>
            <p:cNvSpPr>
              <a:spLocks noChangeShapeType="1"/>
            </p:cNvSpPr>
            <p:nvPr/>
          </p:nvSpPr>
          <p:spPr bwMode="auto">
            <a:xfrm>
              <a:off x="129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5" name="Line 79"/>
            <p:cNvSpPr>
              <a:spLocks noChangeShapeType="1"/>
            </p:cNvSpPr>
            <p:nvPr/>
          </p:nvSpPr>
          <p:spPr bwMode="auto">
            <a:xfrm>
              <a:off x="1536" y="1008"/>
              <a:ext cx="0" cy="120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6" name="Line 80"/>
            <p:cNvSpPr>
              <a:spLocks noChangeShapeType="1"/>
            </p:cNvSpPr>
            <p:nvPr/>
          </p:nvSpPr>
          <p:spPr bwMode="auto">
            <a:xfrm>
              <a:off x="576" y="124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7" name="Line 81"/>
            <p:cNvSpPr>
              <a:spLocks noChangeShapeType="1"/>
            </p:cNvSpPr>
            <p:nvPr/>
          </p:nvSpPr>
          <p:spPr bwMode="auto">
            <a:xfrm>
              <a:off x="576" y="148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8" name="Line 82"/>
            <p:cNvSpPr>
              <a:spLocks noChangeShapeType="1"/>
            </p:cNvSpPr>
            <p:nvPr/>
          </p:nvSpPr>
          <p:spPr bwMode="auto">
            <a:xfrm>
              <a:off x="576" y="172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79" name="Line 83"/>
            <p:cNvSpPr>
              <a:spLocks noChangeShapeType="1"/>
            </p:cNvSpPr>
            <p:nvPr/>
          </p:nvSpPr>
          <p:spPr bwMode="auto">
            <a:xfrm>
              <a:off x="576" y="196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3780" name="Line 84"/>
            <p:cNvSpPr>
              <a:spLocks noChangeShapeType="1"/>
            </p:cNvSpPr>
            <p:nvPr/>
          </p:nvSpPr>
          <p:spPr bwMode="auto">
            <a:xfrm>
              <a:off x="576" y="2208"/>
              <a:ext cx="96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</p:grpSp>
      <p:sp>
        <p:nvSpPr>
          <p:cNvPr id="413781" name="Text Box 85"/>
          <p:cNvSpPr txBox="1">
            <a:spLocks noChangeArrowheads="1"/>
          </p:cNvSpPr>
          <p:nvPr/>
        </p:nvSpPr>
        <p:spPr bwMode="auto">
          <a:xfrm>
            <a:off x="533400" y="2189425"/>
            <a:ext cx="4495800" cy="951543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a[][];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a = new </a:t>
            </a:r>
            <a:r>
              <a:rPr lang="en-AU" altLang="el-GR" sz="2000" b="1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[5</a:t>
            </a:r>
            <a:r>
              <a:rPr lang="en-AU" altLang="el-GR" sz="2000" b="1" dirty="0" smtClean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][</a:t>
            </a:r>
            <a:r>
              <a:rPr lang="el-GR" altLang="el-GR" sz="2000" b="1" dirty="0" smtClean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4</a:t>
            </a:r>
            <a:r>
              <a:rPr lang="en-AU" altLang="el-GR" sz="2000" b="1" dirty="0" smtClean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en-AU" altLang="el-GR" sz="2000" b="1" dirty="0" smtClean="0">
                <a:effectLst/>
                <a:latin typeface="Courier New" panose="02070309020205020404" pitchFamily="49" charset="0"/>
              </a:rPr>
              <a:t>;</a:t>
            </a:r>
            <a:endParaRPr lang="en-AU" altLang="el-GR" sz="2000" b="1" dirty="0">
              <a:effectLst/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497459"/>
            <a:ext cx="1960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Εναλλακτικά: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582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Αποφύγετε τη χρήση τιμών</a:t>
            </a:r>
            <a:r>
              <a:rPr lang="en-AU" altLang="el-GR" sz="3600"/>
              <a:t>!</a:t>
            </a:r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943331" y="2348880"/>
            <a:ext cx="5500877" cy="2527359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ROWS = 5;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COLUMNS = 4;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a[][];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a = new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[ROWS]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[]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for(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= 0;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&lt; ROWS;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 smtClean="0">
                <a:effectLst/>
                <a:latin typeface="Courier New" panose="02070309020205020404" pitchFamily="49" charset="0"/>
              </a:rPr>
              <a:t>++)</a:t>
            </a: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  a[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] = new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[COLUMNS</a:t>
            </a:r>
            <a:r>
              <a:rPr lang="en-AU" altLang="el-GR" sz="1800" b="1" dirty="0" smtClean="0">
                <a:effectLst/>
                <a:latin typeface="Courier New" panose="02070309020205020404" pitchFamily="49" charset="0"/>
              </a:rPr>
              <a:t>];</a:t>
            </a:r>
            <a:endParaRPr lang="en-AU" altLang="el-GR" sz="1800" b="1" dirty="0">
              <a:effectLst/>
              <a:latin typeface="Courier New" panose="02070309020205020404" pitchFamily="49" charset="0"/>
            </a:endParaRPr>
          </a:p>
        </p:txBody>
      </p:sp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900113" y="1412875"/>
            <a:ext cx="6491287" cy="82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400" dirty="0">
                <a:effectLst/>
              </a:rPr>
              <a:t>Αποφύγετε τη χρήση αριθμητικών τιμών για τον προσδιορισμό του μεγέθους </a:t>
            </a:r>
            <a:r>
              <a:rPr lang="el-GR" altLang="el-GR" sz="2400" dirty="0" smtClean="0">
                <a:effectLst/>
              </a:rPr>
              <a:t>των πινάκων. </a:t>
            </a:r>
            <a:endParaRPr lang="en-AU" altLang="el-GR" sz="2400" dirty="0">
              <a:effectLst/>
            </a:endParaRPr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7086600" y="2209800"/>
            <a:ext cx="1752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400" i="1">
                <a:effectLst/>
                <a:latin typeface="Times New Roman" panose="02020603050405020304" pitchFamily="18" charset="0"/>
              </a:rPr>
              <a:t>Μία σταθερά</a:t>
            </a:r>
            <a:endParaRPr lang="en-AU" altLang="el-GR" sz="2400" i="1">
              <a:effectLst/>
              <a:latin typeface="Times New Roman" panose="02020603050405020304" pitchFamily="18" charset="0"/>
            </a:endParaRPr>
          </a:p>
        </p:txBody>
      </p:sp>
      <p:sp>
        <p:nvSpPr>
          <p:cNvPr id="415750" name="Line 6"/>
          <p:cNvSpPr>
            <a:spLocks noChangeShapeType="1"/>
          </p:cNvSpPr>
          <p:nvPr/>
        </p:nvSpPr>
        <p:spPr bwMode="auto">
          <a:xfrm flipH="1" flipV="1">
            <a:off x="6012158" y="2447923"/>
            <a:ext cx="1224137" cy="4497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59832" y="5022164"/>
            <a:ext cx="5500877" cy="1142364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ROWS = 5;</a:t>
            </a:r>
          </a:p>
          <a:p>
            <a:pPr>
              <a:lnSpc>
                <a:spcPct val="80000"/>
              </a:lnSpc>
            </a:pP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private static final </a:t>
            </a:r>
            <a:r>
              <a:rPr lang="en-AU" altLang="el-GR" sz="18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 COLUMNS = 4;</a:t>
            </a:r>
          </a:p>
          <a:p>
            <a:pPr>
              <a:lnSpc>
                <a:spcPct val="80000"/>
              </a:lnSpc>
            </a:pPr>
            <a:endParaRPr lang="en-AU" altLang="el-GR" sz="18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el-GR" sz="1800" b="1" dirty="0" err="1" smtClean="0">
                <a:effectLst/>
                <a:latin typeface="Courier New" panose="02070309020205020404" pitchFamily="49" charset="0"/>
              </a:rPr>
              <a:t>int</a:t>
            </a:r>
            <a:r>
              <a:rPr lang="en-US" altLang="el-GR" sz="1800" b="1" dirty="0" smtClean="0">
                <a:effectLst/>
                <a:latin typeface="Courier New" panose="02070309020205020404" pitchFamily="49" charset="0"/>
              </a:rPr>
              <a:t> </a:t>
            </a:r>
            <a:r>
              <a:rPr lang="en-AU" altLang="el-GR" sz="1800" b="1" dirty="0" smtClean="0">
                <a:effectLst/>
                <a:latin typeface="Courier New" panose="02070309020205020404" pitchFamily="49" charset="0"/>
              </a:rPr>
              <a:t>a[][] </a:t>
            </a:r>
            <a:r>
              <a:rPr lang="en-AU" altLang="el-GR" sz="1800" b="1" dirty="0">
                <a:effectLst/>
                <a:latin typeface="Courier New" panose="02070309020205020404" pitchFamily="49" charset="0"/>
              </a:rPr>
              <a:t>= 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new </a:t>
            </a:r>
            <a:r>
              <a:rPr lang="en-AU" altLang="el-GR" sz="1800" b="1" dirty="0" err="1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1800" b="1" dirty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[ROWS</a:t>
            </a:r>
            <a:r>
              <a:rPr lang="en-AU" altLang="el-GR" sz="1800" b="1" dirty="0" smtClean="0">
                <a:solidFill>
                  <a:srgbClr val="3333FF"/>
                </a:solidFill>
                <a:effectLst/>
                <a:latin typeface="Courier New" panose="02070309020205020404" pitchFamily="49" charset="0"/>
              </a:rPr>
              <a:t>][COLUMNS]</a:t>
            </a:r>
            <a:r>
              <a:rPr lang="en-AU" altLang="el-GR" sz="1800" b="1" dirty="0" smtClean="0">
                <a:effectLst/>
                <a:latin typeface="Courier New" panose="02070309020205020404" pitchFamily="49" charset="0"/>
              </a:rPr>
              <a:t>;</a:t>
            </a:r>
            <a:endParaRPr lang="en-AU" altLang="el-GR" sz="1800" b="1" dirty="0">
              <a:effectLst/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331" y="5193236"/>
            <a:ext cx="18527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Εναλλακτικά…</a:t>
            </a:r>
            <a:endParaRPr lang="el-GR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89" name="Text Box 69"/>
          <p:cNvSpPr txBox="1">
            <a:spLocks noChangeArrowheads="1"/>
          </p:cNvSpPr>
          <p:nvPr/>
        </p:nvSpPr>
        <p:spPr bwMode="auto">
          <a:xfrm>
            <a:off x="533400" y="1482725"/>
            <a:ext cx="7010400" cy="27844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// initialise all array elements to 5</a:t>
            </a:r>
          </a:p>
          <a:p>
            <a:pPr>
              <a:lnSpc>
                <a:spcPct val="80000"/>
              </a:lnSpc>
            </a:pPr>
            <a:endParaRPr lang="en-AU" altLang="el-GR" sz="2000" b="1" dirty="0">
              <a:effectLst/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for(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row = 0; row &lt; ROWS; row++)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for (</a:t>
            </a:r>
            <a:r>
              <a:rPr lang="en-AU" altLang="el-GR" sz="2000" b="1" dirty="0" err="1">
                <a:effectLst/>
                <a:latin typeface="Courier New" panose="02070309020205020404" pitchFamily="49" charset="0"/>
              </a:rPr>
              <a:t>int</a:t>
            </a: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col = 0; col &lt; COLUMNS; col++)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   a[row][col] = 5;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 dirty="0">
                <a:effectLst/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534400" cy="565150"/>
          </a:xfrm>
        </p:spPr>
        <p:txBody>
          <a:bodyPr/>
          <a:lstStyle/>
          <a:p>
            <a:r>
              <a:rPr lang="el-GR" altLang="el-GR" sz="3200" dirty="0"/>
              <a:t>Προσπέλαση δισδιάστατων </a:t>
            </a:r>
            <a:r>
              <a:rPr lang="el-GR" altLang="el-GR" sz="3200" dirty="0" smtClean="0"/>
              <a:t>πινάκων</a:t>
            </a:r>
            <a:endParaRPr lang="en-AU" altLang="el-GR" sz="3200" dirty="0"/>
          </a:p>
        </p:txBody>
      </p:sp>
      <p:grpSp>
        <p:nvGrpSpPr>
          <p:cNvPr id="414790" name="Group 70"/>
          <p:cNvGrpSpPr>
            <a:grpSpLocks/>
          </p:cNvGrpSpPr>
          <p:nvPr/>
        </p:nvGrpSpPr>
        <p:grpSpPr bwMode="auto">
          <a:xfrm>
            <a:off x="3962400" y="3200400"/>
            <a:ext cx="4651375" cy="3197225"/>
            <a:chOff x="2496" y="2016"/>
            <a:chExt cx="2930" cy="2014"/>
          </a:xfrm>
        </p:grpSpPr>
        <p:sp>
          <p:nvSpPr>
            <p:cNvPr id="414724" name="Rectangle 4"/>
            <p:cNvSpPr>
              <a:spLocks noChangeArrowheads="1"/>
            </p:cNvSpPr>
            <p:nvPr/>
          </p:nvSpPr>
          <p:spPr bwMode="auto">
            <a:xfrm>
              <a:off x="2496" y="3120"/>
              <a:ext cx="432" cy="192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25" name="Rectangle 5"/>
            <p:cNvSpPr>
              <a:spLocks noChangeArrowheads="1"/>
            </p:cNvSpPr>
            <p:nvPr/>
          </p:nvSpPr>
          <p:spPr bwMode="auto">
            <a:xfrm>
              <a:off x="3456" y="283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6" name="Rectangle 6"/>
            <p:cNvSpPr>
              <a:spLocks noChangeArrowheads="1"/>
            </p:cNvSpPr>
            <p:nvPr/>
          </p:nvSpPr>
          <p:spPr bwMode="auto">
            <a:xfrm>
              <a:off x="3456" y="307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7" name="Rectangle 7"/>
            <p:cNvSpPr>
              <a:spLocks noChangeArrowheads="1"/>
            </p:cNvSpPr>
            <p:nvPr/>
          </p:nvSpPr>
          <p:spPr bwMode="auto">
            <a:xfrm>
              <a:off x="3456" y="331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8" name="Rectangle 8"/>
            <p:cNvSpPr>
              <a:spLocks noChangeArrowheads="1"/>
            </p:cNvSpPr>
            <p:nvPr/>
          </p:nvSpPr>
          <p:spPr bwMode="auto">
            <a:xfrm>
              <a:off x="3456" y="355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29" name="Rectangle 9"/>
            <p:cNvSpPr>
              <a:spLocks noChangeArrowheads="1"/>
            </p:cNvSpPr>
            <p:nvPr/>
          </p:nvSpPr>
          <p:spPr bwMode="auto">
            <a:xfrm>
              <a:off x="3456" y="3792"/>
              <a:ext cx="242" cy="237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30" name="AutoShape 10"/>
            <p:cNvCxnSpPr>
              <a:cxnSpLocks noChangeShapeType="1"/>
              <a:stCxn id="414731" idx="6"/>
              <a:endCxn id="414725" idx="1"/>
            </p:cNvCxnSpPr>
            <p:nvPr/>
          </p:nvCxnSpPr>
          <p:spPr bwMode="auto">
            <a:xfrm flipV="1">
              <a:off x="2768" y="2951"/>
              <a:ext cx="688" cy="26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31" name="Oval 11"/>
            <p:cNvSpPr>
              <a:spLocks noChangeArrowheads="1"/>
            </p:cNvSpPr>
            <p:nvPr/>
          </p:nvSpPr>
          <p:spPr bwMode="auto">
            <a:xfrm>
              <a:off x="2672" y="3168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32" name="Text Box 12"/>
            <p:cNvSpPr txBox="1">
              <a:spLocks noChangeArrowheads="1"/>
            </p:cNvSpPr>
            <p:nvPr/>
          </p:nvSpPr>
          <p:spPr bwMode="auto">
            <a:xfrm>
              <a:off x="3264" y="288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4733" name="Text Box 13"/>
            <p:cNvSpPr txBox="1">
              <a:spLocks noChangeArrowheads="1"/>
            </p:cNvSpPr>
            <p:nvPr/>
          </p:nvSpPr>
          <p:spPr bwMode="auto">
            <a:xfrm>
              <a:off x="3264" y="312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4734" name="Text Box 14"/>
            <p:cNvSpPr txBox="1">
              <a:spLocks noChangeArrowheads="1"/>
            </p:cNvSpPr>
            <p:nvPr/>
          </p:nvSpPr>
          <p:spPr bwMode="auto">
            <a:xfrm>
              <a:off x="3264" y="336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4735" name="Text Box 15"/>
            <p:cNvSpPr txBox="1">
              <a:spLocks noChangeArrowheads="1"/>
            </p:cNvSpPr>
            <p:nvPr/>
          </p:nvSpPr>
          <p:spPr bwMode="auto">
            <a:xfrm>
              <a:off x="3264" y="360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414736" name="Text Box 16"/>
            <p:cNvSpPr txBox="1">
              <a:spLocks noChangeArrowheads="1"/>
            </p:cNvSpPr>
            <p:nvPr/>
          </p:nvSpPr>
          <p:spPr bwMode="auto">
            <a:xfrm>
              <a:off x="3264" y="3840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4</a:t>
              </a:r>
            </a:p>
          </p:txBody>
        </p:sp>
        <p:cxnSp>
          <p:nvCxnSpPr>
            <p:cNvPr id="414737" name="AutoShape 17"/>
            <p:cNvCxnSpPr>
              <a:cxnSpLocks noChangeShapeType="1"/>
              <a:stCxn id="414738" idx="6"/>
              <a:endCxn id="414740" idx="1"/>
            </p:cNvCxnSpPr>
            <p:nvPr/>
          </p:nvCxnSpPr>
          <p:spPr bwMode="auto">
            <a:xfrm flipV="1">
              <a:off x="3624" y="2327"/>
              <a:ext cx="840" cy="625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38" name="Oval 18"/>
            <p:cNvSpPr>
              <a:spLocks noChangeArrowheads="1"/>
            </p:cNvSpPr>
            <p:nvPr/>
          </p:nvSpPr>
          <p:spPr bwMode="auto">
            <a:xfrm>
              <a:off x="3528" y="290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40" name="Rectangle 20"/>
            <p:cNvSpPr>
              <a:spLocks noChangeArrowheads="1"/>
            </p:cNvSpPr>
            <p:nvPr/>
          </p:nvSpPr>
          <p:spPr bwMode="auto">
            <a:xfrm>
              <a:off x="446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1" name="Rectangle 21"/>
            <p:cNvSpPr>
              <a:spLocks noChangeArrowheads="1"/>
            </p:cNvSpPr>
            <p:nvPr/>
          </p:nvSpPr>
          <p:spPr bwMode="auto">
            <a:xfrm>
              <a:off x="470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2" name="Rectangle 22"/>
            <p:cNvSpPr>
              <a:spLocks noChangeArrowheads="1"/>
            </p:cNvSpPr>
            <p:nvPr/>
          </p:nvSpPr>
          <p:spPr bwMode="auto">
            <a:xfrm>
              <a:off x="494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3" name="Rectangle 23"/>
            <p:cNvSpPr>
              <a:spLocks noChangeArrowheads="1"/>
            </p:cNvSpPr>
            <p:nvPr/>
          </p:nvSpPr>
          <p:spPr bwMode="auto">
            <a:xfrm>
              <a:off x="5184" y="2208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44" name="AutoShape 24"/>
            <p:cNvCxnSpPr>
              <a:cxnSpLocks noChangeShapeType="1"/>
              <a:stCxn id="414745" idx="6"/>
              <a:endCxn id="414747" idx="1"/>
            </p:cNvCxnSpPr>
            <p:nvPr/>
          </p:nvCxnSpPr>
          <p:spPr bwMode="auto">
            <a:xfrm flipV="1">
              <a:off x="3624" y="2663"/>
              <a:ext cx="840" cy="529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45" name="Oval 25"/>
            <p:cNvSpPr>
              <a:spLocks noChangeArrowheads="1"/>
            </p:cNvSpPr>
            <p:nvPr/>
          </p:nvSpPr>
          <p:spPr bwMode="auto">
            <a:xfrm>
              <a:off x="3528" y="314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47" name="Rectangle 27"/>
            <p:cNvSpPr>
              <a:spLocks noChangeArrowheads="1"/>
            </p:cNvSpPr>
            <p:nvPr/>
          </p:nvSpPr>
          <p:spPr bwMode="auto">
            <a:xfrm>
              <a:off x="446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8" name="Rectangle 28"/>
            <p:cNvSpPr>
              <a:spLocks noChangeArrowheads="1"/>
            </p:cNvSpPr>
            <p:nvPr/>
          </p:nvSpPr>
          <p:spPr bwMode="auto">
            <a:xfrm>
              <a:off x="470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49" name="Rectangle 29"/>
            <p:cNvSpPr>
              <a:spLocks noChangeArrowheads="1"/>
            </p:cNvSpPr>
            <p:nvPr/>
          </p:nvSpPr>
          <p:spPr bwMode="auto">
            <a:xfrm>
              <a:off x="494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0" name="Rectangle 30"/>
            <p:cNvSpPr>
              <a:spLocks noChangeArrowheads="1"/>
            </p:cNvSpPr>
            <p:nvPr/>
          </p:nvSpPr>
          <p:spPr bwMode="auto">
            <a:xfrm>
              <a:off x="5184" y="2544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51" name="AutoShape 31"/>
            <p:cNvCxnSpPr>
              <a:cxnSpLocks noChangeShapeType="1"/>
              <a:stCxn id="414752" idx="6"/>
              <a:endCxn id="414754" idx="1"/>
            </p:cNvCxnSpPr>
            <p:nvPr/>
          </p:nvCxnSpPr>
          <p:spPr bwMode="auto">
            <a:xfrm flipV="1">
              <a:off x="3624" y="2999"/>
              <a:ext cx="840" cy="433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52" name="Oval 32"/>
            <p:cNvSpPr>
              <a:spLocks noChangeArrowheads="1"/>
            </p:cNvSpPr>
            <p:nvPr/>
          </p:nvSpPr>
          <p:spPr bwMode="auto">
            <a:xfrm>
              <a:off x="3528" y="338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54" name="Rectangle 34"/>
            <p:cNvSpPr>
              <a:spLocks noChangeArrowheads="1"/>
            </p:cNvSpPr>
            <p:nvPr/>
          </p:nvSpPr>
          <p:spPr bwMode="auto">
            <a:xfrm>
              <a:off x="446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5" name="Rectangle 35"/>
            <p:cNvSpPr>
              <a:spLocks noChangeArrowheads="1"/>
            </p:cNvSpPr>
            <p:nvPr/>
          </p:nvSpPr>
          <p:spPr bwMode="auto">
            <a:xfrm>
              <a:off x="470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6" name="Rectangle 36"/>
            <p:cNvSpPr>
              <a:spLocks noChangeArrowheads="1"/>
            </p:cNvSpPr>
            <p:nvPr/>
          </p:nvSpPr>
          <p:spPr bwMode="auto">
            <a:xfrm>
              <a:off x="494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57" name="Rectangle 37"/>
            <p:cNvSpPr>
              <a:spLocks noChangeArrowheads="1"/>
            </p:cNvSpPr>
            <p:nvPr/>
          </p:nvSpPr>
          <p:spPr bwMode="auto">
            <a:xfrm>
              <a:off x="5184" y="2880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58" name="AutoShape 38"/>
            <p:cNvCxnSpPr>
              <a:cxnSpLocks noChangeShapeType="1"/>
              <a:stCxn id="414759" idx="6"/>
              <a:endCxn id="414761" idx="1"/>
            </p:cNvCxnSpPr>
            <p:nvPr/>
          </p:nvCxnSpPr>
          <p:spPr bwMode="auto">
            <a:xfrm flipV="1">
              <a:off x="3624" y="3335"/>
              <a:ext cx="840" cy="337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59" name="Oval 39"/>
            <p:cNvSpPr>
              <a:spLocks noChangeArrowheads="1"/>
            </p:cNvSpPr>
            <p:nvPr/>
          </p:nvSpPr>
          <p:spPr bwMode="auto">
            <a:xfrm>
              <a:off x="3528" y="362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61" name="Rectangle 41"/>
            <p:cNvSpPr>
              <a:spLocks noChangeArrowheads="1"/>
            </p:cNvSpPr>
            <p:nvPr/>
          </p:nvSpPr>
          <p:spPr bwMode="auto">
            <a:xfrm>
              <a:off x="446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2" name="Rectangle 42"/>
            <p:cNvSpPr>
              <a:spLocks noChangeArrowheads="1"/>
            </p:cNvSpPr>
            <p:nvPr/>
          </p:nvSpPr>
          <p:spPr bwMode="auto">
            <a:xfrm>
              <a:off x="470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3" name="Rectangle 43"/>
            <p:cNvSpPr>
              <a:spLocks noChangeArrowheads="1"/>
            </p:cNvSpPr>
            <p:nvPr/>
          </p:nvSpPr>
          <p:spPr bwMode="auto">
            <a:xfrm>
              <a:off x="494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4" name="Rectangle 44"/>
            <p:cNvSpPr>
              <a:spLocks noChangeArrowheads="1"/>
            </p:cNvSpPr>
            <p:nvPr/>
          </p:nvSpPr>
          <p:spPr bwMode="auto">
            <a:xfrm>
              <a:off x="5184" y="3216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cxnSp>
          <p:nvCxnSpPr>
            <p:cNvPr id="414765" name="AutoShape 45"/>
            <p:cNvCxnSpPr>
              <a:cxnSpLocks noChangeShapeType="1"/>
              <a:stCxn id="414766" idx="6"/>
              <a:endCxn id="414768" idx="1"/>
            </p:cNvCxnSpPr>
            <p:nvPr/>
          </p:nvCxnSpPr>
          <p:spPr bwMode="auto">
            <a:xfrm flipV="1">
              <a:off x="3624" y="3671"/>
              <a:ext cx="840" cy="241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4766" name="Oval 46"/>
            <p:cNvSpPr>
              <a:spLocks noChangeArrowheads="1"/>
            </p:cNvSpPr>
            <p:nvPr/>
          </p:nvSpPr>
          <p:spPr bwMode="auto">
            <a:xfrm>
              <a:off x="3528" y="3864"/>
              <a:ext cx="96" cy="9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>
              <a:spAutoFit/>
            </a:bodyPr>
            <a:lstStyle/>
            <a:p>
              <a:endParaRPr lang="el-GR"/>
            </a:p>
          </p:txBody>
        </p:sp>
        <p:sp>
          <p:nvSpPr>
            <p:cNvPr id="414768" name="Rectangle 48"/>
            <p:cNvSpPr>
              <a:spLocks noChangeArrowheads="1"/>
            </p:cNvSpPr>
            <p:nvPr/>
          </p:nvSpPr>
          <p:spPr bwMode="auto">
            <a:xfrm>
              <a:off x="446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69" name="Rectangle 49"/>
            <p:cNvSpPr>
              <a:spLocks noChangeArrowheads="1"/>
            </p:cNvSpPr>
            <p:nvPr/>
          </p:nvSpPr>
          <p:spPr bwMode="auto">
            <a:xfrm>
              <a:off x="470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0" name="Rectangle 50"/>
            <p:cNvSpPr>
              <a:spLocks noChangeArrowheads="1"/>
            </p:cNvSpPr>
            <p:nvPr/>
          </p:nvSpPr>
          <p:spPr bwMode="auto">
            <a:xfrm>
              <a:off x="494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1" name="Rectangle 51"/>
            <p:cNvSpPr>
              <a:spLocks noChangeArrowheads="1"/>
            </p:cNvSpPr>
            <p:nvPr/>
          </p:nvSpPr>
          <p:spPr bwMode="auto">
            <a:xfrm>
              <a:off x="5184" y="3552"/>
              <a:ext cx="242" cy="23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>
              <a:spAutoFit/>
            </a:bodyPr>
            <a:lstStyle/>
            <a:p>
              <a:r>
                <a:rPr lang="en-AU" altLang="el-GR" sz="1800">
                  <a:effectLst/>
                  <a:latin typeface="Helvetica" panose="020B0604020202020204" pitchFamily="34" charset="0"/>
                </a:rPr>
                <a:t>   </a:t>
              </a:r>
            </a:p>
          </p:txBody>
        </p:sp>
        <p:sp>
          <p:nvSpPr>
            <p:cNvPr id="414772" name="Text Box 52"/>
            <p:cNvSpPr txBox="1">
              <a:spLocks noChangeArrowheads="1"/>
            </p:cNvSpPr>
            <p:nvPr/>
          </p:nvSpPr>
          <p:spPr bwMode="auto">
            <a:xfrm>
              <a:off x="451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414773" name="Text Box 53"/>
            <p:cNvSpPr txBox="1">
              <a:spLocks noChangeArrowheads="1"/>
            </p:cNvSpPr>
            <p:nvPr/>
          </p:nvSpPr>
          <p:spPr bwMode="auto">
            <a:xfrm>
              <a:off x="475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414774" name="Text Box 54"/>
            <p:cNvSpPr txBox="1">
              <a:spLocks noChangeArrowheads="1"/>
            </p:cNvSpPr>
            <p:nvPr/>
          </p:nvSpPr>
          <p:spPr bwMode="auto">
            <a:xfrm>
              <a:off x="499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414775" name="Text Box 55"/>
            <p:cNvSpPr txBox="1">
              <a:spLocks noChangeArrowheads="1"/>
            </p:cNvSpPr>
            <p:nvPr/>
          </p:nvSpPr>
          <p:spPr bwMode="auto">
            <a:xfrm>
              <a:off x="5232" y="2016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AU" altLang="el-GR" sz="1400">
                  <a:effectLst/>
                  <a:latin typeface="Helvetica" panose="020B0604020202020204" pitchFamily="34" charset="0"/>
                </a:rPr>
                <a:t>3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/>
              <a:t>Εύρεση γραμμής μέγιστου αθροίσματος</a:t>
            </a:r>
            <a:endParaRPr lang="en-AU" altLang="el-GR" sz="3200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7924800" cy="49561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int max = -1;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int maxRow;</a:t>
            </a:r>
          </a:p>
          <a:p>
            <a:pPr>
              <a:lnSpc>
                <a:spcPct val="70000"/>
              </a:lnSpc>
            </a:pPr>
            <a:endParaRPr lang="en-AU" altLang="el-GR" sz="2000" b="1">
              <a:effectLst/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for(int row = 0; row &lt; a.length; row++)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{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	int sum = 0;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for(col = 0; col &lt; a[row].length; col++)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    sum += a[row][col];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if(sum &gt; max) 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{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    max = sum;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    maxRow = row;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    }</a:t>
            </a: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  }</a:t>
            </a:r>
          </a:p>
          <a:p>
            <a:pPr>
              <a:lnSpc>
                <a:spcPct val="70000"/>
              </a:lnSpc>
            </a:pPr>
            <a:endParaRPr lang="en-AU" altLang="el-GR" sz="2000" b="1">
              <a:effectLst/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</a:pPr>
            <a:r>
              <a:rPr lang="en-AU" altLang="el-GR" sz="2000" b="1">
                <a:effectLst/>
                <a:latin typeface="Courier New" panose="02070309020205020404" pitchFamily="49" charset="0"/>
              </a:rPr>
              <a:t>// result is in maxRow</a:t>
            </a:r>
          </a:p>
        </p:txBody>
      </p:sp>
      <p:sp>
        <p:nvSpPr>
          <p:cNvPr id="388100" name="Rectangle 4"/>
          <p:cNvSpPr>
            <a:spLocks noChangeArrowheads="1"/>
          </p:cNvSpPr>
          <p:nvPr/>
        </p:nvSpPr>
        <p:spPr bwMode="auto">
          <a:xfrm>
            <a:off x="5410200" y="4038600"/>
            <a:ext cx="3429000" cy="1474788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l-GR" altLang="el-GR" sz="2000">
                <a:effectLst/>
                <a:latin typeface="Times New Roman" panose="02020603050405020304" pitchFamily="18" charset="0"/>
              </a:rPr>
              <a:t>Πρόβλημα: Να βρεθεί η γραμμή ενός δισδιάστατου πίνακα θετικών ακέραιων της οποίας το άθροισμα των στοιχείων είναι μέγιστο</a:t>
            </a:r>
            <a:endParaRPr lang="en-AU" altLang="el-GR" sz="2000"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01650"/>
            <a:ext cx="8153400" cy="565150"/>
          </a:xfrm>
        </p:spPr>
        <p:txBody>
          <a:bodyPr/>
          <a:lstStyle/>
          <a:p>
            <a:endParaRPr lang="en-AU" altLang="el-GR">
              <a:solidFill>
                <a:srgbClr val="FFFFFF"/>
              </a:solidFill>
            </a:endParaRPr>
          </a:p>
        </p:txBody>
      </p:sp>
      <p:sp>
        <p:nvSpPr>
          <p:cNvPr id="416771" name="Rectangle 3"/>
          <p:cNvSpPr>
            <a:spLocks noChangeArrowheads="1"/>
          </p:cNvSpPr>
          <p:nvPr/>
        </p:nvSpPr>
        <p:spPr bwMode="auto">
          <a:xfrm>
            <a:off x="1219200" y="1905000"/>
            <a:ext cx="6705600" cy="304800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>
                <a:effectLst/>
              </a:rPr>
              <a:t>Κλάση </a:t>
            </a:r>
            <a:r>
              <a:rPr lang="en-AU" altLang="el-GR">
                <a:effectLst/>
              </a:rPr>
              <a:t>ArrayList</a:t>
            </a:r>
          </a:p>
        </p:txBody>
      </p:sp>
      <p:sp>
        <p:nvSpPr>
          <p:cNvPr id="416772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Η κλάση</a:t>
            </a:r>
            <a:r>
              <a:rPr lang="en-AU" altLang="el-GR" sz="3600"/>
              <a:t> ArrayList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/>
              <a:t>Η κλάση</a:t>
            </a:r>
            <a:r>
              <a:rPr lang="en-AU" altLang="el-GR" sz="2400"/>
              <a:t> "ArrayList" </a:t>
            </a:r>
            <a:r>
              <a:rPr lang="el-GR" altLang="el-GR" sz="2400"/>
              <a:t>είναι μέλος της βασικής βιβλιοθήκης κλάσεων της </a:t>
            </a:r>
            <a:r>
              <a:rPr lang="en-US" altLang="el-GR" sz="2400"/>
              <a:t>Java</a:t>
            </a:r>
            <a:endParaRPr lang="el-GR" altLang="el-GR" sz="2400"/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Σκοπός της είναι, όμοια με ένα διάνυσμα, να αποθηκεύει μια συλλογή από αντικείμενα</a:t>
            </a:r>
          </a:p>
          <a:p>
            <a:pPr>
              <a:buFontTx/>
              <a:buNone/>
            </a:pPr>
            <a:endParaRPr lang="en-AU" altLang="el-GR" sz="2400"/>
          </a:p>
          <a:p>
            <a:r>
              <a:rPr lang="el-GR" altLang="el-GR" sz="2400"/>
              <a:t>Είναι πιο ευέλικτη από ένα διάνυσμα: μπορεί να αυξομειώσει το μέγεθος της αυτόματα</a:t>
            </a:r>
            <a:endParaRPr lang="en-AU" altLang="el-GR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7644</TotalTime>
  <Pages>43</Pages>
  <Words>575</Words>
  <Application>Microsoft Office PowerPoint</Application>
  <PresentationFormat>On-screen Show (4:3)</PresentationFormat>
  <Paragraphs>229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Courier New</vt:lpstr>
      <vt:lpstr>Helvetica</vt:lpstr>
      <vt:lpstr>Monotype Sorts</vt:lpstr>
      <vt:lpstr>Times</vt:lpstr>
      <vt:lpstr>Times New Roman</vt:lpstr>
      <vt:lpstr>untitled 2</vt:lpstr>
      <vt:lpstr>PowerPoint Presentation</vt:lpstr>
      <vt:lpstr>Δισδιάστατοι πίνακες</vt:lpstr>
      <vt:lpstr>Δημιουργία δισδιάστατων πινάκων</vt:lpstr>
      <vt:lpstr>Δημιουργία δισδιάστατων πινάκων</vt:lpstr>
      <vt:lpstr>Αποφύγετε τη χρήση τιμών!</vt:lpstr>
      <vt:lpstr>Προσπέλαση δισδιάστατων πινάκων</vt:lpstr>
      <vt:lpstr>Εύρεση γραμμής μέγιστου αθροίσματος</vt:lpstr>
      <vt:lpstr>PowerPoint Presentation</vt:lpstr>
      <vt:lpstr>Η κλάση ArrayList</vt:lpstr>
      <vt:lpstr>Η διαπροσωπεία της  ArrayList&lt;Ε&gt;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310</cp:revision>
  <cp:lastPrinted>2000-09-11T02:45:09Z</cp:lastPrinted>
  <dcterms:created xsi:type="dcterms:W3CDTF">1996-04-15T15:18:02Z</dcterms:created>
  <dcterms:modified xsi:type="dcterms:W3CDTF">2018-11-02T16:09:37Z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