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6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18" r:id="rId12"/>
    <p:sldId id="330" r:id="rId13"/>
    <p:sldId id="336" r:id="rId14"/>
    <p:sldId id="337" r:id="rId15"/>
    <p:sldId id="338" r:id="rId16"/>
    <p:sldId id="323" r:id="rId17"/>
    <p:sldId id="324" r:id="rId18"/>
    <p:sldId id="321" r:id="rId19"/>
    <p:sldId id="332" r:id="rId20"/>
    <p:sldId id="333" r:id="rId21"/>
    <p:sldId id="334" r:id="rId22"/>
    <p:sldId id="335" r:id="rId23"/>
    <p:sldId id="325" r:id="rId24"/>
    <p:sldId id="326" r:id="rId25"/>
    <p:sldId id="329" r:id="rId26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0000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3" autoAdjust="0"/>
    <p:restoredTop sz="90929"/>
  </p:normalViewPr>
  <p:slideViewPr>
    <p:cSldViewPr>
      <p:cViewPr varScale="1">
        <p:scale>
          <a:sx n="113" d="100"/>
          <a:sy n="113" d="100"/>
        </p:scale>
        <p:origin x="17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4"/>
    </p:cViewPr>
  </p:sorterViewPr>
  <p:notesViewPr>
    <p:cSldViewPr>
      <p:cViewPr>
        <p:scale>
          <a:sx n="100" d="100"/>
          <a:sy n="100" d="100"/>
        </p:scale>
        <p:origin x="1950" y="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43350" y="9502775"/>
            <a:ext cx="30416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0" tIns="46344" rIns="94340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400">
                <a:solidFill>
                  <a:srgbClr val="000000"/>
                </a:solidFill>
                <a:latin typeface="Arial" panose="020B0604020202020204" pitchFamily="34" charset="0"/>
              </a:rPr>
              <a:t>Αντώνιος Συμβώνης</a:t>
            </a:r>
            <a:r>
              <a:rPr lang="en-AU" altLang="el-GR" sz="14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40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6538" y="479425"/>
            <a:ext cx="66262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0" tIns="46344" rIns="94340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Διάλεξη #7</a:t>
            </a:r>
            <a:endParaRPr lang="en-AU" altLang="el-G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0"/>
            <a:ext cx="5207000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0" tIns="46344" rIns="94340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noProof="0" smtClean="0"/>
              <a:t>Click to edit Master notes styles</a:t>
            </a:r>
          </a:p>
          <a:p>
            <a:pPr lvl="1"/>
            <a:r>
              <a:rPr lang="en-AU" altLang="el-GR" noProof="0" smtClean="0"/>
              <a:t>Second Level</a:t>
            </a:r>
          </a:p>
          <a:p>
            <a:pPr lvl="2"/>
            <a:r>
              <a:rPr lang="en-AU" altLang="el-GR" noProof="0" smtClean="0"/>
              <a:t>Third Level</a:t>
            </a:r>
          </a:p>
          <a:p>
            <a:pPr lvl="3"/>
            <a:r>
              <a:rPr lang="en-AU" altLang="el-GR" noProof="0" smtClean="0"/>
              <a:t>Fourth Level</a:t>
            </a:r>
          </a:p>
          <a:p>
            <a:pPr lvl="4"/>
            <a:r>
              <a:rPr lang="en-AU" altLang="el-GR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AU" altLang="el-GR" smtClean="0">
              <a:solidFill>
                <a:srgbClr val="000000"/>
              </a:solidFill>
            </a:endParaRPr>
          </a:p>
          <a:p>
            <a:endParaRPr lang="en-AU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355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67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170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325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259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19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73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9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94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301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F8F8F"/>
            </a:gs>
            <a:gs pos="50000">
              <a:schemeClr val="bg1"/>
            </a:gs>
            <a:gs pos="100000">
              <a:srgbClr val="8F8F8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C7C7C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92388" y="6434138"/>
            <a:ext cx="6399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defRPr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Εισαγωγή στον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Αντικειμενοστρεφή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Slide </a:t>
            </a:r>
            <a:fld id="{5CA6942F-9183-4B2E-92B9-2172E849D08E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pPr algn="r">
                <a:defRPr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endParaRPr lang="en-AU" altLang="el-GR" sz="4000" smtClean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Διάλεξη #</a:t>
            </a:r>
            <a:r>
              <a:rPr lang="en-AU" altLang="el-GR">
                <a:latin typeface="Arial" panose="020B0604020202020204" pitchFamily="34" charset="0"/>
              </a:rPr>
              <a:t>7:</a:t>
            </a: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>
                <a:latin typeface="Arial" panose="020B0604020202020204" pitchFamily="34" charset="0"/>
              </a:rPr>
              <a:t>Συμβολοσειρές 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7924800" cy="565150"/>
          </a:xfrm>
        </p:spPr>
        <p:txBody>
          <a:bodyPr/>
          <a:lstStyle/>
          <a:p>
            <a:r>
              <a:rPr lang="el-GR" altLang="el-GR" sz="3600" smtClean="0"/>
              <a:t>Τι ισχύει για αντικείμενα τύπου </a:t>
            </a:r>
            <a:r>
              <a:rPr lang="en-US" altLang="el-GR" sz="3600" smtClean="0"/>
              <a:t>String</a:t>
            </a:r>
            <a:r>
              <a:rPr lang="el-GR" altLang="el-GR" sz="3600" smtClean="0"/>
              <a:t>;</a:t>
            </a:r>
            <a:endParaRPr lang="en-AU" altLang="el-G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600" smtClean="0"/>
              <a:t>Τα </a:t>
            </a:r>
            <a:r>
              <a:rPr lang="en-AU" altLang="el-GR" sz="3600" smtClean="0"/>
              <a:t>Strings </a:t>
            </a:r>
            <a:r>
              <a:rPr lang="el-GR" altLang="el-GR" sz="3600" smtClean="0"/>
              <a:t>δεν μπορεί να μεταλλαχθούν</a:t>
            </a:r>
            <a:r>
              <a:rPr lang="el-GR" altLang="el-GR" smtClean="0"/>
              <a:t> </a:t>
            </a:r>
            <a:endParaRPr lang="en-AU" altLang="el-GR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95400" y="2514600"/>
            <a:ext cx="6553200" cy="835025"/>
          </a:xfrm>
          <a:prstGeom prst="rect">
            <a:avLst/>
          </a:prstGeom>
          <a:solidFill>
            <a:srgbClr val="D7D7D7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Τα 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Strings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δεν μπορεί να μεταλλαχθούν </a:t>
            </a:r>
            <a:r>
              <a:rPr lang="el-GR" altLang="el-GR" sz="24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400">
                <a:solidFill>
                  <a:srgbClr val="FF66FF"/>
                </a:solidFill>
                <a:latin typeface="Arial" panose="020B0604020202020204" pitchFamily="34" charset="0"/>
              </a:rPr>
              <a:t>immutable</a:t>
            </a:r>
            <a:r>
              <a:rPr lang="el-GR" altLang="el-GR" sz="24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2400">
              <a:solidFill>
                <a:srgbClr val="FF66FF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38200" y="4800600"/>
            <a:ext cx="77724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Τα αντικείμενα που δεν μπορεί να μεταλλαχθούν έχουν </a:t>
            </a:r>
            <a:r>
              <a:rPr lang="el-GR" altLang="el-GR" sz="2000" b="1">
                <a:latin typeface="Arial" panose="020B0604020202020204" pitchFamily="34" charset="0"/>
              </a:rPr>
              <a:t>σταθερή κατάσταση</a:t>
            </a:r>
            <a:r>
              <a:rPr lang="el-GR" altLang="el-GR" sz="2000">
                <a:latin typeface="Arial" panose="020B0604020202020204" pitchFamily="34" charset="0"/>
              </a:rPr>
              <a:t>; Η κατάστασή τους δεν μπορεί να μεταβληθεί.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Βασικές μέθοδοι</a:t>
            </a:r>
            <a:endParaRPr lang="en-AU" altLang="el-GR" sz="360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171600" y="2435225"/>
            <a:ext cx="6800800" cy="2613536"/>
          </a:xfrm>
          <a:prstGeom prst="rect">
            <a:avLst/>
          </a:prstGeom>
          <a:solidFill>
            <a:srgbClr val="D7D7D7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public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length();</a:t>
            </a:r>
          </a:p>
          <a:p>
            <a:pPr>
              <a:lnSpc>
                <a:spcPct val="12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public char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charAt</a:t>
            </a:r>
            <a:r>
              <a:rPr lang="en-AU" altLang="el-GR" sz="2000" b="1" dirty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index);</a:t>
            </a:r>
          </a:p>
          <a:p>
            <a:pPr>
              <a:lnSpc>
                <a:spcPct val="12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public </a:t>
            </a:r>
            <a:r>
              <a:rPr lang="en-US" altLang="el-GR" sz="2000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indexOf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(char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12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public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int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indexOf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(char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,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start); </a:t>
            </a:r>
          </a:p>
          <a:p>
            <a:pPr>
              <a:lnSpc>
                <a:spcPct val="12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public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int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lastIndexOf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(char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12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public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int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lastIndexOf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(char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,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start);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67960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Arial" panose="020B0604020202020204" pitchFamily="34" charset="0"/>
              </a:rPr>
              <a:t>Οι πιο συχνά χρησιμοποιούμενες μέθοδοι είναι: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Μεταβολή αντικειμένων τύπου </a:t>
            </a:r>
            <a:r>
              <a:rPr lang="en-AU" altLang="el-GR" sz="3600" smtClean="0"/>
              <a:t> String</a:t>
            </a:r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838200" y="1751013"/>
            <a:ext cx="3686175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String s1, s2;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s1 = "Fred";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s2 = s1;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s2.toUpperCase();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System.out.println(s1);</a:t>
            </a:r>
          </a:p>
        </p:txBody>
      </p: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2209800" y="4800600"/>
            <a:ext cx="3138488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latin typeface="Times" panose="02020603050405020304" pitchFamily="18" charset="0"/>
              </a:rPr>
              <a:t>	Fred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ή</a:t>
            </a:r>
            <a:endParaRPr lang="en-AU" altLang="el-GR" sz="2400"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latin typeface="Times" panose="02020603050405020304" pitchFamily="18" charset="0"/>
              </a:rPr>
              <a:t>	FRED</a:t>
            </a:r>
          </a:p>
        </p:txBody>
      </p:sp>
      <p:sp>
        <p:nvSpPr>
          <p:cNvPr id="17413" name="Text Box 12"/>
          <p:cNvSpPr txBox="1">
            <a:spLocks noChangeArrowheads="1"/>
          </p:cNvSpPr>
          <p:nvPr/>
        </p:nvSpPr>
        <p:spPr bwMode="auto">
          <a:xfrm>
            <a:off x="5029200" y="4800600"/>
            <a:ext cx="7223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9600">
                <a:latin typeface="Times" panose="02020603050405020304" pitchFamily="18" charset="0"/>
              </a:rPr>
              <a:t>?</a:t>
            </a:r>
          </a:p>
        </p:txBody>
      </p:sp>
      <p:grpSp>
        <p:nvGrpSpPr>
          <p:cNvPr id="17414" name="Group 13"/>
          <p:cNvGrpSpPr>
            <a:grpSpLocks/>
          </p:cNvGrpSpPr>
          <p:nvPr/>
        </p:nvGrpSpPr>
        <p:grpSpPr bwMode="auto">
          <a:xfrm>
            <a:off x="6400800" y="1524000"/>
            <a:ext cx="1676400" cy="1516063"/>
            <a:chOff x="2832" y="1248"/>
            <a:chExt cx="1056" cy="955"/>
          </a:xfrm>
        </p:grpSpPr>
        <p:sp>
          <p:nvSpPr>
            <p:cNvPr id="17423" name="Oval 14"/>
            <p:cNvSpPr>
              <a:spLocks noChangeArrowheads="1"/>
            </p:cNvSpPr>
            <p:nvPr/>
          </p:nvSpPr>
          <p:spPr bwMode="auto">
            <a:xfrm>
              <a:off x="2832" y="1248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>
                  <a:latin typeface="Courier New" panose="02070309020205020404" pitchFamily="49" charset="0"/>
                </a:rPr>
                <a:t>"Fred"</a:t>
              </a:r>
              <a:endParaRPr lang="en-AU" altLang="el-GR" sz="2400"/>
            </a:p>
          </p:txBody>
        </p:sp>
        <p:sp>
          <p:nvSpPr>
            <p:cNvPr id="17424" name="Text Box 15"/>
            <p:cNvSpPr txBox="1">
              <a:spLocks noChangeArrowheads="1"/>
            </p:cNvSpPr>
            <p:nvPr/>
          </p:nvSpPr>
          <p:spPr bwMode="auto">
            <a:xfrm>
              <a:off x="2976" y="1296"/>
              <a:ext cx="52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String</a:t>
              </a:r>
            </a:p>
          </p:txBody>
        </p:sp>
      </p:grpSp>
      <p:sp>
        <p:nvSpPr>
          <p:cNvPr id="17415" name="Line 16"/>
          <p:cNvSpPr>
            <a:spLocks noChangeShapeType="1"/>
          </p:cNvSpPr>
          <p:nvPr/>
        </p:nvSpPr>
        <p:spPr bwMode="auto">
          <a:xfrm flipV="1">
            <a:off x="6516688" y="2971800"/>
            <a:ext cx="417512" cy="744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7416" name="Text Box 17"/>
          <p:cNvSpPr txBox="1">
            <a:spLocks noChangeArrowheads="1"/>
          </p:cNvSpPr>
          <p:nvPr/>
        </p:nvSpPr>
        <p:spPr bwMode="auto">
          <a:xfrm>
            <a:off x="6324600" y="3581400"/>
            <a:ext cx="320675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7417" name="Line 18"/>
          <p:cNvSpPr>
            <a:spLocks noChangeShapeType="1"/>
          </p:cNvSpPr>
          <p:nvPr/>
        </p:nvSpPr>
        <p:spPr bwMode="auto">
          <a:xfrm flipH="1" flipV="1">
            <a:off x="7772400" y="2895600"/>
            <a:ext cx="304800" cy="8207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7418" name="Text Box 19"/>
          <p:cNvSpPr txBox="1">
            <a:spLocks noChangeArrowheads="1"/>
          </p:cNvSpPr>
          <p:nvPr/>
        </p:nvSpPr>
        <p:spPr bwMode="auto">
          <a:xfrm>
            <a:off x="7856538" y="3570288"/>
            <a:ext cx="333375" cy="3762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latin typeface="Courier New" panose="02070309020205020404" pitchFamily="49" charset="0"/>
              </a:rPr>
              <a:t>  </a:t>
            </a:r>
          </a:p>
        </p:txBody>
      </p:sp>
      <p:sp>
        <p:nvSpPr>
          <p:cNvPr id="17419" name="TextBox 1"/>
          <p:cNvSpPr txBox="1">
            <a:spLocks noChangeArrowheads="1"/>
          </p:cNvSpPr>
          <p:nvPr/>
        </p:nvSpPr>
        <p:spPr bwMode="auto">
          <a:xfrm>
            <a:off x="5895975" y="3616325"/>
            <a:ext cx="49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endParaRPr lang="el-GR" altLang="el-G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20" name="TextBox 13"/>
          <p:cNvSpPr txBox="1">
            <a:spLocks noChangeArrowheads="1"/>
          </p:cNvSpPr>
          <p:nvPr/>
        </p:nvSpPr>
        <p:spPr bwMode="auto">
          <a:xfrm>
            <a:off x="7445375" y="3609975"/>
            <a:ext cx="49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endParaRPr lang="el-GR" altLang="el-G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21" name="Oval 2064"/>
          <p:cNvSpPr>
            <a:spLocks noChangeArrowheads="1"/>
          </p:cNvSpPr>
          <p:nvPr/>
        </p:nvSpPr>
        <p:spPr bwMode="auto">
          <a:xfrm>
            <a:off x="6426200" y="3679825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17422" name="Oval 2064"/>
          <p:cNvSpPr>
            <a:spLocks noChangeArrowheads="1"/>
          </p:cNvSpPr>
          <p:nvPr/>
        </p:nvSpPr>
        <p:spPr bwMode="auto">
          <a:xfrm>
            <a:off x="8016875" y="3687763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Μεταβολή αντικειμένων τύπου </a:t>
            </a:r>
            <a:r>
              <a:rPr lang="en-AU" altLang="el-GR" sz="3600" smtClean="0"/>
              <a:t> String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1751013"/>
            <a:ext cx="3698875" cy="18669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solidFill>
                  <a:schemeClr val="bg2"/>
                </a:solidFill>
                <a:latin typeface="Courier New" panose="02070309020205020404" pitchFamily="49" charset="0"/>
              </a:rPr>
              <a:t>String s1, s2;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solidFill>
                  <a:schemeClr val="bg2"/>
                </a:solidFill>
                <a:latin typeface="Courier New" panose="02070309020205020404" pitchFamily="49" charset="0"/>
              </a:rPr>
              <a:t>s1 = "Fred";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solidFill>
                  <a:schemeClr val="bg2"/>
                </a:solidFill>
                <a:latin typeface="Courier New" panose="02070309020205020404" pitchFamily="49" charset="0"/>
              </a:rPr>
              <a:t>s2 = s1;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solidFill>
                  <a:schemeClr val="bg2"/>
                </a:solidFill>
                <a:latin typeface="Courier New" panose="02070309020205020404" pitchFamily="49" charset="0"/>
              </a:rPr>
              <a:t>s2.toUpperCase();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solidFill>
                  <a:schemeClr val="bg2"/>
                </a:solidFill>
                <a:latin typeface="Courier New" panose="02070309020205020404" pitchFamily="49" charset="0"/>
              </a:rPr>
              <a:t>System.out.println(s1);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09800" y="4800600"/>
            <a:ext cx="3138488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bg2"/>
                </a:solidFill>
                <a:latin typeface="Times" panose="02020603050405020304" pitchFamily="18" charset="0"/>
              </a:rPr>
              <a:t>	Fred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bg2"/>
                </a:solidFill>
                <a:latin typeface="Times" panose="02020603050405020304" pitchFamily="18" charset="0"/>
              </a:rPr>
              <a:t>ή</a:t>
            </a:r>
            <a:endParaRPr lang="en-AU" altLang="el-GR" sz="2400">
              <a:solidFill>
                <a:schemeClr val="bg2"/>
              </a:solidFill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bg2"/>
                </a:solidFill>
                <a:latin typeface="Times" panose="02020603050405020304" pitchFamily="18" charset="0"/>
              </a:rPr>
              <a:t>	FRED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029200" y="4800600"/>
            <a:ext cx="7223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9600">
                <a:solidFill>
                  <a:schemeClr val="bg2"/>
                </a:solidFill>
                <a:latin typeface="Times" panose="02020603050405020304" pitchFamily="18" charset="0"/>
              </a:rPr>
              <a:t>?</a:t>
            </a:r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6400800" y="1524000"/>
            <a:ext cx="1676400" cy="1516063"/>
            <a:chOff x="2832" y="1248"/>
            <a:chExt cx="1056" cy="955"/>
          </a:xfrm>
        </p:grpSpPr>
        <p:sp>
          <p:nvSpPr>
            <p:cNvPr id="18449" name="Oval 7"/>
            <p:cNvSpPr>
              <a:spLocks noChangeArrowheads="1"/>
            </p:cNvSpPr>
            <p:nvPr/>
          </p:nvSpPr>
          <p:spPr bwMode="auto">
            <a:xfrm>
              <a:off x="2832" y="1248"/>
              <a:ext cx="1056" cy="955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>
                  <a:solidFill>
                    <a:schemeClr val="bg2"/>
                  </a:solidFill>
                  <a:latin typeface="Courier New" panose="02070309020205020404" pitchFamily="49" charset="0"/>
                </a:rPr>
                <a:t>"Fred"</a:t>
              </a:r>
              <a:endParaRPr lang="en-AU" altLang="el-GR" sz="2400">
                <a:solidFill>
                  <a:schemeClr val="bg2"/>
                </a:solidFill>
              </a:endParaRPr>
            </a:p>
          </p:txBody>
        </p:sp>
        <p:sp>
          <p:nvSpPr>
            <p:cNvPr id="18450" name="Text Box 8"/>
            <p:cNvSpPr txBox="1">
              <a:spLocks noChangeArrowheads="1"/>
            </p:cNvSpPr>
            <p:nvPr/>
          </p:nvSpPr>
          <p:spPr bwMode="auto">
            <a:xfrm>
              <a:off x="2976" y="1296"/>
              <a:ext cx="52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solidFill>
                    <a:schemeClr val="bg2"/>
                  </a:solidFill>
                  <a:latin typeface="Times" panose="02020603050405020304" pitchFamily="18" charset="0"/>
                </a:rPr>
                <a:t>String</a:t>
              </a:r>
            </a:p>
          </p:txBody>
        </p:sp>
      </p:grpSp>
      <p:sp>
        <p:nvSpPr>
          <p:cNvPr id="18439" name="Line 9"/>
          <p:cNvSpPr>
            <a:spLocks noChangeShapeType="1"/>
          </p:cNvSpPr>
          <p:nvPr/>
        </p:nvSpPr>
        <p:spPr bwMode="auto">
          <a:xfrm flipV="1">
            <a:off x="6548438" y="2971800"/>
            <a:ext cx="385762" cy="8175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6324600" y="3581400"/>
            <a:ext cx="320675" cy="3667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bg2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H="1" flipV="1">
            <a:off x="7648575" y="2895600"/>
            <a:ext cx="298450" cy="8937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7807325" y="3571875"/>
            <a:ext cx="309563" cy="37623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bg2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4343400" y="2057400"/>
            <a:ext cx="1343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ΛΑΘΟΣ</a:t>
            </a:r>
            <a:r>
              <a:rPr lang="en-AU" altLang="el-GR" sz="2400">
                <a:latin typeface="Times" panose="02020603050405020304" pitchFamily="18" charset="0"/>
              </a:rPr>
              <a:t>!</a:t>
            </a:r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 flipH="1">
            <a:off x="3505200" y="2362200"/>
            <a:ext cx="8382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445" name="TextBox 14"/>
          <p:cNvSpPr txBox="1">
            <a:spLocks noChangeArrowheads="1"/>
          </p:cNvSpPr>
          <p:nvPr/>
        </p:nvSpPr>
        <p:spPr bwMode="auto">
          <a:xfrm>
            <a:off x="5895975" y="3616325"/>
            <a:ext cx="49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endParaRPr lang="el-GR" altLang="el-G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446" name="TextBox 15"/>
          <p:cNvSpPr txBox="1">
            <a:spLocks noChangeArrowheads="1"/>
          </p:cNvSpPr>
          <p:nvPr/>
        </p:nvSpPr>
        <p:spPr bwMode="auto">
          <a:xfrm>
            <a:off x="7402513" y="3627438"/>
            <a:ext cx="49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endParaRPr lang="el-GR" altLang="el-G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447" name="Oval 2064"/>
          <p:cNvSpPr>
            <a:spLocks noChangeArrowheads="1"/>
          </p:cNvSpPr>
          <p:nvPr/>
        </p:nvSpPr>
        <p:spPr bwMode="auto">
          <a:xfrm>
            <a:off x="6424613" y="3735388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18448" name="Oval 2064"/>
          <p:cNvSpPr>
            <a:spLocks noChangeArrowheads="1"/>
          </p:cNvSpPr>
          <p:nvPr/>
        </p:nvSpPr>
        <p:spPr bwMode="auto">
          <a:xfrm>
            <a:off x="7904163" y="3713163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Μεταβολή αντικειμένων τύπου </a:t>
            </a:r>
            <a:r>
              <a:rPr lang="en-AU" altLang="el-GR" sz="3600" smtClean="0"/>
              <a:t> String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751013"/>
            <a:ext cx="3686175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String s1, s2;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s1 = "Fred";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s2 = s1;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s2 = s2.toUpperCase();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System.out.println(s1);</a:t>
            </a:r>
          </a:p>
        </p:txBody>
      </p:sp>
      <p:grpSp>
        <p:nvGrpSpPr>
          <p:cNvPr id="19460" name="Group 6"/>
          <p:cNvGrpSpPr>
            <a:grpSpLocks/>
          </p:cNvGrpSpPr>
          <p:nvPr/>
        </p:nvGrpSpPr>
        <p:grpSpPr bwMode="auto">
          <a:xfrm>
            <a:off x="2819400" y="4114800"/>
            <a:ext cx="1676400" cy="1516063"/>
            <a:chOff x="2832" y="1248"/>
            <a:chExt cx="1056" cy="955"/>
          </a:xfrm>
        </p:grpSpPr>
        <p:sp>
          <p:nvSpPr>
            <p:cNvPr id="19473" name="Oval 7"/>
            <p:cNvSpPr>
              <a:spLocks noChangeArrowheads="1"/>
            </p:cNvSpPr>
            <p:nvPr/>
          </p:nvSpPr>
          <p:spPr bwMode="auto">
            <a:xfrm>
              <a:off x="2832" y="1248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>
                  <a:latin typeface="Courier New" panose="02070309020205020404" pitchFamily="49" charset="0"/>
                </a:rPr>
                <a:t>"Fred"</a:t>
              </a:r>
              <a:endParaRPr lang="en-AU" altLang="el-GR" sz="2400"/>
            </a:p>
          </p:txBody>
        </p:sp>
        <p:sp>
          <p:nvSpPr>
            <p:cNvPr id="19474" name="Text Box 8"/>
            <p:cNvSpPr txBox="1">
              <a:spLocks noChangeArrowheads="1"/>
            </p:cNvSpPr>
            <p:nvPr/>
          </p:nvSpPr>
          <p:spPr bwMode="auto">
            <a:xfrm>
              <a:off x="2976" y="1296"/>
              <a:ext cx="52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String</a:t>
              </a:r>
            </a:p>
          </p:txBody>
        </p:sp>
      </p:grpSp>
      <p:sp>
        <p:nvSpPr>
          <p:cNvPr id="19461" name="Line 9"/>
          <p:cNvSpPr>
            <a:spLocks noChangeShapeType="1"/>
          </p:cNvSpPr>
          <p:nvPr/>
        </p:nvSpPr>
        <p:spPr bwMode="auto">
          <a:xfrm flipV="1">
            <a:off x="2954338" y="5562600"/>
            <a:ext cx="246062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9462" name="Line 11"/>
          <p:cNvSpPr>
            <a:spLocks noChangeShapeType="1"/>
          </p:cNvSpPr>
          <p:nvPr/>
        </p:nvSpPr>
        <p:spPr bwMode="auto">
          <a:xfrm flipV="1">
            <a:off x="4495800" y="5410200"/>
            <a:ext cx="9906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19463" name="Group 13"/>
          <p:cNvGrpSpPr>
            <a:grpSpLocks/>
          </p:cNvGrpSpPr>
          <p:nvPr/>
        </p:nvGrpSpPr>
        <p:grpSpPr bwMode="auto">
          <a:xfrm>
            <a:off x="5334000" y="4191000"/>
            <a:ext cx="1676400" cy="1516063"/>
            <a:chOff x="2832" y="1248"/>
            <a:chExt cx="1056" cy="955"/>
          </a:xfrm>
        </p:grpSpPr>
        <p:sp>
          <p:nvSpPr>
            <p:cNvPr id="19471" name="Oval 14"/>
            <p:cNvSpPr>
              <a:spLocks noChangeArrowheads="1"/>
            </p:cNvSpPr>
            <p:nvPr/>
          </p:nvSpPr>
          <p:spPr bwMode="auto">
            <a:xfrm>
              <a:off x="2832" y="1248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>
                  <a:latin typeface="Courier New" panose="02070309020205020404" pitchFamily="49" charset="0"/>
                </a:rPr>
                <a:t>"FRED"</a:t>
              </a:r>
              <a:endParaRPr lang="en-AU" altLang="el-GR" sz="2400"/>
            </a:p>
          </p:txBody>
        </p:sp>
        <p:sp>
          <p:nvSpPr>
            <p:cNvPr id="19472" name="Text Box 15"/>
            <p:cNvSpPr txBox="1">
              <a:spLocks noChangeArrowheads="1"/>
            </p:cNvSpPr>
            <p:nvPr/>
          </p:nvSpPr>
          <p:spPr bwMode="auto">
            <a:xfrm>
              <a:off x="2976" y="1296"/>
              <a:ext cx="52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String</a:t>
              </a:r>
            </a:p>
          </p:txBody>
        </p:sp>
      </p:grpSp>
      <p:sp>
        <p:nvSpPr>
          <p:cNvPr id="19464" name="Text Box 16"/>
          <p:cNvSpPr txBox="1">
            <a:spLocks noChangeArrowheads="1"/>
          </p:cNvSpPr>
          <p:nvPr/>
        </p:nvSpPr>
        <p:spPr bwMode="auto">
          <a:xfrm>
            <a:off x="5181600" y="1524000"/>
            <a:ext cx="35814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Τα αντικείμενα τύπου </a:t>
            </a:r>
            <a:r>
              <a:rPr lang="en-AU" altLang="el-GR" sz="2000">
                <a:latin typeface="Arial" panose="020B0604020202020204" pitchFamily="34" charset="0"/>
              </a:rPr>
              <a:t>String </a:t>
            </a:r>
            <a:r>
              <a:rPr lang="el-GR" altLang="el-GR" sz="2000">
                <a:latin typeface="Arial" panose="020B0604020202020204" pitchFamily="34" charset="0"/>
              </a:rPr>
              <a:t>δεν μπορεί να μεταβληθούν</a:t>
            </a:r>
            <a:r>
              <a:rPr lang="en-AU" altLang="el-GR" sz="2000">
                <a:latin typeface="Arial" panose="020B0604020202020204" pitchFamily="34" charset="0"/>
              </a:rPr>
              <a:t>. </a:t>
            </a:r>
            <a:r>
              <a:rPr lang="el-GR" altLang="el-GR" sz="2000">
                <a:latin typeface="Arial" panose="020B0604020202020204" pitchFamily="34" charset="0"/>
              </a:rPr>
              <a:t>Όλες οι «τροποποιήσεις» επιστρέφουν ένα νέο αντικείμενο τύπου  </a:t>
            </a:r>
            <a:r>
              <a:rPr lang="en-AU" altLang="el-GR" sz="2000">
                <a:latin typeface="Arial" panose="020B0604020202020204" pitchFamily="34" charset="0"/>
              </a:rPr>
              <a:t>String.</a:t>
            </a: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754313" y="5915025"/>
            <a:ext cx="320675" cy="3667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bg2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9466" name="TextBox 15"/>
          <p:cNvSpPr txBox="1">
            <a:spLocks noChangeArrowheads="1"/>
          </p:cNvSpPr>
          <p:nvPr/>
        </p:nvSpPr>
        <p:spPr bwMode="auto">
          <a:xfrm>
            <a:off x="2371725" y="5930900"/>
            <a:ext cx="49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endParaRPr lang="el-GR" altLang="el-G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4297363" y="5900738"/>
            <a:ext cx="320675" cy="366712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bg2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9468" name="TextBox 18"/>
          <p:cNvSpPr txBox="1">
            <a:spLocks noChangeArrowheads="1"/>
          </p:cNvSpPr>
          <p:nvPr/>
        </p:nvSpPr>
        <p:spPr bwMode="auto">
          <a:xfrm>
            <a:off x="3913188" y="5915025"/>
            <a:ext cx="49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endParaRPr lang="el-GR" altLang="el-G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69" name="Oval 2064"/>
          <p:cNvSpPr>
            <a:spLocks noChangeArrowheads="1"/>
          </p:cNvSpPr>
          <p:nvPr/>
        </p:nvSpPr>
        <p:spPr bwMode="auto">
          <a:xfrm>
            <a:off x="2859088" y="5980113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19470" name="Oval 2064"/>
          <p:cNvSpPr>
            <a:spLocks noChangeArrowheads="1"/>
          </p:cNvSpPr>
          <p:nvPr/>
        </p:nvSpPr>
        <p:spPr bwMode="auto">
          <a:xfrm>
            <a:off x="4394200" y="5991225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/>
              <a:t>«</a:t>
            </a:r>
            <a:r>
              <a:rPr lang="el-GR" altLang="el-GR" sz="3600" smtClean="0"/>
              <a:t>Τροποποίηση» των </a:t>
            </a:r>
            <a:r>
              <a:rPr lang="en-AU" altLang="el-GR" sz="3600" smtClean="0"/>
              <a:t> Strings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743200"/>
            <a:ext cx="7772400" cy="1676400"/>
          </a:xfrm>
        </p:spPr>
        <p:txBody>
          <a:bodyPr/>
          <a:lstStyle/>
          <a:p>
            <a:pPr>
              <a:buFont typeface="Monotype Sorts" charset="2"/>
              <a:buChar char="ê"/>
            </a:pPr>
            <a:r>
              <a:rPr lang="el-GR" altLang="el-GR" sz="2400" smtClean="0"/>
              <a:t>Αντικείμενα τύπου </a:t>
            </a:r>
            <a:r>
              <a:rPr lang="en-AU" altLang="el-GR" sz="2400" smtClean="0"/>
              <a:t>String</a:t>
            </a:r>
            <a:r>
              <a:rPr lang="el-GR" altLang="el-GR" sz="2400" smtClean="0"/>
              <a:t> δεν μπορεί ποτέ να τροποποιηθούν. Για μεγαλύτερη ακρίβεια, θα έπρεπε να αναφερόμαστε στη «δημιουργία συναφών </a:t>
            </a:r>
            <a:r>
              <a:rPr lang="en-US" altLang="el-GR" sz="2400" smtClean="0"/>
              <a:t>Strings</a:t>
            </a:r>
            <a:r>
              <a:rPr lang="el-GR" altLang="el-GR" sz="2400" smtClean="0"/>
              <a:t>».</a:t>
            </a:r>
            <a:endParaRPr lang="en-AU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Δημιουργία συναφών </a:t>
            </a:r>
            <a:r>
              <a:rPr lang="en-AU" altLang="el-GR" sz="3600" smtClean="0"/>
              <a:t>Strings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09800"/>
            <a:ext cx="8229600" cy="2133600"/>
          </a:xfrm>
          <a:solidFill>
            <a:srgbClr val="D7D7D7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AU" altLang="el-GR" sz="2400" b="1" smtClean="0">
                <a:latin typeface="Courier New" panose="02070309020205020404" pitchFamily="49" charset="0"/>
              </a:rPr>
              <a:t>String replace(char oldChar, char newChar);</a:t>
            </a:r>
          </a:p>
          <a:p>
            <a:pPr>
              <a:buFontTx/>
              <a:buNone/>
            </a:pPr>
            <a:r>
              <a:rPr lang="en-AU" altLang="el-GR" sz="2400" b="1" smtClean="0">
                <a:latin typeface="Courier New" panose="02070309020205020404" pitchFamily="49" charset="0"/>
              </a:rPr>
              <a:t>String toLowerCase();</a:t>
            </a:r>
          </a:p>
          <a:p>
            <a:pPr>
              <a:buFontTx/>
              <a:buNone/>
            </a:pPr>
            <a:r>
              <a:rPr lang="en-AU" altLang="el-GR" sz="2400" b="1" smtClean="0">
                <a:latin typeface="Courier New" panose="02070309020205020404" pitchFamily="49" charset="0"/>
              </a:rPr>
              <a:t>String toUpperCase();</a:t>
            </a:r>
          </a:p>
          <a:p>
            <a:pPr>
              <a:buFontTx/>
              <a:buNone/>
            </a:pPr>
            <a:r>
              <a:rPr lang="en-AU" altLang="el-GR" sz="2400" b="1" smtClean="0">
                <a:latin typeface="Courier New" panose="02070309020205020404" pitchFamily="49" charset="0"/>
              </a:rPr>
              <a:t>String trim();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565150"/>
          </a:xfrm>
        </p:spPr>
        <p:txBody>
          <a:bodyPr/>
          <a:lstStyle/>
          <a:p>
            <a:r>
              <a:rPr lang="el-GR" altLang="el-GR" sz="3200" b="1" smtClean="0"/>
              <a:t>Ταύτιση</a:t>
            </a:r>
            <a:r>
              <a:rPr lang="el-GR" altLang="el-GR" sz="3200" smtClean="0"/>
              <a:t> σε αντιπαράθεση με </a:t>
            </a:r>
            <a:r>
              <a:rPr lang="el-GR" altLang="el-GR" sz="3200" b="1" smtClean="0"/>
              <a:t>ισότητα</a:t>
            </a:r>
            <a:r>
              <a:rPr lang="el-GR" altLang="el-GR" sz="3200" smtClean="0"/>
              <a:t> </a:t>
            </a:r>
            <a:endParaRPr lang="en-AU" altLang="el-GR" sz="3200" smtClean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7960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Για αντικείμενα τύπου διαφορετικού από </a:t>
            </a:r>
            <a:r>
              <a:rPr lang="en-AU" altLang="el-GR" sz="2400">
                <a:latin typeface="Times" panose="02020603050405020304" pitchFamily="18" charset="0"/>
              </a:rPr>
              <a:t>String:</a:t>
            </a:r>
          </a:p>
        </p:txBody>
      </p:sp>
      <p:sp>
        <p:nvSpPr>
          <p:cNvPr id="22532" name="Text Box 28"/>
          <p:cNvSpPr txBox="1">
            <a:spLocks noChangeArrowheads="1"/>
          </p:cNvSpPr>
          <p:nvPr/>
        </p:nvSpPr>
        <p:spPr bwMode="auto">
          <a:xfrm>
            <a:off x="2590800" y="5715000"/>
            <a:ext cx="3821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person1 == person2</a:t>
            </a:r>
            <a:r>
              <a:rPr lang="en-AU" altLang="el-GR" sz="2400" b="1"/>
              <a:t>  ?</a:t>
            </a:r>
          </a:p>
        </p:txBody>
      </p:sp>
      <p:grpSp>
        <p:nvGrpSpPr>
          <p:cNvPr id="22533" name="Group 31"/>
          <p:cNvGrpSpPr>
            <a:grpSpLocks/>
          </p:cNvGrpSpPr>
          <p:nvPr/>
        </p:nvGrpSpPr>
        <p:grpSpPr bwMode="auto">
          <a:xfrm>
            <a:off x="1905000" y="2667000"/>
            <a:ext cx="1676400" cy="1516063"/>
            <a:chOff x="1200" y="1680"/>
            <a:chExt cx="1056" cy="955"/>
          </a:xfrm>
        </p:grpSpPr>
        <p:sp>
          <p:nvSpPr>
            <p:cNvPr id="22548" name="Oval 32"/>
            <p:cNvSpPr>
              <a:spLocks noChangeArrowheads="1"/>
            </p:cNvSpPr>
            <p:nvPr/>
          </p:nvSpPr>
          <p:spPr bwMode="auto">
            <a:xfrm>
              <a:off x="1200" y="1680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2400"/>
            </a:p>
          </p:txBody>
        </p:sp>
        <p:sp>
          <p:nvSpPr>
            <p:cNvPr id="22549" name="Line 33"/>
            <p:cNvSpPr>
              <a:spLocks noChangeShapeType="1"/>
            </p:cNvSpPr>
            <p:nvPr/>
          </p:nvSpPr>
          <p:spPr bwMode="auto">
            <a:xfrm>
              <a:off x="1368" y="1797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50" name="Line 34"/>
            <p:cNvSpPr>
              <a:spLocks noChangeShapeType="1"/>
            </p:cNvSpPr>
            <p:nvPr/>
          </p:nvSpPr>
          <p:spPr bwMode="auto">
            <a:xfrm flipV="1">
              <a:off x="1368" y="1798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51" name="Rectangle 35"/>
            <p:cNvSpPr>
              <a:spLocks noChangeArrowheads="1"/>
            </p:cNvSpPr>
            <p:nvPr/>
          </p:nvSpPr>
          <p:spPr bwMode="auto">
            <a:xfrm>
              <a:off x="1428" y="2059"/>
              <a:ext cx="600" cy="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“Fred”</a:t>
              </a:r>
            </a:p>
          </p:txBody>
        </p:sp>
        <p:sp>
          <p:nvSpPr>
            <p:cNvPr id="22552" name="Text Box 36"/>
            <p:cNvSpPr txBox="1">
              <a:spLocks noChangeArrowheads="1"/>
            </p:cNvSpPr>
            <p:nvPr/>
          </p:nvSpPr>
          <p:spPr bwMode="auto">
            <a:xfrm>
              <a:off x="1440" y="1728"/>
              <a:ext cx="57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Person</a:t>
              </a:r>
            </a:p>
          </p:txBody>
        </p:sp>
      </p:grpSp>
      <p:sp>
        <p:nvSpPr>
          <p:cNvPr id="22534" name="Line 37"/>
          <p:cNvSpPr>
            <a:spLocks noChangeShapeType="1"/>
          </p:cNvSpPr>
          <p:nvPr/>
        </p:nvSpPr>
        <p:spPr bwMode="auto">
          <a:xfrm flipV="1">
            <a:off x="2057400" y="4114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2535" name="Line 38"/>
          <p:cNvSpPr>
            <a:spLocks noChangeShapeType="1"/>
          </p:cNvSpPr>
          <p:nvPr/>
        </p:nvSpPr>
        <p:spPr bwMode="auto">
          <a:xfrm flipV="1">
            <a:off x="5410200" y="4114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2536" name="Text Box 39"/>
          <p:cNvSpPr txBox="1">
            <a:spLocks noChangeArrowheads="1"/>
          </p:cNvSpPr>
          <p:nvPr/>
        </p:nvSpPr>
        <p:spPr bwMode="auto">
          <a:xfrm>
            <a:off x="1879600" y="4581525"/>
            <a:ext cx="320675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latin typeface="Courier New" panose="02070309020205020404" pitchFamily="49" charset="0"/>
            </a:endParaRPr>
          </a:p>
        </p:txBody>
      </p:sp>
      <p:grpSp>
        <p:nvGrpSpPr>
          <p:cNvPr id="22537" name="Group 47"/>
          <p:cNvGrpSpPr>
            <a:grpSpLocks/>
          </p:cNvGrpSpPr>
          <p:nvPr/>
        </p:nvGrpSpPr>
        <p:grpSpPr bwMode="auto">
          <a:xfrm>
            <a:off x="5029200" y="2590800"/>
            <a:ext cx="1676400" cy="1516063"/>
            <a:chOff x="3168" y="1632"/>
            <a:chExt cx="1056" cy="955"/>
          </a:xfrm>
        </p:grpSpPr>
        <p:sp>
          <p:nvSpPr>
            <p:cNvPr id="22543" name="Oval 42"/>
            <p:cNvSpPr>
              <a:spLocks noChangeArrowheads="1"/>
            </p:cNvSpPr>
            <p:nvPr/>
          </p:nvSpPr>
          <p:spPr bwMode="auto">
            <a:xfrm>
              <a:off x="3168" y="1632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2400"/>
            </a:p>
          </p:txBody>
        </p:sp>
        <p:sp>
          <p:nvSpPr>
            <p:cNvPr id="22544" name="Line 43"/>
            <p:cNvSpPr>
              <a:spLocks noChangeShapeType="1"/>
            </p:cNvSpPr>
            <p:nvPr/>
          </p:nvSpPr>
          <p:spPr bwMode="auto">
            <a:xfrm>
              <a:off x="3336" y="1749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5" name="Line 44"/>
            <p:cNvSpPr>
              <a:spLocks noChangeShapeType="1"/>
            </p:cNvSpPr>
            <p:nvPr/>
          </p:nvSpPr>
          <p:spPr bwMode="auto">
            <a:xfrm flipV="1">
              <a:off x="3336" y="1750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6" name="Rectangle 45"/>
            <p:cNvSpPr>
              <a:spLocks noChangeArrowheads="1"/>
            </p:cNvSpPr>
            <p:nvPr/>
          </p:nvSpPr>
          <p:spPr bwMode="auto">
            <a:xfrm>
              <a:off x="3396" y="2011"/>
              <a:ext cx="600" cy="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“Jill”</a:t>
              </a:r>
            </a:p>
          </p:txBody>
        </p:sp>
        <p:sp>
          <p:nvSpPr>
            <p:cNvPr id="22547" name="Text Box 46"/>
            <p:cNvSpPr txBox="1">
              <a:spLocks noChangeArrowheads="1"/>
            </p:cNvSpPr>
            <p:nvPr/>
          </p:nvSpPr>
          <p:spPr bwMode="auto">
            <a:xfrm>
              <a:off x="3408" y="1680"/>
              <a:ext cx="57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Person</a:t>
              </a:r>
            </a:p>
          </p:txBody>
        </p:sp>
      </p:grpSp>
      <p:sp>
        <p:nvSpPr>
          <p:cNvPr id="22538" name="Text Box 39"/>
          <p:cNvSpPr txBox="1">
            <a:spLocks noChangeArrowheads="1"/>
          </p:cNvSpPr>
          <p:nvPr/>
        </p:nvSpPr>
        <p:spPr bwMode="auto">
          <a:xfrm>
            <a:off x="5295900" y="4559300"/>
            <a:ext cx="320675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2539" name="TextBox 1"/>
          <p:cNvSpPr txBox="1">
            <a:spLocks noChangeArrowheads="1"/>
          </p:cNvSpPr>
          <p:nvPr/>
        </p:nvSpPr>
        <p:spPr bwMode="auto">
          <a:xfrm>
            <a:off x="658813" y="4589463"/>
            <a:ext cx="12604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person1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40" name="TextBox 22"/>
          <p:cNvSpPr txBox="1">
            <a:spLocks noChangeArrowheads="1"/>
          </p:cNvSpPr>
          <p:nvPr/>
        </p:nvSpPr>
        <p:spPr bwMode="auto">
          <a:xfrm>
            <a:off x="4129088" y="4589463"/>
            <a:ext cx="126206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person2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41" name="Oval 2064"/>
          <p:cNvSpPr>
            <a:spLocks noChangeArrowheads="1"/>
          </p:cNvSpPr>
          <p:nvPr/>
        </p:nvSpPr>
        <p:spPr bwMode="auto">
          <a:xfrm>
            <a:off x="5391150" y="47117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22542" name="Oval 2064"/>
          <p:cNvSpPr>
            <a:spLocks noChangeArrowheads="1"/>
          </p:cNvSpPr>
          <p:nvPr/>
        </p:nvSpPr>
        <p:spPr bwMode="auto">
          <a:xfrm>
            <a:off x="1971675" y="4689475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smtClean="0"/>
              <a:t>Ταύτιση</a:t>
            </a:r>
            <a:r>
              <a:rPr lang="el-GR" altLang="el-GR" sz="3200" smtClean="0"/>
              <a:t> σε αντιπαράθεση με </a:t>
            </a:r>
            <a:r>
              <a:rPr lang="el-GR" altLang="el-GR" sz="3200" b="1" smtClean="0"/>
              <a:t>ισότητα</a:t>
            </a:r>
            <a:endParaRPr lang="en-AU" altLang="el-GR" sz="3200" b="1" smtClean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7960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Για αντικείμενα τύπου διαφορετικού από </a:t>
            </a:r>
            <a:r>
              <a:rPr lang="en-AU" altLang="el-GR" sz="2400">
                <a:latin typeface="Times" panose="02020603050405020304" pitchFamily="18" charset="0"/>
              </a:rPr>
              <a:t>String:</a:t>
            </a:r>
          </a:p>
        </p:txBody>
      </p:sp>
      <p:grpSp>
        <p:nvGrpSpPr>
          <p:cNvPr id="23556" name="Group 30"/>
          <p:cNvGrpSpPr>
            <a:grpSpLocks/>
          </p:cNvGrpSpPr>
          <p:nvPr/>
        </p:nvGrpSpPr>
        <p:grpSpPr bwMode="auto">
          <a:xfrm>
            <a:off x="1905000" y="2667000"/>
            <a:ext cx="1676400" cy="1516063"/>
            <a:chOff x="1200" y="1680"/>
            <a:chExt cx="1056" cy="955"/>
          </a:xfrm>
        </p:grpSpPr>
        <p:sp>
          <p:nvSpPr>
            <p:cNvPr id="23572" name="Oval 6"/>
            <p:cNvSpPr>
              <a:spLocks noChangeArrowheads="1"/>
            </p:cNvSpPr>
            <p:nvPr/>
          </p:nvSpPr>
          <p:spPr bwMode="auto">
            <a:xfrm>
              <a:off x="1200" y="1680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2400"/>
            </a:p>
          </p:txBody>
        </p:sp>
        <p:sp>
          <p:nvSpPr>
            <p:cNvPr id="23573" name="Line 7"/>
            <p:cNvSpPr>
              <a:spLocks noChangeShapeType="1"/>
            </p:cNvSpPr>
            <p:nvPr/>
          </p:nvSpPr>
          <p:spPr bwMode="auto">
            <a:xfrm>
              <a:off x="1368" y="1797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4" name="Line 8"/>
            <p:cNvSpPr>
              <a:spLocks noChangeShapeType="1"/>
            </p:cNvSpPr>
            <p:nvPr/>
          </p:nvSpPr>
          <p:spPr bwMode="auto">
            <a:xfrm flipV="1">
              <a:off x="1368" y="1798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5" name="Rectangle 9"/>
            <p:cNvSpPr>
              <a:spLocks noChangeArrowheads="1"/>
            </p:cNvSpPr>
            <p:nvPr/>
          </p:nvSpPr>
          <p:spPr bwMode="auto">
            <a:xfrm>
              <a:off x="1428" y="2059"/>
              <a:ext cx="600" cy="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"Fred"</a:t>
              </a:r>
            </a:p>
          </p:txBody>
        </p:sp>
        <p:sp>
          <p:nvSpPr>
            <p:cNvPr id="23576" name="Text Box 10"/>
            <p:cNvSpPr txBox="1">
              <a:spLocks noChangeArrowheads="1"/>
            </p:cNvSpPr>
            <p:nvPr/>
          </p:nvSpPr>
          <p:spPr bwMode="auto">
            <a:xfrm>
              <a:off x="1440" y="1728"/>
              <a:ext cx="57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Person</a:t>
              </a:r>
            </a:p>
          </p:txBody>
        </p:sp>
      </p:grpSp>
      <p:sp>
        <p:nvSpPr>
          <p:cNvPr id="23557" name="Line 18"/>
          <p:cNvSpPr>
            <a:spLocks noChangeShapeType="1"/>
          </p:cNvSpPr>
          <p:nvPr/>
        </p:nvSpPr>
        <p:spPr bwMode="auto">
          <a:xfrm flipV="1">
            <a:off x="2057400" y="4114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3558" name="Line 19"/>
          <p:cNvSpPr>
            <a:spLocks noChangeShapeType="1"/>
          </p:cNvSpPr>
          <p:nvPr/>
        </p:nvSpPr>
        <p:spPr bwMode="auto">
          <a:xfrm flipV="1">
            <a:off x="5410200" y="4114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3559" name="Text Box 22"/>
          <p:cNvSpPr txBox="1">
            <a:spLocks noChangeArrowheads="1"/>
          </p:cNvSpPr>
          <p:nvPr/>
        </p:nvSpPr>
        <p:spPr bwMode="auto">
          <a:xfrm>
            <a:off x="2590800" y="5715000"/>
            <a:ext cx="3821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person1 == person2</a:t>
            </a:r>
            <a:r>
              <a:rPr lang="en-AU" altLang="el-GR" sz="2400" b="1"/>
              <a:t>  ?</a:t>
            </a:r>
          </a:p>
        </p:txBody>
      </p:sp>
      <p:grpSp>
        <p:nvGrpSpPr>
          <p:cNvPr id="23560" name="Group 31"/>
          <p:cNvGrpSpPr>
            <a:grpSpLocks/>
          </p:cNvGrpSpPr>
          <p:nvPr/>
        </p:nvGrpSpPr>
        <p:grpSpPr bwMode="auto">
          <a:xfrm>
            <a:off x="5029200" y="2590800"/>
            <a:ext cx="1676400" cy="1516063"/>
            <a:chOff x="3168" y="1632"/>
            <a:chExt cx="1056" cy="955"/>
          </a:xfrm>
        </p:grpSpPr>
        <p:sp>
          <p:nvSpPr>
            <p:cNvPr id="23567" name="Oval 25"/>
            <p:cNvSpPr>
              <a:spLocks noChangeArrowheads="1"/>
            </p:cNvSpPr>
            <p:nvPr/>
          </p:nvSpPr>
          <p:spPr bwMode="auto">
            <a:xfrm>
              <a:off x="3168" y="1632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2400"/>
            </a:p>
          </p:txBody>
        </p:sp>
        <p:sp>
          <p:nvSpPr>
            <p:cNvPr id="23568" name="Line 26"/>
            <p:cNvSpPr>
              <a:spLocks noChangeShapeType="1"/>
            </p:cNvSpPr>
            <p:nvPr/>
          </p:nvSpPr>
          <p:spPr bwMode="auto">
            <a:xfrm>
              <a:off x="3336" y="1749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9" name="Line 27"/>
            <p:cNvSpPr>
              <a:spLocks noChangeShapeType="1"/>
            </p:cNvSpPr>
            <p:nvPr/>
          </p:nvSpPr>
          <p:spPr bwMode="auto">
            <a:xfrm flipV="1">
              <a:off x="3336" y="1750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0" name="Rectangle 28"/>
            <p:cNvSpPr>
              <a:spLocks noChangeArrowheads="1"/>
            </p:cNvSpPr>
            <p:nvPr/>
          </p:nvSpPr>
          <p:spPr bwMode="auto">
            <a:xfrm>
              <a:off x="3396" y="2011"/>
              <a:ext cx="600" cy="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"Fred"</a:t>
              </a:r>
            </a:p>
          </p:txBody>
        </p:sp>
        <p:sp>
          <p:nvSpPr>
            <p:cNvPr id="23571" name="Text Box 29"/>
            <p:cNvSpPr txBox="1">
              <a:spLocks noChangeArrowheads="1"/>
            </p:cNvSpPr>
            <p:nvPr/>
          </p:nvSpPr>
          <p:spPr bwMode="auto">
            <a:xfrm>
              <a:off x="3408" y="1680"/>
              <a:ext cx="57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Person</a:t>
              </a:r>
            </a:p>
          </p:txBody>
        </p:sp>
      </p:grpSp>
      <p:sp>
        <p:nvSpPr>
          <p:cNvPr id="23561" name="Text Box 39"/>
          <p:cNvSpPr txBox="1">
            <a:spLocks noChangeArrowheads="1"/>
          </p:cNvSpPr>
          <p:nvPr/>
        </p:nvSpPr>
        <p:spPr bwMode="auto">
          <a:xfrm>
            <a:off x="1866900" y="4540250"/>
            <a:ext cx="320675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3562" name="TextBox 21"/>
          <p:cNvSpPr txBox="1">
            <a:spLocks noChangeArrowheads="1"/>
          </p:cNvSpPr>
          <p:nvPr/>
        </p:nvSpPr>
        <p:spPr bwMode="auto">
          <a:xfrm>
            <a:off x="646113" y="4548188"/>
            <a:ext cx="126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person1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563" name="Text Box 39"/>
          <p:cNvSpPr txBox="1">
            <a:spLocks noChangeArrowheads="1"/>
          </p:cNvSpPr>
          <p:nvPr/>
        </p:nvSpPr>
        <p:spPr bwMode="auto">
          <a:xfrm>
            <a:off x="5237163" y="4567238"/>
            <a:ext cx="320675" cy="3667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3564" name="TextBox 23"/>
          <p:cNvSpPr txBox="1">
            <a:spLocks noChangeArrowheads="1"/>
          </p:cNvSpPr>
          <p:nvPr/>
        </p:nvSpPr>
        <p:spPr bwMode="auto">
          <a:xfrm>
            <a:off x="4016375" y="4575175"/>
            <a:ext cx="126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person2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565" name="Oval 2064"/>
          <p:cNvSpPr>
            <a:spLocks noChangeArrowheads="1"/>
          </p:cNvSpPr>
          <p:nvPr/>
        </p:nvSpPr>
        <p:spPr bwMode="auto">
          <a:xfrm>
            <a:off x="1981200" y="4662488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23566" name="Oval 2064"/>
          <p:cNvSpPr>
            <a:spLocks noChangeArrowheads="1"/>
          </p:cNvSpPr>
          <p:nvPr/>
        </p:nvSpPr>
        <p:spPr bwMode="auto">
          <a:xfrm>
            <a:off x="5334000" y="4687888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Τιμές βασικών τύπων και αναφορές</a:t>
            </a:r>
            <a:endParaRPr lang="en-AU" altLang="el-GR" sz="3600" smtClean="0"/>
          </a:p>
        </p:txBody>
      </p:sp>
      <p:sp>
        <p:nvSpPr>
          <p:cNvPr id="614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219200"/>
          </a:xfrm>
        </p:spPr>
        <p:txBody>
          <a:bodyPr/>
          <a:lstStyle/>
          <a:p>
            <a:r>
              <a:rPr lang="el-GR" altLang="el-GR" sz="2400" smtClean="0"/>
              <a:t>Δεδομένα βασικών τύπων αποθηκεύονται κατ’ αξία ενώ τα αντικείμενα αποθηκεύονται κατ΄αναφορά:</a:t>
            </a:r>
            <a:endParaRPr lang="en-AU" altLang="el-GR" sz="2400" smtClean="0"/>
          </a:p>
        </p:txBody>
      </p:sp>
      <p:sp>
        <p:nvSpPr>
          <p:cNvPr id="6148" name="Text Box 2052"/>
          <p:cNvSpPr txBox="1">
            <a:spLocks noChangeArrowheads="1"/>
          </p:cNvSpPr>
          <p:nvPr/>
        </p:nvSpPr>
        <p:spPr bwMode="auto">
          <a:xfrm>
            <a:off x="609600" y="3048000"/>
            <a:ext cx="35369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age = 42;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father = new Person();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name = "Fred";</a:t>
            </a:r>
          </a:p>
        </p:txBody>
      </p:sp>
      <p:sp>
        <p:nvSpPr>
          <p:cNvPr id="6149" name="Rectangle 2053"/>
          <p:cNvSpPr>
            <a:spLocks noChangeArrowheads="1"/>
          </p:cNvSpPr>
          <p:nvPr/>
        </p:nvSpPr>
        <p:spPr bwMode="auto">
          <a:xfrm>
            <a:off x="4572000" y="30480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6150" name="Rectangle 2054"/>
          <p:cNvSpPr>
            <a:spLocks noChangeArrowheads="1"/>
          </p:cNvSpPr>
          <p:nvPr/>
        </p:nvSpPr>
        <p:spPr bwMode="auto">
          <a:xfrm>
            <a:off x="4572000" y="41910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6151" name="Rectangle 2055"/>
          <p:cNvSpPr>
            <a:spLocks noChangeArrowheads="1"/>
          </p:cNvSpPr>
          <p:nvPr/>
        </p:nvSpPr>
        <p:spPr bwMode="auto">
          <a:xfrm>
            <a:off x="4572000" y="53340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6152" name="Text Box 2056"/>
          <p:cNvSpPr txBox="1">
            <a:spLocks noChangeArrowheads="1"/>
          </p:cNvSpPr>
          <p:nvPr/>
        </p:nvSpPr>
        <p:spPr bwMode="auto">
          <a:xfrm>
            <a:off x="4733925" y="31242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42</a:t>
            </a:r>
          </a:p>
        </p:txBody>
      </p:sp>
      <p:sp>
        <p:nvSpPr>
          <p:cNvPr id="6153" name="AutoShape 2057"/>
          <p:cNvSpPr>
            <a:spLocks noChangeArrowheads="1"/>
          </p:cNvSpPr>
          <p:nvPr/>
        </p:nvSpPr>
        <p:spPr bwMode="auto">
          <a:xfrm>
            <a:off x="6477000" y="3886200"/>
            <a:ext cx="1371600" cy="990600"/>
          </a:xfrm>
          <a:prstGeom prst="roundRect">
            <a:avLst>
              <a:gd name="adj" fmla="val 25644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Person</a:t>
            </a:r>
          </a:p>
        </p:txBody>
      </p:sp>
      <p:sp>
        <p:nvSpPr>
          <p:cNvPr id="6154" name="AutoShape 2058"/>
          <p:cNvSpPr>
            <a:spLocks noChangeArrowheads="1"/>
          </p:cNvSpPr>
          <p:nvPr/>
        </p:nvSpPr>
        <p:spPr bwMode="auto">
          <a:xfrm>
            <a:off x="6477000" y="5181600"/>
            <a:ext cx="1371600" cy="990600"/>
          </a:xfrm>
          <a:prstGeom prst="roundRect">
            <a:avLst>
              <a:gd name="adj" fmla="val 25644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"Fred"</a:t>
            </a:r>
          </a:p>
        </p:txBody>
      </p:sp>
      <p:sp>
        <p:nvSpPr>
          <p:cNvPr id="6155" name="Line 2059"/>
          <p:cNvSpPr>
            <a:spLocks noChangeShapeType="1"/>
          </p:cNvSpPr>
          <p:nvPr/>
        </p:nvSpPr>
        <p:spPr bwMode="auto">
          <a:xfrm flipV="1">
            <a:off x="5029200" y="4419600"/>
            <a:ext cx="1447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56" name="Oval 2060"/>
          <p:cNvSpPr>
            <a:spLocks noChangeArrowheads="1"/>
          </p:cNvSpPr>
          <p:nvPr/>
        </p:nvSpPr>
        <p:spPr bwMode="auto">
          <a:xfrm>
            <a:off x="4953000" y="44196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6157" name="Line 2061"/>
          <p:cNvSpPr>
            <a:spLocks noChangeShapeType="1"/>
          </p:cNvSpPr>
          <p:nvPr/>
        </p:nvSpPr>
        <p:spPr bwMode="auto">
          <a:xfrm>
            <a:off x="5029200" y="5638800"/>
            <a:ext cx="1447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58" name="Oval 2062"/>
          <p:cNvSpPr>
            <a:spLocks noChangeArrowheads="1"/>
          </p:cNvSpPr>
          <p:nvPr/>
        </p:nvSpPr>
        <p:spPr bwMode="auto">
          <a:xfrm>
            <a:off x="4953000" y="55626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smtClean="0"/>
              <a:t>Ταύτιση</a:t>
            </a:r>
            <a:r>
              <a:rPr lang="el-GR" altLang="el-GR" sz="3200" smtClean="0"/>
              <a:t> σε αντιπαράθεση με </a:t>
            </a:r>
            <a:r>
              <a:rPr lang="el-GR" altLang="el-GR" sz="3200" b="1" smtClean="0"/>
              <a:t>ισότητα</a:t>
            </a:r>
            <a:endParaRPr lang="en-AU" altLang="el-GR" sz="3200" b="1" smtClean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7960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Για αντικείμενα τύπου διαφορετικού από </a:t>
            </a:r>
            <a:r>
              <a:rPr lang="en-AU" altLang="el-GR" sz="2400">
                <a:latin typeface="Times" panose="02020603050405020304" pitchFamily="18" charset="0"/>
              </a:rPr>
              <a:t>String:</a:t>
            </a:r>
          </a:p>
        </p:txBody>
      </p:sp>
      <p:sp>
        <p:nvSpPr>
          <p:cNvPr id="24580" name="Line 18"/>
          <p:cNvSpPr>
            <a:spLocks noChangeShapeType="1"/>
          </p:cNvSpPr>
          <p:nvPr/>
        </p:nvSpPr>
        <p:spPr bwMode="auto">
          <a:xfrm flipV="1">
            <a:off x="2057400" y="4114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81" name="Line 19"/>
          <p:cNvSpPr>
            <a:spLocks noChangeShapeType="1"/>
          </p:cNvSpPr>
          <p:nvPr/>
        </p:nvSpPr>
        <p:spPr bwMode="auto">
          <a:xfrm flipH="1" flipV="1">
            <a:off x="3505200" y="3810000"/>
            <a:ext cx="1885950" cy="1016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82" name="Text Box 22"/>
          <p:cNvSpPr txBox="1">
            <a:spLocks noChangeArrowheads="1"/>
          </p:cNvSpPr>
          <p:nvPr/>
        </p:nvSpPr>
        <p:spPr bwMode="auto">
          <a:xfrm>
            <a:off x="2590800" y="5715000"/>
            <a:ext cx="3821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person1 == person2</a:t>
            </a:r>
            <a:r>
              <a:rPr lang="en-AU" altLang="el-GR" sz="2400" b="1"/>
              <a:t>  ?</a:t>
            </a:r>
          </a:p>
        </p:txBody>
      </p:sp>
      <p:grpSp>
        <p:nvGrpSpPr>
          <p:cNvPr id="24583" name="Group 35"/>
          <p:cNvGrpSpPr>
            <a:grpSpLocks/>
          </p:cNvGrpSpPr>
          <p:nvPr/>
        </p:nvGrpSpPr>
        <p:grpSpPr bwMode="auto">
          <a:xfrm>
            <a:off x="1905000" y="2667000"/>
            <a:ext cx="1676400" cy="1516063"/>
            <a:chOff x="1200" y="1680"/>
            <a:chExt cx="1056" cy="955"/>
          </a:xfrm>
        </p:grpSpPr>
        <p:sp>
          <p:nvSpPr>
            <p:cNvPr id="24596" name="Oval 24"/>
            <p:cNvSpPr>
              <a:spLocks noChangeArrowheads="1"/>
            </p:cNvSpPr>
            <p:nvPr/>
          </p:nvSpPr>
          <p:spPr bwMode="auto">
            <a:xfrm>
              <a:off x="1200" y="1680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2400"/>
            </a:p>
          </p:txBody>
        </p:sp>
        <p:sp>
          <p:nvSpPr>
            <p:cNvPr id="24597" name="Line 25"/>
            <p:cNvSpPr>
              <a:spLocks noChangeShapeType="1"/>
            </p:cNvSpPr>
            <p:nvPr/>
          </p:nvSpPr>
          <p:spPr bwMode="auto">
            <a:xfrm>
              <a:off x="1368" y="1797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598" name="Line 26"/>
            <p:cNvSpPr>
              <a:spLocks noChangeShapeType="1"/>
            </p:cNvSpPr>
            <p:nvPr/>
          </p:nvSpPr>
          <p:spPr bwMode="auto">
            <a:xfrm flipV="1">
              <a:off x="1368" y="1798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599" name="Rectangle 27"/>
            <p:cNvSpPr>
              <a:spLocks noChangeArrowheads="1"/>
            </p:cNvSpPr>
            <p:nvPr/>
          </p:nvSpPr>
          <p:spPr bwMode="auto">
            <a:xfrm>
              <a:off x="1428" y="2059"/>
              <a:ext cx="600" cy="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"Fred"</a:t>
              </a:r>
            </a:p>
          </p:txBody>
        </p:sp>
        <p:sp>
          <p:nvSpPr>
            <p:cNvPr id="24600" name="Text Box 28"/>
            <p:cNvSpPr txBox="1">
              <a:spLocks noChangeArrowheads="1"/>
            </p:cNvSpPr>
            <p:nvPr/>
          </p:nvSpPr>
          <p:spPr bwMode="auto">
            <a:xfrm>
              <a:off x="1440" y="1728"/>
              <a:ext cx="57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Person</a:t>
              </a:r>
            </a:p>
          </p:txBody>
        </p:sp>
      </p:grpSp>
      <p:grpSp>
        <p:nvGrpSpPr>
          <p:cNvPr id="24584" name="Group 36"/>
          <p:cNvGrpSpPr>
            <a:grpSpLocks/>
          </p:cNvGrpSpPr>
          <p:nvPr/>
        </p:nvGrpSpPr>
        <p:grpSpPr bwMode="auto">
          <a:xfrm>
            <a:off x="5029200" y="2590800"/>
            <a:ext cx="1676400" cy="1516063"/>
            <a:chOff x="3168" y="1632"/>
            <a:chExt cx="1056" cy="955"/>
          </a:xfrm>
        </p:grpSpPr>
        <p:sp>
          <p:nvSpPr>
            <p:cNvPr id="24591" name="Oval 30"/>
            <p:cNvSpPr>
              <a:spLocks noChangeArrowheads="1"/>
            </p:cNvSpPr>
            <p:nvPr/>
          </p:nvSpPr>
          <p:spPr bwMode="auto">
            <a:xfrm>
              <a:off x="3168" y="1632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2400"/>
            </a:p>
          </p:txBody>
        </p:sp>
        <p:sp>
          <p:nvSpPr>
            <p:cNvPr id="24592" name="Line 31"/>
            <p:cNvSpPr>
              <a:spLocks noChangeShapeType="1"/>
            </p:cNvSpPr>
            <p:nvPr/>
          </p:nvSpPr>
          <p:spPr bwMode="auto">
            <a:xfrm>
              <a:off x="3336" y="1749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593" name="Line 32"/>
            <p:cNvSpPr>
              <a:spLocks noChangeShapeType="1"/>
            </p:cNvSpPr>
            <p:nvPr/>
          </p:nvSpPr>
          <p:spPr bwMode="auto">
            <a:xfrm flipV="1">
              <a:off x="3336" y="1750"/>
              <a:ext cx="72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594" name="Rectangle 33"/>
            <p:cNvSpPr>
              <a:spLocks noChangeArrowheads="1"/>
            </p:cNvSpPr>
            <p:nvPr/>
          </p:nvSpPr>
          <p:spPr bwMode="auto">
            <a:xfrm>
              <a:off x="3396" y="2011"/>
              <a:ext cx="600" cy="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"Fred"</a:t>
              </a:r>
            </a:p>
          </p:txBody>
        </p:sp>
        <p:sp>
          <p:nvSpPr>
            <p:cNvPr id="24595" name="Text Box 34"/>
            <p:cNvSpPr txBox="1">
              <a:spLocks noChangeArrowheads="1"/>
            </p:cNvSpPr>
            <p:nvPr/>
          </p:nvSpPr>
          <p:spPr bwMode="auto">
            <a:xfrm>
              <a:off x="3408" y="1680"/>
              <a:ext cx="57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Person</a:t>
              </a:r>
            </a:p>
          </p:txBody>
        </p:sp>
      </p:grpSp>
      <p:sp>
        <p:nvSpPr>
          <p:cNvPr id="24585" name="Text Box 39"/>
          <p:cNvSpPr txBox="1">
            <a:spLocks noChangeArrowheads="1"/>
          </p:cNvSpPr>
          <p:nvPr/>
        </p:nvSpPr>
        <p:spPr bwMode="auto">
          <a:xfrm>
            <a:off x="1871663" y="4540250"/>
            <a:ext cx="319087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4586" name="TextBox 21"/>
          <p:cNvSpPr txBox="1">
            <a:spLocks noChangeArrowheads="1"/>
          </p:cNvSpPr>
          <p:nvPr/>
        </p:nvSpPr>
        <p:spPr bwMode="auto">
          <a:xfrm>
            <a:off x="649288" y="4548188"/>
            <a:ext cx="1262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person1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7" name="Text Box 39"/>
          <p:cNvSpPr txBox="1">
            <a:spLocks noChangeArrowheads="1"/>
          </p:cNvSpPr>
          <p:nvPr/>
        </p:nvSpPr>
        <p:spPr bwMode="auto">
          <a:xfrm>
            <a:off x="5246688" y="4629150"/>
            <a:ext cx="320675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4588" name="TextBox 23"/>
          <p:cNvSpPr txBox="1">
            <a:spLocks noChangeArrowheads="1"/>
          </p:cNvSpPr>
          <p:nvPr/>
        </p:nvSpPr>
        <p:spPr bwMode="auto">
          <a:xfrm>
            <a:off x="4025900" y="4637088"/>
            <a:ext cx="1262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person2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9" name="Oval 2064"/>
          <p:cNvSpPr>
            <a:spLocks noChangeArrowheads="1"/>
          </p:cNvSpPr>
          <p:nvPr/>
        </p:nvSpPr>
        <p:spPr bwMode="auto">
          <a:xfrm>
            <a:off x="1981200" y="4633913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24590" name="Oval 2064"/>
          <p:cNvSpPr>
            <a:spLocks noChangeArrowheads="1"/>
          </p:cNvSpPr>
          <p:nvPr/>
        </p:nvSpPr>
        <p:spPr bwMode="auto">
          <a:xfrm>
            <a:off x="5326063" y="4757738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153400" cy="565150"/>
          </a:xfrm>
        </p:spPr>
        <p:txBody>
          <a:bodyPr/>
          <a:lstStyle/>
          <a:p>
            <a:r>
              <a:rPr lang="el-GR" altLang="el-GR" sz="2800" b="1" smtClean="0"/>
              <a:t>Ταύτιση</a:t>
            </a:r>
            <a:r>
              <a:rPr lang="el-GR" altLang="el-GR" sz="2800" smtClean="0"/>
              <a:t> σε αντιπαράθεση με </a:t>
            </a:r>
            <a:r>
              <a:rPr lang="el-GR" altLang="el-GR" sz="2800" b="1" smtClean="0"/>
              <a:t>ισότητα</a:t>
            </a:r>
            <a:r>
              <a:rPr lang="en-AU" altLang="el-GR" sz="2800" smtClean="0"/>
              <a:t> </a:t>
            </a:r>
            <a:r>
              <a:rPr lang="el-GR" altLang="el-GR" sz="2800" smtClean="0"/>
              <a:t>για </a:t>
            </a:r>
            <a:r>
              <a:rPr lang="en-AU" altLang="el-GR" sz="2800" smtClean="0"/>
              <a:t>Strings</a:t>
            </a:r>
          </a:p>
        </p:txBody>
      </p:sp>
      <p:sp>
        <p:nvSpPr>
          <p:cNvPr id="25603" name="Text Box 23"/>
          <p:cNvSpPr txBox="1">
            <a:spLocks noChangeArrowheads="1"/>
          </p:cNvSpPr>
          <p:nvPr/>
        </p:nvSpPr>
        <p:spPr bwMode="auto">
          <a:xfrm>
            <a:off x="533400" y="1425575"/>
            <a:ext cx="3216275" cy="16970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String command="quit";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if (command == "quit")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        return true;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else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        return false;</a:t>
            </a:r>
            <a:endParaRPr lang="en-AU" altLang="el-GR" sz="1800" b="1">
              <a:latin typeface="Courier New" panose="02070309020205020404" pitchFamily="49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905375" y="1466850"/>
            <a:ext cx="3767138" cy="1695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if ("qui" + "t"== "quit")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        return true;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else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        return false;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 b="1">
              <a:latin typeface="Courier New" panose="02070309020205020404" pitchFamily="49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33400" y="3829050"/>
            <a:ext cx="4179888" cy="1695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String command="qui";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if (command + "t" == "quit")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        return true;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else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 b="1">
                <a:latin typeface="Courier New" panose="02070309020205020404" pitchFamily="49" charset="0"/>
              </a:rPr>
              <a:t>        return false;</a:t>
            </a:r>
            <a:endParaRPr lang="en-AU" altLang="el-GR" sz="1800" b="1">
              <a:latin typeface="Courier New" panose="02070309020205020404" pitchFamily="49" charset="0"/>
            </a:endParaRP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2141538" y="2917825"/>
            <a:ext cx="16859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solidFill>
                  <a:srgbClr val="00B050"/>
                </a:solidFill>
                <a:latin typeface="Arial" panose="020B0604020202020204" pitchFamily="34" charset="0"/>
                <a:sym typeface="Zapf Dingbats" charset="2"/>
              </a:rPr>
              <a:t> </a:t>
            </a:r>
            <a:r>
              <a:rPr lang="en-AU" altLang="el-GR" sz="3600">
                <a:solidFill>
                  <a:srgbClr val="00B050"/>
                </a:solidFill>
                <a:latin typeface="Arial" panose="020B0604020202020204" pitchFamily="34" charset="0"/>
              </a:rPr>
              <a:t>True</a:t>
            </a: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6954838" y="2932113"/>
            <a:ext cx="16859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solidFill>
                  <a:srgbClr val="00B050"/>
                </a:solidFill>
                <a:latin typeface="Arial" panose="020B0604020202020204" pitchFamily="34" charset="0"/>
                <a:sym typeface="Zapf Dingbats" charset="2"/>
              </a:rPr>
              <a:t> </a:t>
            </a:r>
            <a:r>
              <a:rPr lang="en-AU" altLang="el-GR" sz="3600">
                <a:solidFill>
                  <a:srgbClr val="00B050"/>
                </a:solidFill>
                <a:latin typeface="Arial" panose="020B0604020202020204" pitchFamily="34" charset="0"/>
              </a:rPr>
              <a:t>True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3014663" y="5468938"/>
            <a:ext cx="1890712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solidFill>
                  <a:srgbClr val="FF0000"/>
                </a:solidFill>
                <a:latin typeface="Arial" panose="020B0604020202020204" pitchFamily="34" charset="0"/>
                <a:sym typeface="Zapf Dingbats" charset="2"/>
              </a:rPr>
              <a:t> </a:t>
            </a:r>
            <a:r>
              <a:rPr lang="en-AU" altLang="el-GR" sz="3600">
                <a:solidFill>
                  <a:srgbClr val="FF0000"/>
                </a:solidFill>
                <a:latin typeface="Arial" panose="020B0604020202020204" pitchFamily="34" charset="0"/>
              </a:rPr>
              <a:t>False</a:t>
            </a:r>
          </a:p>
        </p:txBody>
      </p:sp>
      <p:sp>
        <p:nvSpPr>
          <p:cNvPr id="3" name="Dodecagon 2"/>
          <p:cNvSpPr/>
          <p:nvPr/>
        </p:nvSpPr>
        <p:spPr bwMode="auto">
          <a:xfrm>
            <a:off x="5580063" y="3562350"/>
            <a:ext cx="2736850" cy="2314575"/>
          </a:xfrm>
          <a:prstGeom prst="dodecagon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lIns="90487" tIns="44450" rIns="90487" bIns="44450"/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l-GR" alt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sym typeface="Zapf Dingbats" charset="2"/>
              </a:rPr>
              <a:t>Αποφύγετε </a:t>
            </a:r>
            <a:endParaRPr lang="en-US" altLang="el-GR" dirty="0">
              <a:solidFill>
                <a:schemeClr val="bg1">
                  <a:lumMod val="20000"/>
                  <a:lumOff val="80000"/>
                </a:schemeClr>
              </a:solidFill>
              <a:latin typeface="Arial" panose="020B0604020202020204" pitchFamily="34" charset="0"/>
              <a:sym typeface="Zapf Dingbats" charset="2"/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l-GR" alt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sym typeface="Zapf Dingbats" charset="2"/>
              </a:rPr>
              <a:t>την χρήση </a:t>
            </a:r>
            <a:endParaRPr lang="en-US" altLang="el-GR" dirty="0">
              <a:solidFill>
                <a:schemeClr val="bg1">
                  <a:lumMod val="20000"/>
                  <a:lumOff val="80000"/>
                </a:schemeClr>
              </a:solidFill>
              <a:latin typeface="Arial" panose="020B0604020202020204" pitchFamily="34" charset="0"/>
              <a:sym typeface="Zapf Dingbats" charset="2"/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altLang="el-GR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"=="</a:t>
            </a:r>
            <a:r>
              <a:rPr lang="el-GR" altLang="el-GR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</a:t>
            </a:r>
            <a:endParaRPr lang="en-US" altLang="el-GR" b="1" dirty="0">
              <a:solidFill>
                <a:schemeClr val="bg1">
                  <a:lumMod val="20000"/>
                  <a:lumOff val="80000"/>
                </a:schemeClr>
              </a:solidFill>
              <a:latin typeface="Courier New" panose="02070309020205020404" pitchFamily="49" charset="0"/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l-GR" alt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με </a:t>
            </a:r>
            <a:r>
              <a:rPr lang="en-US" alt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String</a:t>
            </a:r>
            <a:r>
              <a:rPr lang="el-GR" altLang="el-GR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sym typeface="Zapf Dingbats" charset="2"/>
              </a:rPr>
              <a:t> </a:t>
            </a:r>
            <a:endParaRPr lang="en-AU" altLang="el-GR" dirty="0">
              <a:solidFill>
                <a:schemeClr val="bg1">
                  <a:lumMod val="20000"/>
                  <a:lumOff val="80000"/>
                </a:schemeClr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endParaRPr lang="en-US" dirty="0"/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0" grpId="0"/>
      <p:bldP spid="21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01650"/>
            <a:ext cx="8001000" cy="565150"/>
          </a:xfrm>
        </p:spPr>
        <p:txBody>
          <a:bodyPr/>
          <a:lstStyle/>
          <a:p>
            <a:r>
              <a:rPr lang="el-GR" altLang="el-GR" sz="2800" b="1" smtClean="0"/>
              <a:t>Ταύτιση</a:t>
            </a:r>
            <a:r>
              <a:rPr lang="el-GR" altLang="el-GR" sz="2800" smtClean="0"/>
              <a:t> σε αντιπαράθεση με </a:t>
            </a:r>
            <a:r>
              <a:rPr lang="el-GR" altLang="el-GR" sz="2800" b="1" smtClean="0"/>
              <a:t>ισότητα</a:t>
            </a:r>
            <a:r>
              <a:rPr lang="en-AU" altLang="el-GR" sz="2800" smtClean="0"/>
              <a:t> </a:t>
            </a:r>
            <a:r>
              <a:rPr lang="el-GR" altLang="el-GR" sz="2800" smtClean="0"/>
              <a:t>για </a:t>
            </a:r>
            <a:r>
              <a:rPr lang="en-AU" altLang="el-GR" sz="2800" smtClean="0"/>
              <a:t>Strings</a:t>
            </a:r>
          </a:p>
        </p:txBody>
      </p:sp>
      <p:grpSp>
        <p:nvGrpSpPr>
          <p:cNvPr id="26627" name="Group 1027"/>
          <p:cNvGrpSpPr>
            <a:grpSpLocks/>
          </p:cNvGrpSpPr>
          <p:nvPr/>
        </p:nvGrpSpPr>
        <p:grpSpPr bwMode="auto">
          <a:xfrm>
            <a:off x="1981200" y="3505200"/>
            <a:ext cx="1676400" cy="1516063"/>
            <a:chOff x="2832" y="1248"/>
            <a:chExt cx="1056" cy="955"/>
          </a:xfrm>
        </p:grpSpPr>
        <p:sp>
          <p:nvSpPr>
            <p:cNvPr id="26640" name="Oval 1028"/>
            <p:cNvSpPr>
              <a:spLocks noChangeArrowheads="1"/>
            </p:cNvSpPr>
            <p:nvPr/>
          </p:nvSpPr>
          <p:spPr bwMode="auto">
            <a:xfrm>
              <a:off x="2832" y="1248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>
                  <a:latin typeface="Courier New" panose="02070309020205020404" pitchFamily="49" charset="0"/>
                </a:rPr>
                <a:t>"quit"</a:t>
              </a:r>
              <a:endParaRPr lang="en-AU" altLang="el-GR" sz="2400"/>
            </a:p>
          </p:txBody>
        </p:sp>
        <p:sp>
          <p:nvSpPr>
            <p:cNvPr id="26641" name="Text Box 1029"/>
            <p:cNvSpPr txBox="1">
              <a:spLocks noChangeArrowheads="1"/>
            </p:cNvSpPr>
            <p:nvPr/>
          </p:nvSpPr>
          <p:spPr bwMode="auto">
            <a:xfrm>
              <a:off x="2976" y="1296"/>
              <a:ext cx="52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String</a:t>
              </a:r>
            </a:p>
          </p:txBody>
        </p:sp>
      </p:grpSp>
      <p:sp>
        <p:nvSpPr>
          <p:cNvPr id="26628" name="Line 1030"/>
          <p:cNvSpPr>
            <a:spLocks noChangeShapeType="1"/>
          </p:cNvSpPr>
          <p:nvPr/>
        </p:nvSpPr>
        <p:spPr bwMode="auto">
          <a:xfrm flipV="1">
            <a:off x="2133600" y="49530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6629" name="Text Box 1031"/>
          <p:cNvSpPr txBox="1">
            <a:spLocks noChangeArrowheads="1"/>
          </p:cNvSpPr>
          <p:nvPr/>
        </p:nvSpPr>
        <p:spPr bwMode="auto">
          <a:xfrm>
            <a:off x="1965325" y="5422900"/>
            <a:ext cx="320675" cy="3667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6630" name="Text Box 1032"/>
          <p:cNvSpPr txBox="1">
            <a:spLocks noChangeArrowheads="1"/>
          </p:cNvSpPr>
          <p:nvPr/>
        </p:nvSpPr>
        <p:spPr bwMode="auto">
          <a:xfrm>
            <a:off x="533400" y="1425575"/>
            <a:ext cx="4143375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command = "quit";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if(command.equals("quit"))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6631" name="Group 1033"/>
          <p:cNvGrpSpPr>
            <a:grpSpLocks/>
          </p:cNvGrpSpPr>
          <p:nvPr/>
        </p:nvGrpSpPr>
        <p:grpSpPr bwMode="auto">
          <a:xfrm>
            <a:off x="6172200" y="3505200"/>
            <a:ext cx="1676400" cy="1516063"/>
            <a:chOff x="2832" y="1248"/>
            <a:chExt cx="1056" cy="955"/>
          </a:xfrm>
        </p:grpSpPr>
        <p:sp>
          <p:nvSpPr>
            <p:cNvPr id="26638" name="Oval 1034"/>
            <p:cNvSpPr>
              <a:spLocks noChangeArrowheads="1"/>
            </p:cNvSpPr>
            <p:nvPr/>
          </p:nvSpPr>
          <p:spPr bwMode="auto">
            <a:xfrm>
              <a:off x="2832" y="1248"/>
              <a:ext cx="1056" cy="95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>
                  <a:latin typeface="Courier New" panose="02070309020205020404" pitchFamily="49" charset="0"/>
                </a:rPr>
                <a:t>"quit"</a:t>
              </a:r>
              <a:endParaRPr lang="en-AU" altLang="el-GR" sz="2400"/>
            </a:p>
          </p:txBody>
        </p:sp>
        <p:sp>
          <p:nvSpPr>
            <p:cNvPr id="26639" name="Text Box 1035"/>
            <p:cNvSpPr txBox="1">
              <a:spLocks noChangeArrowheads="1"/>
            </p:cNvSpPr>
            <p:nvPr/>
          </p:nvSpPr>
          <p:spPr bwMode="auto">
            <a:xfrm>
              <a:off x="2976" y="1296"/>
              <a:ext cx="52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Times" panose="02020603050405020304" pitchFamily="18" charset="0"/>
                </a:rPr>
                <a:t>String</a:t>
              </a:r>
            </a:p>
          </p:txBody>
        </p:sp>
      </p:grpSp>
      <p:sp>
        <p:nvSpPr>
          <p:cNvPr id="26632" name="Text Box 1036"/>
          <p:cNvSpPr txBox="1">
            <a:spLocks noChangeArrowheads="1"/>
          </p:cNvSpPr>
          <p:nvPr/>
        </p:nvSpPr>
        <p:spPr bwMode="auto">
          <a:xfrm>
            <a:off x="4038600" y="3962400"/>
            <a:ext cx="18288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latin typeface="Courier New" panose="02070309020205020404" pitchFamily="49" charset="0"/>
              </a:rPr>
              <a:t>equals</a:t>
            </a:r>
          </a:p>
        </p:txBody>
      </p:sp>
      <p:sp>
        <p:nvSpPr>
          <p:cNvPr id="26633" name="Text Box 1037"/>
          <p:cNvSpPr txBox="1">
            <a:spLocks noChangeArrowheads="1"/>
          </p:cNvSpPr>
          <p:nvPr/>
        </p:nvSpPr>
        <p:spPr bwMode="auto">
          <a:xfrm>
            <a:off x="8153400" y="3962400"/>
            <a:ext cx="4556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latin typeface="Courier New" panose="02070309020205020404" pitchFamily="49" charset="0"/>
              </a:rPr>
              <a:t>?</a:t>
            </a:r>
          </a:p>
        </p:txBody>
      </p:sp>
      <p:sp>
        <p:nvSpPr>
          <p:cNvPr id="26634" name="Text Box 1038"/>
          <p:cNvSpPr txBox="1">
            <a:spLocks noChangeArrowheads="1"/>
          </p:cNvSpPr>
          <p:nvPr/>
        </p:nvSpPr>
        <p:spPr bwMode="auto">
          <a:xfrm>
            <a:off x="6477000" y="5486400"/>
            <a:ext cx="16700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latin typeface="Arial" panose="020B0604020202020204" pitchFamily="34" charset="0"/>
              </a:rPr>
              <a:t> </a:t>
            </a:r>
            <a:r>
              <a:rPr lang="en-AU" altLang="el-GR" sz="3600">
                <a:latin typeface="Arial" panose="020B0604020202020204" pitchFamily="34" charset="0"/>
                <a:sym typeface="Zapf Dingbats" charset="2"/>
              </a:rPr>
              <a:t></a:t>
            </a:r>
            <a:r>
              <a:rPr lang="en-AU" altLang="el-GR" sz="3600">
                <a:latin typeface="Arial" panose="020B0604020202020204" pitchFamily="34" charset="0"/>
              </a:rPr>
              <a:t> true</a:t>
            </a:r>
          </a:p>
        </p:txBody>
      </p:sp>
      <p:sp>
        <p:nvSpPr>
          <p:cNvPr id="26635" name="Text Box 1041"/>
          <p:cNvSpPr txBox="1">
            <a:spLocks noChangeArrowheads="1"/>
          </p:cNvSpPr>
          <p:nvPr/>
        </p:nvSpPr>
        <p:spPr bwMode="auto">
          <a:xfrm>
            <a:off x="5334000" y="1524000"/>
            <a:ext cx="3276600" cy="406400"/>
          </a:xfrm>
          <a:prstGeom prst="rect">
            <a:avLst/>
          </a:prstGeom>
          <a:solidFill>
            <a:srgbClr val="D7D7D7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Times" panose="02020603050405020304" pitchFamily="18" charset="0"/>
              </a:rPr>
              <a:t>equals </a:t>
            </a:r>
            <a:r>
              <a:rPr lang="el-GR" altLang="el-GR" sz="2000">
                <a:latin typeface="Times" panose="02020603050405020304" pitchFamily="18" charset="0"/>
              </a:rPr>
              <a:t>ελέγχει για ισότητα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6636" name="Oval 2064"/>
          <p:cNvSpPr>
            <a:spLocks noChangeArrowheads="1"/>
          </p:cNvSpPr>
          <p:nvPr/>
        </p:nvSpPr>
        <p:spPr bwMode="auto">
          <a:xfrm>
            <a:off x="2044700" y="55245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26637" name="TextBox 21"/>
          <p:cNvSpPr txBox="1">
            <a:spLocks noChangeArrowheads="1"/>
          </p:cNvSpPr>
          <p:nvPr/>
        </p:nvSpPr>
        <p:spPr bwMode="auto">
          <a:xfrm>
            <a:off x="679450" y="5422900"/>
            <a:ext cx="1262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endParaRPr lang="el-GR" altLang="el-GR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mtClean="0"/>
              <a:t>Μετατροπή από/σε </a:t>
            </a:r>
            <a:r>
              <a:rPr lang="en-AU" altLang="el-GR" smtClean="0"/>
              <a:t>String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23913" y="1960563"/>
            <a:ext cx="7939087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Tx/>
              <a:buNone/>
            </a:pPr>
            <a:r>
              <a:rPr lang="en-AU" altLang="el-GR" sz="2400"/>
              <a:t>• </a:t>
            </a:r>
            <a:r>
              <a:rPr lang="el-GR" altLang="el-GR" sz="2400"/>
              <a:t>Συχνά είναι αναγκαία η μετατροπή ενός αντικειμένου</a:t>
            </a:r>
            <a:br>
              <a:rPr lang="el-GR" altLang="el-GR" sz="2400"/>
            </a:br>
            <a:r>
              <a:rPr lang="el-GR" altLang="el-GR" sz="2400"/>
              <a:t>  τύπου </a:t>
            </a:r>
            <a:r>
              <a:rPr lang="en-AU" altLang="el-GR" sz="2400"/>
              <a:t>String</a:t>
            </a:r>
            <a:r>
              <a:rPr lang="el-GR" altLang="el-GR" sz="2400"/>
              <a:t> σε αντικείμενα άλλων τύπων </a:t>
            </a:r>
            <a:r>
              <a:rPr lang="en-AU" altLang="el-GR" sz="2400"/>
              <a:t>(Integer, </a:t>
            </a:r>
            <a:r>
              <a:rPr lang="el-GR" altLang="el-GR" sz="2400"/>
              <a:t/>
            </a:r>
            <a:br>
              <a:rPr lang="el-GR" altLang="el-GR" sz="2400"/>
            </a:br>
            <a:r>
              <a:rPr lang="el-GR" altLang="el-GR" sz="2400"/>
              <a:t>  </a:t>
            </a:r>
            <a:r>
              <a:rPr lang="en-AU" altLang="el-GR" sz="2400"/>
              <a:t>Boolean, </a:t>
            </a:r>
            <a:r>
              <a:rPr lang="el-GR" altLang="el-GR" sz="2400"/>
              <a:t>…</a:t>
            </a:r>
            <a:r>
              <a:rPr lang="en-AU" altLang="el-GR" sz="2400"/>
              <a:t>)</a:t>
            </a:r>
            <a:r>
              <a:rPr lang="el-GR" altLang="el-GR" sz="2400"/>
              <a:t>, και αντίστροφα</a:t>
            </a:r>
            <a:r>
              <a:rPr lang="en-AU" altLang="el-GR" sz="2400"/>
              <a:t>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/>
          </a:p>
          <a:p>
            <a:pPr>
              <a:buClr>
                <a:schemeClr val="tx1"/>
              </a:buClr>
              <a:buSzTx/>
              <a:buFontTx/>
              <a:buNone/>
            </a:pPr>
            <a:r>
              <a:rPr lang="en-AU" altLang="el-GR" sz="2400"/>
              <a:t>• </a:t>
            </a:r>
            <a:r>
              <a:rPr lang="el-GR" altLang="el-GR" sz="2400"/>
              <a:t>Ο τύπος-αποτέλεσμα της μετατροπής  περιέχει την </a:t>
            </a:r>
            <a:br>
              <a:rPr lang="el-GR" altLang="el-GR" sz="2400"/>
            </a:br>
            <a:r>
              <a:rPr lang="el-GR" altLang="el-GR" sz="2400"/>
              <a:t>  μέθοδο που θα κληθεί για να πραγματοποιήσει την </a:t>
            </a:r>
            <a:br>
              <a:rPr lang="el-GR" altLang="el-GR" sz="2400"/>
            </a:br>
            <a:r>
              <a:rPr lang="el-GR" altLang="el-GR" sz="2400"/>
              <a:t>  μετατροπή. </a:t>
            </a:r>
            <a:r>
              <a:rPr lang="en-AU" altLang="el-GR" sz="2400"/>
              <a:t>(</a:t>
            </a:r>
            <a:r>
              <a:rPr lang="el-GR" altLang="el-GR" sz="2400"/>
              <a:t>Παράδειγμα</a:t>
            </a:r>
            <a:r>
              <a:rPr lang="en-AU" altLang="el-GR" sz="2400"/>
              <a:t>: </a:t>
            </a:r>
            <a:r>
              <a:rPr lang="el-GR" altLang="el-GR" sz="2400"/>
              <a:t>μετατροπή από</a:t>
            </a:r>
            <a:r>
              <a:rPr lang="en-AU" altLang="el-GR" sz="2400"/>
              <a:t> String </a:t>
            </a:r>
            <a:r>
              <a:rPr lang="el-GR" altLang="el-GR" sz="2400">
                <a:latin typeface="Arial" panose="020B0604020202020204" pitchFamily="34" charset="0"/>
              </a:rPr>
              <a:t>σε</a:t>
            </a:r>
            <a:br>
              <a:rPr lang="el-GR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 </a:t>
            </a:r>
            <a:r>
              <a:rPr lang="en-AU" altLang="el-GR" sz="2400"/>
              <a:t> Integer </a:t>
            </a:r>
            <a:r>
              <a:rPr lang="el-GR" altLang="el-GR" sz="2400"/>
              <a:t>μια μέθοδο στην κλάση</a:t>
            </a:r>
            <a:r>
              <a:rPr lang="en-AU" altLang="el-GR" sz="2400"/>
              <a:t> Integer.)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 μετατροπής από/σε </a:t>
            </a:r>
            <a:r>
              <a:rPr lang="en-US" altLang="el-GR" sz="3600" smtClean="0"/>
              <a:t>String</a:t>
            </a:r>
            <a:endParaRPr lang="en-AU" altLang="el-GR" sz="3600" smtClean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7772400" cy="2057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b="1">
                <a:latin typeface="Arial" panose="020B0604020202020204" pitchFamily="34" charset="0"/>
              </a:rPr>
              <a:t>Μετατροπή από</a:t>
            </a:r>
            <a:r>
              <a:rPr lang="en-AU" altLang="el-GR" sz="2000" b="1">
                <a:latin typeface="Arial" panose="020B0604020202020204" pitchFamily="34" charset="0"/>
              </a:rPr>
              <a:t>	</a:t>
            </a:r>
            <a:r>
              <a:rPr lang="el-GR" altLang="el-GR" sz="2000" b="1">
                <a:latin typeface="Arial" panose="020B0604020202020204" pitchFamily="34" charset="0"/>
              </a:rPr>
              <a:t>σε</a:t>
            </a:r>
            <a:r>
              <a:rPr lang="en-AU" altLang="el-GR" sz="2000" b="1">
                <a:latin typeface="Arial" panose="020B0604020202020204" pitchFamily="34" charset="0"/>
              </a:rPr>
              <a:t> String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boolean		String.valueOf(boolean)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int			String.valueOf(int)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long			String.valueOf(long)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float			String.valueOf(float)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double			String.valueOf(double)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14400" y="3886200"/>
            <a:ext cx="7772400" cy="2001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>
                <a:latin typeface="Arial" panose="020B0604020202020204" pitchFamily="34" charset="0"/>
              </a:rPr>
              <a:t>Μετατροπή σε  	από</a:t>
            </a:r>
            <a:r>
              <a:rPr lang="en-AU" altLang="el-GR" sz="2000" b="1">
                <a:latin typeface="Arial" panose="020B0604020202020204" pitchFamily="34" charset="0"/>
              </a:rPr>
              <a:t> String</a:t>
            </a:r>
            <a:endParaRPr lang="el-GR" altLang="el-GR" sz="20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boolean		new</a:t>
            </a:r>
            <a:r>
              <a:rPr lang="el-GR" altLang="el-GR" sz="1800" b="1">
                <a:latin typeface="Courier New" panose="02070309020205020404" pitchFamily="49" charset="0"/>
              </a:rPr>
              <a:t> </a:t>
            </a:r>
            <a:r>
              <a:rPr lang="en-AU" altLang="el-GR" sz="1800" b="1">
                <a:latin typeface="Courier New" panose="02070309020205020404" pitchFamily="49" charset="0"/>
              </a:rPr>
              <a:t>Boolean(String).booleanValue()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int			Integer.parseInt(String, int base)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long			Long.ParseLong(String, int base)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float			new Float(String).floatValue()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double			new Double(String).doubleValue()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200" smtClean="0"/>
              <a:t>Το πρόβλημα της συνεχούς μετατροπής</a:t>
            </a:r>
            <a:endParaRPr lang="en-AU" altLang="el-GR" sz="3200" smtClean="0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762000" y="1412875"/>
            <a:ext cx="7496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name = title + " " + firstName + " " + lastName;</a:t>
            </a:r>
          </a:p>
        </p:txBody>
      </p:sp>
      <p:sp>
        <p:nvSpPr>
          <p:cNvPr id="29700" name="Oval 6"/>
          <p:cNvSpPr>
            <a:spLocks noChangeArrowheads="1"/>
          </p:cNvSpPr>
          <p:nvPr/>
        </p:nvSpPr>
        <p:spPr bwMode="auto">
          <a:xfrm>
            <a:off x="2057400" y="3886200"/>
            <a:ext cx="19050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"Mr Fred"</a:t>
            </a:r>
            <a:endParaRPr lang="en-AU" altLang="el-GR" sz="2400"/>
          </a:p>
        </p:txBody>
      </p:sp>
      <p:sp>
        <p:nvSpPr>
          <p:cNvPr id="29701" name="Oval 8"/>
          <p:cNvSpPr>
            <a:spLocks noChangeArrowheads="1"/>
          </p:cNvSpPr>
          <p:nvPr/>
        </p:nvSpPr>
        <p:spPr bwMode="auto">
          <a:xfrm>
            <a:off x="914400" y="3429000"/>
            <a:ext cx="13716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"Mr "</a:t>
            </a:r>
            <a:endParaRPr lang="en-AU" altLang="el-GR" sz="2400"/>
          </a:p>
        </p:txBody>
      </p:sp>
      <p:sp>
        <p:nvSpPr>
          <p:cNvPr id="29702" name="Oval 9"/>
          <p:cNvSpPr>
            <a:spLocks noChangeArrowheads="1"/>
          </p:cNvSpPr>
          <p:nvPr/>
        </p:nvSpPr>
        <p:spPr bwMode="auto">
          <a:xfrm>
            <a:off x="2819400" y="1989138"/>
            <a:ext cx="13716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"Fred"</a:t>
            </a:r>
            <a:endParaRPr lang="en-AU" altLang="el-GR" sz="2400"/>
          </a:p>
        </p:txBody>
      </p:sp>
      <p:sp>
        <p:nvSpPr>
          <p:cNvPr id="29703" name="Oval 10"/>
          <p:cNvSpPr>
            <a:spLocks noChangeArrowheads="1"/>
          </p:cNvSpPr>
          <p:nvPr/>
        </p:nvSpPr>
        <p:spPr bwMode="auto">
          <a:xfrm>
            <a:off x="4648200" y="1989138"/>
            <a:ext cx="16764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"Simpson"</a:t>
            </a:r>
            <a:endParaRPr lang="en-AU" altLang="el-GR" sz="2400"/>
          </a:p>
        </p:txBody>
      </p:sp>
      <p:sp>
        <p:nvSpPr>
          <p:cNvPr id="29704" name="Oval 11"/>
          <p:cNvSpPr>
            <a:spLocks noChangeArrowheads="1"/>
          </p:cNvSpPr>
          <p:nvPr/>
        </p:nvSpPr>
        <p:spPr bwMode="auto">
          <a:xfrm>
            <a:off x="990600" y="1989138"/>
            <a:ext cx="13716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"Mr"</a:t>
            </a:r>
            <a:endParaRPr lang="en-AU" altLang="el-GR" sz="2400"/>
          </a:p>
        </p:txBody>
      </p:sp>
      <p:sp>
        <p:nvSpPr>
          <p:cNvPr id="29705" name="Oval 12"/>
          <p:cNvSpPr>
            <a:spLocks noChangeArrowheads="1"/>
          </p:cNvSpPr>
          <p:nvPr/>
        </p:nvSpPr>
        <p:spPr bwMode="auto">
          <a:xfrm>
            <a:off x="3962400" y="4191000"/>
            <a:ext cx="19050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"Mr Fred "</a:t>
            </a:r>
            <a:endParaRPr lang="en-AU" altLang="el-GR" sz="2400"/>
          </a:p>
        </p:txBody>
      </p:sp>
      <p:sp>
        <p:nvSpPr>
          <p:cNvPr id="29706" name="Oval 13"/>
          <p:cNvSpPr>
            <a:spLocks noChangeArrowheads="1"/>
          </p:cNvSpPr>
          <p:nvPr/>
        </p:nvSpPr>
        <p:spPr bwMode="auto">
          <a:xfrm>
            <a:off x="5715000" y="4419600"/>
            <a:ext cx="3048000" cy="1295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Courier New" panose="02070309020205020404" pitchFamily="49" charset="0"/>
              </a:rPr>
              <a:t>"Mr Fred Simpson"</a:t>
            </a:r>
            <a:endParaRPr lang="en-AU" altLang="el-GR" sz="2400"/>
          </a:p>
        </p:txBody>
      </p:sp>
      <p:sp>
        <p:nvSpPr>
          <p:cNvPr id="29707" name="Text Box 14"/>
          <p:cNvSpPr txBox="1">
            <a:spLocks noChangeArrowheads="1"/>
          </p:cNvSpPr>
          <p:nvPr/>
        </p:nvSpPr>
        <p:spPr bwMode="auto">
          <a:xfrm>
            <a:off x="6400800" y="2565400"/>
            <a:ext cx="25908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Η δημιουργία πολλών ενδιάμεσων αντικειμένων είναι αντιπαραγωγική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29708" name="Rectangle 1"/>
          <p:cNvSpPr>
            <a:spLocks noChangeArrowheads="1"/>
          </p:cNvSpPr>
          <p:nvPr/>
        </p:nvSpPr>
        <p:spPr bwMode="auto">
          <a:xfrm>
            <a:off x="457200" y="5867400"/>
            <a:ext cx="654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l-GR">
                <a:latin typeface="Arial" panose="020B0604020202020204" pitchFamily="34" charset="0"/>
              </a:rPr>
              <a:t>H </a:t>
            </a:r>
            <a:r>
              <a:rPr lang="el-GR" altLang="el-GR">
                <a:latin typeface="Arial" panose="020B0604020202020204" pitchFamily="34" charset="0"/>
              </a:rPr>
              <a:t>κλάση </a:t>
            </a:r>
            <a:r>
              <a:rPr lang="en-AU" altLang="el-GR" b="1">
                <a:latin typeface="Arial" panose="020B0604020202020204" pitchFamily="34" charset="0"/>
              </a:rPr>
              <a:t>StringBuffer</a:t>
            </a:r>
            <a:r>
              <a:rPr lang="el-GR" altLang="el-GR" b="1">
                <a:latin typeface="Arial" panose="020B0604020202020204" pitchFamily="34" charset="0"/>
              </a:rPr>
              <a:t>: </a:t>
            </a:r>
            <a:r>
              <a:rPr lang="en-US" altLang="el-GR">
                <a:latin typeface="Arial" panose="020B0604020202020204" pitchFamily="34" charset="0"/>
              </a:rPr>
              <a:t>“Mutable Strings”</a:t>
            </a:r>
            <a:r>
              <a:rPr lang="en-AU" altLang="el-GR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01000" cy="565150"/>
          </a:xfrm>
        </p:spPr>
        <p:txBody>
          <a:bodyPr/>
          <a:lstStyle/>
          <a:p>
            <a:r>
              <a:rPr lang="el-GR" altLang="el-GR" sz="3600" smtClean="0"/>
              <a:t>Η εντολή καταχώρησης (για 3</a:t>
            </a:r>
            <a:r>
              <a:rPr lang="el-GR" altLang="el-GR" sz="3600" baseline="30000" smtClean="0"/>
              <a:t>η</a:t>
            </a:r>
            <a:r>
              <a:rPr lang="el-GR" altLang="el-GR" sz="3600" smtClean="0"/>
              <a:t>  φορά)</a:t>
            </a:r>
            <a:endParaRPr lang="en-AU" altLang="el-GR" sz="3600" smtClean="0"/>
          </a:p>
        </p:txBody>
      </p:sp>
      <p:sp>
        <p:nvSpPr>
          <p:cNvPr id="7171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Η καταχώρηση γίνεται κατ’ αξία για τους βασικούς τύπους δεδομένων και κατ’ αναφορά για τύπους αντικειμένων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  <p:sp>
        <p:nvSpPr>
          <p:cNvPr id="7172" name="Text Box 3076"/>
          <p:cNvSpPr txBox="1">
            <a:spLocks noChangeArrowheads="1"/>
          </p:cNvSpPr>
          <p:nvPr/>
        </p:nvSpPr>
        <p:spPr bwMode="auto">
          <a:xfrm>
            <a:off x="609600" y="3352800"/>
            <a:ext cx="29273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age = 42;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myAge = age;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p1 = new Person();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p2 = p1;</a:t>
            </a:r>
          </a:p>
        </p:txBody>
      </p:sp>
      <p:sp>
        <p:nvSpPr>
          <p:cNvPr id="7173" name="Rectangle 3077"/>
          <p:cNvSpPr>
            <a:spLocks noChangeArrowheads="1"/>
          </p:cNvSpPr>
          <p:nvPr/>
        </p:nvSpPr>
        <p:spPr bwMode="auto">
          <a:xfrm>
            <a:off x="4572000" y="33528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7174" name="Rectangle 3078"/>
          <p:cNvSpPr>
            <a:spLocks noChangeArrowheads="1"/>
          </p:cNvSpPr>
          <p:nvPr/>
        </p:nvSpPr>
        <p:spPr bwMode="auto">
          <a:xfrm>
            <a:off x="4572000" y="44958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7175" name="Rectangle 3079"/>
          <p:cNvSpPr>
            <a:spLocks noChangeArrowheads="1"/>
          </p:cNvSpPr>
          <p:nvPr/>
        </p:nvSpPr>
        <p:spPr bwMode="auto">
          <a:xfrm>
            <a:off x="4572000" y="56388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7176" name="Text Box 3080"/>
          <p:cNvSpPr txBox="1">
            <a:spLocks noChangeArrowheads="1"/>
          </p:cNvSpPr>
          <p:nvPr/>
        </p:nvSpPr>
        <p:spPr bwMode="auto">
          <a:xfrm>
            <a:off x="4733925" y="34290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42</a:t>
            </a:r>
          </a:p>
        </p:txBody>
      </p:sp>
      <p:sp>
        <p:nvSpPr>
          <p:cNvPr id="7177" name="AutoShape 3081"/>
          <p:cNvSpPr>
            <a:spLocks noChangeArrowheads="1"/>
          </p:cNvSpPr>
          <p:nvPr/>
        </p:nvSpPr>
        <p:spPr bwMode="auto">
          <a:xfrm>
            <a:off x="6477000" y="4495800"/>
            <a:ext cx="1371600" cy="990600"/>
          </a:xfrm>
          <a:prstGeom prst="roundRect">
            <a:avLst>
              <a:gd name="adj" fmla="val 25644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Person</a:t>
            </a:r>
          </a:p>
        </p:txBody>
      </p:sp>
      <p:sp>
        <p:nvSpPr>
          <p:cNvPr id="7178" name="Line 3082"/>
          <p:cNvSpPr>
            <a:spLocks noChangeShapeType="1"/>
          </p:cNvSpPr>
          <p:nvPr/>
        </p:nvSpPr>
        <p:spPr bwMode="auto">
          <a:xfrm>
            <a:off x="5029200" y="4800600"/>
            <a:ext cx="1447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79" name="Oval 3083"/>
          <p:cNvSpPr>
            <a:spLocks noChangeArrowheads="1"/>
          </p:cNvSpPr>
          <p:nvPr/>
        </p:nvSpPr>
        <p:spPr bwMode="auto">
          <a:xfrm>
            <a:off x="4953000" y="47244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7180" name="Line 3084"/>
          <p:cNvSpPr>
            <a:spLocks noChangeShapeType="1"/>
          </p:cNvSpPr>
          <p:nvPr/>
        </p:nvSpPr>
        <p:spPr bwMode="auto">
          <a:xfrm flipV="1">
            <a:off x="5029200" y="5181600"/>
            <a:ext cx="1447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81" name="Oval 3085"/>
          <p:cNvSpPr>
            <a:spLocks noChangeArrowheads="1"/>
          </p:cNvSpPr>
          <p:nvPr/>
        </p:nvSpPr>
        <p:spPr bwMode="auto">
          <a:xfrm>
            <a:off x="4953000" y="5867400"/>
            <a:ext cx="152400" cy="152400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7182" name="Rectangle 3086"/>
          <p:cNvSpPr>
            <a:spLocks noChangeArrowheads="1"/>
          </p:cNvSpPr>
          <p:nvPr/>
        </p:nvSpPr>
        <p:spPr bwMode="auto">
          <a:xfrm>
            <a:off x="7086600" y="3352800"/>
            <a:ext cx="914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sp>
        <p:nvSpPr>
          <p:cNvPr id="7183" name="Text Box 3087"/>
          <p:cNvSpPr txBox="1">
            <a:spLocks noChangeArrowheads="1"/>
          </p:cNvSpPr>
          <p:nvPr/>
        </p:nvSpPr>
        <p:spPr bwMode="auto">
          <a:xfrm>
            <a:off x="7239000" y="34290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42</a:t>
            </a:r>
          </a:p>
        </p:txBody>
      </p:sp>
      <p:sp>
        <p:nvSpPr>
          <p:cNvPr id="7184" name="Text Box 3088"/>
          <p:cNvSpPr txBox="1">
            <a:spLocks noChangeArrowheads="1"/>
          </p:cNvSpPr>
          <p:nvPr/>
        </p:nvSpPr>
        <p:spPr bwMode="auto">
          <a:xfrm>
            <a:off x="3962400" y="3605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i="1"/>
              <a:t>age</a:t>
            </a:r>
          </a:p>
        </p:txBody>
      </p:sp>
      <p:sp>
        <p:nvSpPr>
          <p:cNvPr id="7185" name="Text Box 3089"/>
          <p:cNvSpPr txBox="1">
            <a:spLocks noChangeArrowheads="1"/>
          </p:cNvSpPr>
          <p:nvPr/>
        </p:nvSpPr>
        <p:spPr bwMode="auto">
          <a:xfrm>
            <a:off x="6096000" y="3605213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i="1"/>
              <a:t>myAge</a:t>
            </a:r>
            <a:endParaRPr lang="en-AU" altLang="el-GR" sz="2000" i="1"/>
          </a:p>
        </p:txBody>
      </p:sp>
      <p:sp>
        <p:nvSpPr>
          <p:cNvPr id="7186" name="Text Box 3090"/>
          <p:cNvSpPr txBox="1">
            <a:spLocks noChangeArrowheads="1"/>
          </p:cNvSpPr>
          <p:nvPr/>
        </p:nvSpPr>
        <p:spPr bwMode="auto">
          <a:xfrm>
            <a:off x="4035425" y="47482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i="1"/>
              <a:t>p1</a:t>
            </a:r>
          </a:p>
        </p:txBody>
      </p:sp>
      <p:sp>
        <p:nvSpPr>
          <p:cNvPr id="7187" name="Text Box 3091"/>
          <p:cNvSpPr txBox="1">
            <a:spLocks noChangeArrowheads="1"/>
          </p:cNvSpPr>
          <p:nvPr/>
        </p:nvSpPr>
        <p:spPr bwMode="auto">
          <a:xfrm>
            <a:off x="4035425" y="581501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i="1"/>
              <a:t>p2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Ψευδωνυμία (</a:t>
            </a:r>
            <a:r>
              <a:rPr lang="en-AU" altLang="el-GR" sz="3600" smtClean="0"/>
              <a:t>Aliasing</a:t>
            </a:r>
            <a:r>
              <a:rPr lang="el-GR" altLang="el-GR" sz="3600" smtClean="0"/>
              <a:t>)</a:t>
            </a:r>
            <a:endParaRPr lang="en-AU" altLang="el-GR" sz="3600" smtClean="0"/>
          </a:p>
        </p:txBody>
      </p:sp>
      <p:sp>
        <p:nvSpPr>
          <p:cNvPr id="8195" name="Text Box 1027"/>
          <p:cNvSpPr txBox="1">
            <a:spLocks noChangeArrowheads="1"/>
          </p:cNvSpPr>
          <p:nvPr/>
        </p:nvSpPr>
        <p:spPr bwMode="auto">
          <a:xfrm>
            <a:off x="838200" y="1828800"/>
            <a:ext cx="7696200" cy="2597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Person p1 = new Person("Jack");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Person p2;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</a:rPr>
              <a:t>p</a:t>
            </a:r>
            <a:r>
              <a:rPr lang="en-AU" altLang="el-GR" sz="2000" b="1">
                <a:latin typeface="Courier New" panose="02070309020205020404" pitchFamily="49" charset="0"/>
              </a:rPr>
              <a:t>2 = p1;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p2.changeName("Jill");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p1.printName();</a:t>
            </a:r>
          </a:p>
        </p:txBody>
      </p:sp>
      <p:sp>
        <p:nvSpPr>
          <p:cNvPr id="8196" name="Text Box 1028"/>
          <p:cNvSpPr txBox="1">
            <a:spLocks noChangeArrowheads="1"/>
          </p:cNvSpPr>
          <p:nvPr/>
        </p:nvSpPr>
        <p:spPr bwMode="auto">
          <a:xfrm>
            <a:off x="1296988" y="4876800"/>
            <a:ext cx="2143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/>
              <a:t>Τι θα τυπωθεί;</a:t>
            </a:r>
            <a:endParaRPr lang="en-AU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Ψευδωνυμία </a:t>
            </a:r>
            <a:endParaRPr lang="en-AU" altLang="el-GR" sz="3600" smtClean="0"/>
          </a:p>
        </p:txBody>
      </p:sp>
      <p:sp>
        <p:nvSpPr>
          <p:cNvPr id="9219" name="Rectangle 2052"/>
          <p:cNvSpPr>
            <a:spLocks noChangeArrowheads="1"/>
          </p:cNvSpPr>
          <p:nvPr/>
        </p:nvSpPr>
        <p:spPr bwMode="auto">
          <a:xfrm>
            <a:off x="685800" y="1524000"/>
            <a:ext cx="15525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Person p1</a:t>
            </a:r>
          </a:p>
        </p:txBody>
      </p:sp>
      <p:sp>
        <p:nvSpPr>
          <p:cNvPr id="368645" name="Rectangle 2053"/>
          <p:cNvSpPr>
            <a:spLocks noChangeArrowheads="1"/>
          </p:cNvSpPr>
          <p:nvPr/>
        </p:nvSpPr>
        <p:spPr bwMode="auto">
          <a:xfrm>
            <a:off x="2209800" y="1524000"/>
            <a:ext cx="3381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= new Person("Jack");</a:t>
            </a:r>
          </a:p>
        </p:txBody>
      </p:sp>
      <p:sp>
        <p:nvSpPr>
          <p:cNvPr id="368646" name="Rectangle 2054"/>
          <p:cNvSpPr>
            <a:spLocks noChangeArrowheads="1"/>
          </p:cNvSpPr>
          <p:nvPr/>
        </p:nvSpPr>
        <p:spPr bwMode="auto">
          <a:xfrm>
            <a:off x="685800" y="1905000"/>
            <a:ext cx="170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Person p2;</a:t>
            </a:r>
          </a:p>
        </p:txBody>
      </p:sp>
      <p:sp>
        <p:nvSpPr>
          <p:cNvPr id="368647" name="Rectangle 2055"/>
          <p:cNvSpPr>
            <a:spLocks noChangeArrowheads="1"/>
          </p:cNvSpPr>
          <p:nvPr/>
        </p:nvSpPr>
        <p:spPr bwMode="auto">
          <a:xfrm>
            <a:off x="685800" y="2362200"/>
            <a:ext cx="1400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US" altLang="el-GR" sz="2000" b="1">
                <a:latin typeface="Courier New" panose="02070309020205020404" pitchFamily="49" charset="0"/>
              </a:rPr>
              <a:t>p</a:t>
            </a:r>
            <a:r>
              <a:rPr lang="en-AU" altLang="el-GR" sz="2000" b="1">
                <a:latin typeface="Courier New" panose="02070309020205020404" pitchFamily="49" charset="0"/>
              </a:rPr>
              <a:t>2 = p1;</a:t>
            </a:r>
          </a:p>
        </p:txBody>
      </p:sp>
      <p:sp>
        <p:nvSpPr>
          <p:cNvPr id="368648" name="Rectangle 2056"/>
          <p:cNvSpPr>
            <a:spLocks noChangeArrowheads="1"/>
          </p:cNvSpPr>
          <p:nvPr/>
        </p:nvSpPr>
        <p:spPr bwMode="auto">
          <a:xfrm>
            <a:off x="685800" y="2882900"/>
            <a:ext cx="3533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p2.changeName("Jill");</a:t>
            </a:r>
          </a:p>
        </p:txBody>
      </p:sp>
      <p:sp>
        <p:nvSpPr>
          <p:cNvPr id="368649" name="Rectangle 2057"/>
          <p:cNvSpPr>
            <a:spLocks noChangeArrowheads="1"/>
          </p:cNvSpPr>
          <p:nvPr/>
        </p:nvSpPr>
        <p:spPr bwMode="auto">
          <a:xfrm>
            <a:off x="685800" y="3276600"/>
            <a:ext cx="2466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p1.printName();</a:t>
            </a:r>
          </a:p>
        </p:txBody>
      </p:sp>
      <p:grpSp>
        <p:nvGrpSpPr>
          <p:cNvPr id="368663" name="Group 2071"/>
          <p:cNvGrpSpPr>
            <a:grpSpLocks/>
          </p:cNvGrpSpPr>
          <p:nvPr/>
        </p:nvGrpSpPr>
        <p:grpSpPr bwMode="auto">
          <a:xfrm>
            <a:off x="4953000" y="3581400"/>
            <a:ext cx="2895600" cy="990600"/>
            <a:chOff x="3120" y="2256"/>
            <a:chExt cx="1824" cy="624"/>
          </a:xfrm>
        </p:grpSpPr>
        <p:sp>
          <p:nvSpPr>
            <p:cNvPr id="9237" name="AutoShape 2060"/>
            <p:cNvSpPr>
              <a:spLocks noChangeArrowheads="1"/>
            </p:cNvSpPr>
            <p:nvPr/>
          </p:nvSpPr>
          <p:spPr bwMode="auto">
            <a:xfrm>
              <a:off x="4080" y="2256"/>
              <a:ext cx="864" cy="624"/>
            </a:xfrm>
            <a:prstGeom prst="roundRect">
              <a:avLst>
                <a:gd name="adj" fmla="val 2564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400"/>
                <a:t>"Jack"</a:t>
              </a:r>
            </a:p>
          </p:txBody>
        </p:sp>
        <p:sp>
          <p:nvSpPr>
            <p:cNvPr id="9238" name="Line 2061"/>
            <p:cNvSpPr>
              <a:spLocks noChangeShapeType="1"/>
            </p:cNvSpPr>
            <p:nvPr/>
          </p:nvSpPr>
          <p:spPr bwMode="auto">
            <a:xfrm>
              <a:off x="3168" y="2448"/>
              <a:ext cx="91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39" name="Oval 2062"/>
            <p:cNvSpPr>
              <a:spLocks noChangeArrowheads="1"/>
            </p:cNvSpPr>
            <p:nvPr/>
          </p:nvSpPr>
          <p:spPr bwMode="auto">
            <a:xfrm>
              <a:off x="3120" y="2400"/>
              <a:ext cx="96" cy="9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</p:grpSp>
      <p:grpSp>
        <p:nvGrpSpPr>
          <p:cNvPr id="368664" name="Group 2072"/>
          <p:cNvGrpSpPr>
            <a:grpSpLocks/>
          </p:cNvGrpSpPr>
          <p:nvPr/>
        </p:nvGrpSpPr>
        <p:grpSpPr bwMode="auto">
          <a:xfrm>
            <a:off x="4953000" y="4267200"/>
            <a:ext cx="1524000" cy="838200"/>
            <a:chOff x="3120" y="2688"/>
            <a:chExt cx="960" cy="528"/>
          </a:xfrm>
        </p:grpSpPr>
        <p:sp>
          <p:nvSpPr>
            <p:cNvPr id="9235" name="Line 2063"/>
            <p:cNvSpPr>
              <a:spLocks noChangeShapeType="1"/>
            </p:cNvSpPr>
            <p:nvPr/>
          </p:nvSpPr>
          <p:spPr bwMode="auto">
            <a:xfrm flipV="1">
              <a:off x="3168" y="2688"/>
              <a:ext cx="912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36" name="Oval 2064"/>
            <p:cNvSpPr>
              <a:spLocks noChangeArrowheads="1"/>
            </p:cNvSpPr>
            <p:nvPr/>
          </p:nvSpPr>
          <p:spPr bwMode="auto">
            <a:xfrm>
              <a:off x="3120" y="3120"/>
              <a:ext cx="96" cy="9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</p:grpSp>
      <p:grpSp>
        <p:nvGrpSpPr>
          <p:cNvPr id="368661" name="Group 2069"/>
          <p:cNvGrpSpPr>
            <a:grpSpLocks/>
          </p:cNvGrpSpPr>
          <p:nvPr/>
        </p:nvGrpSpPr>
        <p:grpSpPr bwMode="auto">
          <a:xfrm>
            <a:off x="4035425" y="3581400"/>
            <a:ext cx="1450975" cy="619125"/>
            <a:chOff x="2542" y="2256"/>
            <a:chExt cx="914" cy="390"/>
          </a:xfrm>
        </p:grpSpPr>
        <p:sp>
          <p:nvSpPr>
            <p:cNvPr id="9233" name="Rectangle 2058"/>
            <p:cNvSpPr>
              <a:spLocks noChangeArrowheads="1"/>
            </p:cNvSpPr>
            <p:nvPr/>
          </p:nvSpPr>
          <p:spPr bwMode="auto">
            <a:xfrm>
              <a:off x="2880" y="2256"/>
              <a:ext cx="57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9234" name="Text Box 2065"/>
            <p:cNvSpPr txBox="1">
              <a:spLocks noChangeArrowheads="1"/>
            </p:cNvSpPr>
            <p:nvPr/>
          </p:nvSpPr>
          <p:spPr bwMode="auto">
            <a:xfrm>
              <a:off x="2542" y="2415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 i="1"/>
                <a:t>p1</a:t>
              </a:r>
            </a:p>
          </p:txBody>
        </p:sp>
      </p:grpSp>
      <p:grpSp>
        <p:nvGrpSpPr>
          <p:cNvPr id="368662" name="Group 2070"/>
          <p:cNvGrpSpPr>
            <a:grpSpLocks/>
          </p:cNvGrpSpPr>
          <p:nvPr/>
        </p:nvGrpSpPr>
        <p:grpSpPr bwMode="auto">
          <a:xfrm>
            <a:off x="4035425" y="4724400"/>
            <a:ext cx="1450975" cy="609600"/>
            <a:chOff x="2542" y="2976"/>
            <a:chExt cx="914" cy="384"/>
          </a:xfrm>
        </p:grpSpPr>
        <p:sp>
          <p:nvSpPr>
            <p:cNvPr id="9231" name="Rectangle 2059"/>
            <p:cNvSpPr>
              <a:spLocks noChangeArrowheads="1"/>
            </p:cNvSpPr>
            <p:nvPr/>
          </p:nvSpPr>
          <p:spPr bwMode="auto">
            <a:xfrm>
              <a:off x="2880" y="2976"/>
              <a:ext cx="57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9232" name="Text Box 2066"/>
            <p:cNvSpPr txBox="1">
              <a:spLocks noChangeArrowheads="1"/>
            </p:cNvSpPr>
            <p:nvPr/>
          </p:nvSpPr>
          <p:spPr bwMode="auto">
            <a:xfrm>
              <a:off x="2542" y="3087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 i="1"/>
                <a:t>p2 </a:t>
              </a:r>
            </a:p>
          </p:txBody>
        </p:sp>
      </p:grpSp>
      <p:sp>
        <p:nvSpPr>
          <p:cNvPr id="368659" name="AutoShape 2067"/>
          <p:cNvSpPr>
            <a:spLocks noChangeArrowheads="1"/>
          </p:cNvSpPr>
          <p:nvPr/>
        </p:nvSpPr>
        <p:spPr bwMode="auto">
          <a:xfrm>
            <a:off x="6477000" y="3581400"/>
            <a:ext cx="1371600" cy="990600"/>
          </a:xfrm>
          <a:prstGeom prst="roundRect">
            <a:avLst>
              <a:gd name="adj" fmla="val 25644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/>
              <a:t>"Jill"</a:t>
            </a:r>
          </a:p>
        </p:txBody>
      </p:sp>
      <p:sp>
        <p:nvSpPr>
          <p:cNvPr id="368665" name="Text Box 2073"/>
          <p:cNvSpPr txBox="1">
            <a:spLocks noChangeArrowheads="1"/>
          </p:cNvSpPr>
          <p:nvPr/>
        </p:nvSpPr>
        <p:spPr bwMode="auto">
          <a:xfrm>
            <a:off x="6392863" y="5334000"/>
            <a:ext cx="15367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4400">
                <a:solidFill>
                  <a:srgbClr val="00B050"/>
                </a:solidFill>
                <a:latin typeface="Courier New" panose="02070309020205020404" pitchFamily="49" charset="0"/>
              </a:rPr>
              <a:t>Jill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5" grpId="0" build="p" autoUpdateAnimBg="0"/>
      <p:bldP spid="368646" grpId="0" build="p" autoUpdateAnimBg="0"/>
      <p:bldP spid="368647" grpId="0" build="p" autoUpdateAnimBg="0"/>
      <p:bldP spid="368648" grpId="0" build="p" autoUpdateAnimBg="0"/>
      <p:bldP spid="368649" grpId="0" build="p" autoUpdateAnimBg="0"/>
      <p:bldP spid="368659" grpId="0" animBg="1" autoUpdateAnimBg="0"/>
      <p:bldP spid="36866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Βασικοί τύποι </a:t>
            </a:r>
            <a:endParaRPr lang="en-AU" altLang="el-GR" sz="3600" smtClean="0"/>
          </a:p>
        </p:txBody>
      </p:sp>
      <p:sp>
        <p:nvSpPr>
          <p:cNvPr id="10243" name="Text Box 2051"/>
          <p:cNvSpPr txBox="1">
            <a:spLocks noChangeArrowheads="1"/>
          </p:cNvSpPr>
          <p:nvPr/>
        </p:nvSpPr>
        <p:spPr bwMode="auto">
          <a:xfrm>
            <a:off x="838200" y="1828800"/>
            <a:ext cx="7696200" cy="2597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int i1 = 42;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int i2;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i2 = i1;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i2++;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System.out.println(i1);</a:t>
            </a:r>
          </a:p>
        </p:txBody>
      </p:sp>
      <p:sp>
        <p:nvSpPr>
          <p:cNvPr id="10244" name="Text Box 2052"/>
          <p:cNvSpPr txBox="1">
            <a:spLocks noChangeArrowheads="1"/>
          </p:cNvSpPr>
          <p:nvPr/>
        </p:nvSpPr>
        <p:spPr bwMode="auto">
          <a:xfrm>
            <a:off x="1290638" y="4876800"/>
            <a:ext cx="21399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/>
              <a:t>Τι θα τυπωθεί;</a:t>
            </a:r>
            <a:endParaRPr lang="en-AU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Βασικοί τύποι</a:t>
            </a:r>
            <a:endParaRPr lang="en-AU" altLang="el-GR" sz="3600" smtClean="0"/>
          </a:p>
        </p:txBody>
      </p:sp>
      <p:sp>
        <p:nvSpPr>
          <p:cNvPr id="11267" name="Rectangle 1027"/>
          <p:cNvSpPr>
            <a:spLocks noChangeArrowheads="1"/>
          </p:cNvSpPr>
          <p:nvPr/>
        </p:nvSpPr>
        <p:spPr bwMode="auto">
          <a:xfrm>
            <a:off x="685800" y="1524000"/>
            <a:ext cx="1095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int i1</a:t>
            </a:r>
          </a:p>
        </p:txBody>
      </p:sp>
      <p:sp>
        <p:nvSpPr>
          <p:cNvPr id="370692" name="Rectangle 1028"/>
          <p:cNvSpPr>
            <a:spLocks noChangeArrowheads="1"/>
          </p:cNvSpPr>
          <p:nvPr/>
        </p:nvSpPr>
        <p:spPr bwMode="auto">
          <a:xfrm>
            <a:off x="1752600" y="1524000"/>
            <a:ext cx="942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= 42;</a:t>
            </a:r>
          </a:p>
        </p:txBody>
      </p:sp>
      <p:sp>
        <p:nvSpPr>
          <p:cNvPr id="370693" name="Rectangle 1029"/>
          <p:cNvSpPr>
            <a:spLocks noChangeArrowheads="1"/>
          </p:cNvSpPr>
          <p:nvPr/>
        </p:nvSpPr>
        <p:spPr bwMode="auto">
          <a:xfrm>
            <a:off x="685800" y="1905000"/>
            <a:ext cx="1247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int i2;</a:t>
            </a:r>
          </a:p>
        </p:txBody>
      </p:sp>
      <p:sp>
        <p:nvSpPr>
          <p:cNvPr id="370694" name="Rectangle 1030"/>
          <p:cNvSpPr>
            <a:spLocks noChangeArrowheads="1"/>
          </p:cNvSpPr>
          <p:nvPr/>
        </p:nvSpPr>
        <p:spPr bwMode="auto">
          <a:xfrm>
            <a:off x="685800" y="2362200"/>
            <a:ext cx="1400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i2 = i1;</a:t>
            </a:r>
          </a:p>
        </p:txBody>
      </p:sp>
      <p:sp>
        <p:nvSpPr>
          <p:cNvPr id="370695" name="Rectangle 1031"/>
          <p:cNvSpPr>
            <a:spLocks noChangeArrowheads="1"/>
          </p:cNvSpPr>
          <p:nvPr/>
        </p:nvSpPr>
        <p:spPr bwMode="auto">
          <a:xfrm>
            <a:off x="685800" y="2882900"/>
            <a:ext cx="942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i2++;</a:t>
            </a:r>
          </a:p>
        </p:txBody>
      </p:sp>
      <p:sp>
        <p:nvSpPr>
          <p:cNvPr id="370696" name="Rectangle 1032"/>
          <p:cNvSpPr>
            <a:spLocks noChangeArrowheads="1"/>
          </p:cNvSpPr>
          <p:nvPr/>
        </p:nvSpPr>
        <p:spPr bwMode="auto">
          <a:xfrm>
            <a:off x="685800" y="3276600"/>
            <a:ext cx="3686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System.out.println(i1);</a:t>
            </a:r>
          </a:p>
        </p:txBody>
      </p:sp>
      <p:grpSp>
        <p:nvGrpSpPr>
          <p:cNvPr id="370712" name="Group 1048"/>
          <p:cNvGrpSpPr>
            <a:grpSpLocks/>
          </p:cNvGrpSpPr>
          <p:nvPr/>
        </p:nvGrpSpPr>
        <p:grpSpPr bwMode="auto">
          <a:xfrm>
            <a:off x="5213350" y="3581400"/>
            <a:ext cx="1263650" cy="619125"/>
            <a:chOff x="3284" y="2256"/>
            <a:chExt cx="796" cy="390"/>
          </a:xfrm>
        </p:grpSpPr>
        <p:sp>
          <p:nvSpPr>
            <p:cNvPr id="11281" name="Rectangle 1041"/>
            <p:cNvSpPr>
              <a:spLocks noChangeArrowheads="1"/>
            </p:cNvSpPr>
            <p:nvPr/>
          </p:nvSpPr>
          <p:spPr bwMode="auto">
            <a:xfrm>
              <a:off x="3504" y="2256"/>
              <a:ext cx="57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1282" name="Text Box 1042"/>
            <p:cNvSpPr txBox="1">
              <a:spLocks noChangeArrowheads="1"/>
            </p:cNvSpPr>
            <p:nvPr/>
          </p:nvSpPr>
          <p:spPr bwMode="auto">
            <a:xfrm>
              <a:off x="3284" y="2415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 i="1"/>
                <a:t>i1</a:t>
              </a:r>
            </a:p>
          </p:txBody>
        </p:sp>
      </p:grpSp>
      <p:grpSp>
        <p:nvGrpSpPr>
          <p:cNvPr id="370713" name="Group 1049"/>
          <p:cNvGrpSpPr>
            <a:grpSpLocks/>
          </p:cNvGrpSpPr>
          <p:nvPr/>
        </p:nvGrpSpPr>
        <p:grpSpPr bwMode="auto">
          <a:xfrm>
            <a:off x="5178425" y="4724400"/>
            <a:ext cx="1295400" cy="609600"/>
            <a:chOff x="3262" y="2976"/>
            <a:chExt cx="816" cy="384"/>
          </a:xfrm>
        </p:grpSpPr>
        <p:sp>
          <p:nvSpPr>
            <p:cNvPr id="11279" name="Rectangle 1044"/>
            <p:cNvSpPr>
              <a:spLocks noChangeArrowheads="1"/>
            </p:cNvSpPr>
            <p:nvPr/>
          </p:nvSpPr>
          <p:spPr bwMode="auto">
            <a:xfrm>
              <a:off x="3502" y="2976"/>
              <a:ext cx="57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1280" name="Text Box 1045"/>
            <p:cNvSpPr txBox="1">
              <a:spLocks noChangeArrowheads="1"/>
            </p:cNvSpPr>
            <p:nvPr/>
          </p:nvSpPr>
          <p:spPr bwMode="auto">
            <a:xfrm>
              <a:off x="3262" y="3087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 i="1"/>
                <a:t>i2 </a:t>
              </a:r>
            </a:p>
          </p:txBody>
        </p:sp>
      </p:grpSp>
      <p:sp>
        <p:nvSpPr>
          <p:cNvPr id="370711" name="Text Box 1047"/>
          <p:cNvSpPr txBox="1">
            <a:spLocks noChangeArrowheads="1"/>
          </p:cNvSpPr>
          <p:nvPr/>
        </p:nvSpPr>
        <p:spPr bwMode="auto">
          <a:xfrm>
            <a:off x="6731000" y="5334000"/>
            <a:ext cx="860425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4400">
                <a:solidFill>
                  <a:srgbClr val="00B050"/>
                </a:solidFill>
                <a:latin typeface="Courier New" panose="02070309020205020404" pitchFamily="49" charset="0"/>
              </a:rPr>
              <a:t>42</a:t>
            </a:r>
          </a:p>
        </p:txBody>
      </p:sp>
      <p:sp>
        <p:nvSpPr>
          <p:cNvPr id="370714" name="Text Box 1050"/>
          <p:cNvSpPr txBox="1">
            <a:spLocks noChangeArrowheads="1"/>
          </p:cNvSpPr>
          <p:nvPr/>
        </p:nvSpPr>
        <p:spPr bwMode="auto">
          <a:xfrm>
            <a:off x="5715000" y="3657600"/>
            <a:ext cx="5778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800" b="1"/>
              <a:t>42</a:t>
            </a:r>
          </a:p>
        </p:txBody>
      </p:sp>
      <p:sp>
        <p:nvSpPr>
          <p:cNvPr id="370715" name="Text Box 1051"/>
          <p:cNvSpPr txBox="1">
            <a:spLocks noChangeArrowheads="1"/>
          </p:cNvSpPr>
          <p:nvPr/>
        </p:nvSpPr>
        <p:spPr bwMode="auto">
          <a:xfrm>
            <a:off x="5715000" y="4800600"/>
            <a:ext cx="5778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800" b="1"/>
              <a:t>42</a:t>
            </a:r>
          </a:p>
        </p:txBody>
      </p:sp>
      <p:sp>
        <p:nvSpPr>
          <p:cNvPr id="370716" name="Text Box 1052"/>
          <p:cNvSpPr txBox="1">
            <a:spLocks noChangeArrowheads="1"/>
          </p:cNvSpPr>
          <p:nvPr/>
        </p:nvSpPr>
        <p:spPr bwMode="auto">
          <a:xfrm>
            <a:off x="5715000" y="4800600"/>
            <a:ext cx="577850" cy="5159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2800" b="1"/>
              <a:t>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2" grpId="0" build="p" autoUpdateAnimBg="0"/>
      <p:bldP spid="370693" grpId="0" build="p" autoUpdateAnimBg="0"/>
      <p:bldP spid="370694" grpId="0" build="p" autoUpdateAnimBg="0"/>
      <p:bldP spid="370695" grpId="0" build="p" autoUpdateAnimBg="0"/>
      <p:bldP spid="370696" grpId="0" build="p" autoUpdateAnimBg="0"/>
      <p:bldP spid="370711" grpId="0"/>
      <p:bldP spid="370714" grpId="0" build="p" autoUpdateAnimBg="0"/>
      <p:bldP spid="370715" grpId="0" build="p" autoUpdateAnimBg="0"/>
      <p:bldP spid="37071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Ψευδωνυμία </a:t>
            </a:r>
            <a:r>
              <a:rPr lang="en-US" altLang="el-GR" sz="3600" smtClean="0"/>
              <a:t> </a:t>
            </a:r>
            <a:r>
              <a:rPr lang="el-GR" altLang="el-GR" sz="3600" smtClean="0"/>
              <a:t>μέσω παραμέτρων</a:t>
            </a:r>
            <a:endParaRPr lang="en-AU" altLang="el-GR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696200" cy="1501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Board board = new Board("Blocks");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GameEngine engine = new GameEngine(board);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System.out.println(board.getTitle());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14438" y="5638800"/>
            <a:ext cx="21399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/>
              <a:t>Τι θα τυπωθεί;</a:t>
            </a:r>
            <a:endParaRPr lang="en-AU" altLang="el-GR" sz="240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7696200" cy="1866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public GameEngine(Board theBoard)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gameBoard = theBoard;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theBoard.setTitle("My Game");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2794" name="Group 3130"/>
          <p:cNvGrpSpPr>
            <a:grpSpLocks/>
          </p:cNvGrpSpPr>
          <p:nvPr/>
        </p:nvGrpSpPr>
        <p:grpSpPr bwMode="auto">
          <a:xfrm>
            <a:off x="381000" y="2438400"/>
            <a:ext cx="6613525" cy="1597025"/>
            <a:chOff x="240" y="1536"/>
            <a:chExt cx="4166" cy="1006"/>
          </a:xfrm>
        </p:grpSpPr>
        <p:sp>
          <p:nvSpPr>
            <p:cNvPr id="13360" name="Text Box 3098"/>
            <p:cNvSpPr txBox="1">
              <a:spLocks noChangeArrowheads="1"/>
            </p:cNvSpPr>
            <p:nvPr/>
          </p:nvSpPr>
          <p:spPr bwMode="auto">
            <a:xfrm>
              <a:off x="240" y="1584"/>
              <a:ext cx="2880" cy="9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600" b="1">
                  <a:latin typeface="Courier New" panose="02070309020205020404" pitchFamily="49" charset="0"/>
                </a:rPr>
                <a:t>public GameEngine(Board theBoard)</a:t>
              </a:r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600" b="1">
                  <a:latin typeface="Courier New" panose="02070309020205020404" pitchFamily="49" charset="0"/>
                </a:rPr>
                <a:t>{</a:t>
              </a:r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600" b="1">
                  <a:latin typeface="Courier New" panose="02070309020205020404" pitchFamily="49" charset="0"/>
                </a:rPr>
                <a:t>   </a:t>
              </a:r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600" b="1">
                  <a:latin typeface="Courier New" panose="02070309020205020404" pitchFamily="49" charset="0"/>
                </a:rPr>
                <a:t>   </a:t>
              </a:r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600" b="1">
                  <a:latin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361" name="Text Box 3126"/>
            <p:cNvSpPr txBox="1">
              <a:spLocks noChangeArrowheads="1"/>
            </p:cNvSpPr>
            <p:nvPr/>
          </p:nvSpPr>
          <p:spPr bwMode="auto">
            <a:xfrm>
              <a:off x="3216" y="1536"/>
              <a:ext cx="11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800" i="1">
                  <a:latin typeface="Times New Roman" panose="02020603050405020304" pitchFamily="18" charset="0"/>
                </a:rPr>
                <a:t>class GameEngine</a:t>
              </a:r>
              <a:endParaRPr lang="en-AU" altLang="el-GR" sz="1800" i="1"/>
            </a:p>
          </p:txBody>
        </p:sp>
      </p:grpSp>
      <p:sp>
        <p:nvSpPr>
          <p:cNvPr id="13315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Ψευδωνυμία </a:t>
            </a:r>
            <a:r>
              <a:rPr lang="en-US" altLang="el-GR" sz="3600" smtClean="0"/>
              <a:t> </a:t>
            </a:r>
            <a:r>
              <a:rPr lang="el-GR" altLang="el-GR" sz="3600" smtClean="0"/>
              <a:t>μέσω παραμέτρων</a:t>
            </a:r>
            <a:endParaRPr lang="en-AU" altLang="el-GR" sz="3600" smtClean="0"/>
          </a:p>
        </p:txBody>
      </p:sp>
      <p:sp>
        <p:nvSpPr>
          <p:cNvPr id="13316" name="Rectangle 3075"/>
          <p:cNvSpPr>
            <a:spLocks noChangeArrowheads="1"/>
          </p:cNvSpPr>
          <p:nvPr/>
        </p:nvSpPr>
        <p:spPr bwMode="auto">
          <a:xfrm>
            <a:off x="381000" y="1414463"/>
            <a:ext cx="15255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Board board</a:t>
            </a:r>
          </a:p>
        </p:txBody>
      </p:sp>
      <p:sp>
        <p:nvSpPr>
          <p:cNvPr id="372740" name="Rectangle 3076"/>
          <p:cNvSpPr>
            <a:spLocks noChangeArrowheads="1"/>
          </p:cNvSpPr>
          <p:nvPr/>
        </p:nvSpPr>
        <p:spPr bwMode="auto">
          <a:xfrm>
            <a:off x="1854200" y="1414463"/>
            <a:ext cx="2870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= new Board("Blocks");</a:t>
            </a:r>
          </a:p>
        </p:txBody>
      </p:sp>
      <p:sp>
        <p:nvSpPr>
          <p:cNvPr id="372741" name="Rectangle 3077"/>
          <p:cNvSpPr>
            <a:spLocks noChangeArrowheads="1"/>
          </p:cNvSpPr>
          <p:nvPr/>
        </p:nvSpPr>
        <p:spPr bwMode="auto">
          <a:xfrm>
            <a:off x="381000" y="1676400"/>
            <a:ext cx="53149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GameEngine engine = new GameEngine(board);</a:t>
            </a:r>
          </a:p>
        </p:txBody>
      </p:sp>
      <p:sp>
        <p:nvSpPr>
          <p:cNvPr id="372742" name="Rectangle 3078"/>
          <p:cNvSpPr>
            <a:spLocks noChangeArrowheads="1"/>
          </p:cNvSpPr>
          <p:nvPr/>
        </p:nvSpPr>
        <p:spPr bwMode="auto">
          <a:xfrm>
            <a:off x="381000" y="1981200"/>
            <a:ext cx="47037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System.out.println(board.getTitle());</a:t>
            </a:r>
          </a:p>
        </p:txBody>
      </p:sp>
      <p:grpSp>
        <p:nvGrpSpPr>
          <p:cNvPr id="372787" name="Group 3123"/>
          <p:cNvGrpSpPr>
            <a:grpSpLocks/>
          </p:cNvGrpSpPr>
          <p:nvPr/>
        </p:nvGrpSpPr>
        <p:grpSpPr bwMode="auto">
          <a:xfrm>
            <a:off x="1600200" y="4191000"/>
            <a:ext cx="2743200" cy="1066800"/>
            <a:chOff x="1008" y="2640"/>
            <a:chExt cx="1728" cy="672"/>
          </a:xfrm>
        </p:grpSpPr>
        <p:sp>
          <p:nvSpPr>
            <p:cNvPr id="13356" name="AutoShape 3082"/>
            <p:cNvSpPr>
              <a:spLocks noChangeArrowheads="1"/>
            </p:cNvSpPr>
            <p:nvPr/>
          </p:nvSpPr>
          <p:spPr bwMode="auto">
            <a:xfrm>
              <a:off x="1872" y="2640"/>
              <a:ext cx="864" cy="624"/>
            </a:xfrm>
            <a:prstGeom prst="roundRect">
              <a:avLst>
                <a:gd name="adj" fmla="val 2564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000"/>
                <a:t>[Board]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"Blocks"</a:t>
              </a:r>
              <a:endParaRPr lang="en-AU" altLang="el-GR" sz="2400"/>
            </a:p>
          </p:txBody>
        </p:sp>
        <p:grpSp>
          <p:nvGrpSpPr>
            <p:cNvPr id="13357" name="Group 3122"/>
            <p:cNvGrpSpPr>
              <a:grpSpLocks/>
            </p:cNvGrpSpPr>
            <p:nvPr/>
          </p:nvGrpSpPr>
          <p:grpSpPr bwMode="auto">
            <a:xfrm>
              <a:off x="1008" y="2928"/>
              <a:ext cx="864" cy="384"/>
              <a:chOff x="1008" y="2928"/>
              <a:chExt cx="864" cy="384"/>
            </a:xfrm>
          </p:grpSpPr>
          <p:sp>
            <p:nvSpPr>
              <p:cNvPr id="13358" name="Line 3083"/>
              <p:cNvSpPr>
                <a:spLocks noChangeShapeType="1"/>
              </p:cNvSpPr>
              <p:nvPr/>
            </p:nvSpPr>
            <p:spPr bwMode="auto">
              <a:xfrm flipV="1">
                <a:off x="1056" y="2928"/>
                <a:ext cx="816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359" name="Oval 3084"/>
              <p:cNvSpPr>
                <a:spLocks noChangeArrowheads="1"/>
              </p:cNvSpPr>
              <p:nvPr/>
            </p:nvSpPr>
            <p:spPr bwMode="auto">
              <a:xfrm>
                <a:off x="1008" y="32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buClr>
                    <a:schemeClr val="tx1"/>
                  </a:buClr>
                  <a:buFont typeface="Monotype Sorts" charset="2"/>
                  <a:buNone/>
                </a:pPr>
                <a:endParaRPr lang="el-GR" altLang="el-GR" sz="2400"/>
              </a:p>
            </p:txBody>
          </p:sp>
        </p:grpSp>
      </p:grpSp>
      <p:grpSp>
        <p:nvGrpSpPr>
          <p:cNvPr id="372785" name="Group 3121"/>
          <p:cNvGrpSpPr>
            <a:grpSpLocks/>
          </p:cNvGrpSpPr>
          <p:nvPr/>
        </p:nvGrpSpPr>
        <p:grpSpPr bwMode="auto">
          <a:xfrm>
            <a:off x="1600200" y="5867400"/>
            <a:ext cx="2590800" cy="152400"/>
            <a:chOff x="1008" y="3696"/>
            <a:chExt cx="1632" cy="96"/>
          </a:xfrm>
        </p:grpSpPr>
        <p:sp>
          <p:nvSpPr>
            <p:cNvPr id="13354" name="Line 3086"/>
            <p:cNvSpPr>
              <a:spLocks noChangeShapeType="1"/>
            </p:cNvSpPr>
            <p:nvPr/>
          </p:nvSpPr>
          <p:spPr bwMode="auto">
            <a:xfrm flipV="1">
              <a:off x="1056" y="3696"/>
              <a:ext cx="1584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355" name="Oval 3087"/>
            <p:cNvSpPr>
              <a:spLocks noChangeArrowheads="1"/>
            </p:cNvSpPr>
            <p:nvPr/>
          </p:nvSpPr>
          <p:spPr bwMode="auto">
            <a:xfrm>
              <a:off x="1008" y="3696"/>
              <a:ext cx="96" cy="9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</p:grpSp>
      <p:grpSp>
        <p:nvGrpSpPr>
          <p:cNvPr id="13322" name="Group 3096"/>
          <p:cNvGrpSpPr>
            <a:grpSpLocks/>
          </p:cNvGrpSpPr>
          <p:nvPr/>
        </p:nvGrpSpPr>
        <p:grpSpPr bwMode="auto">
          <a:xfrm>
            <a:off x="457200" y="4876800"/>
            <a:ext cx="1682750" cy="619125"/>
            <a:chOff x="2396" y="2256"/>
            <a:chExt cx="1060" cy="390"/>
          </a:xfrm>
        </p:grpSpPr>
        <p:sp>
          <p:nvSpPr>
            <p:cNvPr id="13352" name="Rectangle 3089"/>
            <p:cNvSpPr>
              <a:spLocks noChangeArrowheads="1"/>
            </p:cNvSpPr>
            <p:nvPr/>
          </p:nvSpPr>
          <p:spPr bwMode="auto">
            <a:xfrm>
              <a:off x="2880" y="2256"/>
              <a:ext cx="57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3353" name="Text Box 3090"/>
            <p:cNvSpPr txBox="1">
              <a:spLocks noChangeArrowheads="1"/>
            </p:cNvSpPr>
            <p:nvPr/>
          </p:nvSpPr>
          <p:spPr bwMode="auto">
            <a:xfrm>
              <a:off x="2396" y="2415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board</a:t>
              </a:r>
              <a:endParaRPr lang="en-AU" altLang="el-GR" sz="1800" i="1"/>
            </a:p>
          </p:txBody>
        </p:sp>
      </p:grpSp>
      <p:grpSp>
        <p:nvGrpSpPr>
          <p:cNvPr id="372765" name="Group 3101"/>
          <p:cNvGrpSpPr>
            <a:grpSpLocks/>
          </p:cNvGrpSpPr>
          <p:nvPr/>
        </p:nvGrpSpPr>
        <p:grpSpPr bwMode="auto">
          <a:xfrm>
            <a:off x="381000" y="5638800"/>
            <a:ext cx="1755775" cy="609600"/>
            <a:chOff x="2880" y="3648"/>
            <a:chExt cx="1106" cy="384"/>
          </a:xfrm>
        </p:grpSpPr>
        <p:sp>
          <p:nvSpPr>
            <p:cNvPr id="13350" name="Rectangle 3092"/>
            <p:cNvSpPr>
              <a:spLocks noChangeArrowheads="1"/>
            </p:cNvSpPr>
            <p:nvPr/>
          </p:nvSpPr>
          <p:spPr bwMode="auto">
            <a:xfrm>
              <a:off x="3410" y="3648"/>
              <a:ext cx="57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3351" name="Text Box 3093"/>
            <p:cNvSpPr txBox="1">
              <a:spLocks noChangeArrowheads="1"/>
            </p:cNvSpPr>
            <p:nvPr/>
          </p:nvSpPr>
          <p:spPr bwMode="auto">
            <a:xfrm>
              <a:off x="2880" y="3759"/>
              <a:ext cx="5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engine </a:t>
              </a:r>
            </a:p>
          </p:txBody>
        </p:sp>
      </p:grpSp>
      <p:sp>
        <p:nvSpPr>
          <p:cNvPr id="372763" name="Rectangle 3099"/>
          <p:cNvSpPr>
            <a:spLocks noChangeArrowheads="1"/>
          </p:cNvSpPr>
          <p:nvPr/>
        </p:nvSpPr>
        <p:spPr bwMode="auto">
          <a:xfrm>
            <a:off x="838200" y="3324225"/>
            <a:ext cx="37258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theBoard.setTitle("My Game");</a:t>
            </a:r>
          </a:p>
        </p:txBody>
      </p:sp>
      <p:sp>
        <p:nvSpPr>
          <p:cNvPr id="372764" name="Rectangle 3100"/>
          <p:cNvSpPr>
            <a:spLocks noChangeArrowheads="1"/>
          </p:cNvSpPr>
          <p:nvPr/>
        </p:nvSpPr>
        <p:spPr bwMode="auto">
          <a:xfrm>
            <a:off x="833438" y="3048000"/>
            <a:ext cx="27479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gameBoard = theBoard;</a:t>
            </a:r>
          </a:p>
        </p:txBody>
      </p:sp>
      <p:grpSp>
        <p:nvGrpSpPr>
          <p:cNvPr id="372797" name="Group 3133"/>
          <p:cNvGrpSpPr>
            <a:grpSpLocks/>
          </p:cNvGrpSpPr>
          <p:nvPr/>
        </p:nvGrpSpPr>
        <p:grpSpPr bwMode="auto">
          <a:xfrm>
            <a:off x="4267200" y="5334000"/>
            <a:ext cx="1905000" cy="990600"/>
            <a:chOff x="2688" y="3360"/>
            <a:chExt cx="1200" cy="624"/>
          </a:xfrm>
        </p:grpSpPr>
        <p:sp>
          <p:nvSpPr>
            <p:cNvPr id="13347" name="AutoShape 3094"/>
            <p:cNvSpPr>
              <a:spLocks noChangeArrowheads="1"/>
            </p:cNvSpPr>
            <p:nvPr/>
          </p:nvSpPr>
          <p:spPr bwMode="auto">
            <a:xfrm>
              <a:off x="2688" y="3360"/>
              <a:ext cx="1200" cy="624"/>
            </a:xfrm>
            <a:prstGeom prst="roundRect">
              <a:avLst>
                <a:gd name="adj" fmla="val 2564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[GameEngine]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AU" altLang="el-GR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AU" altLang="el-GR" sz="1800"/>
            </a:p>
          </p:txBody>
        </p:sp>
        <p:sp>
          <p:nvSpPr>
            <p:cNvPr id="13348" name="Rectangle 3103"/>
            <p:cNvSpPr>
              <a:spLocks noChangeArrowheads="1"/>
            </p:cNvSpPr>
            <p:nvPr/>
          </p:nvSpPr>
          <p:spPr bwMode="auto">
            <a:xfrm>
              <a:off x="2832" y="3648"/>
              <a:ext cx="277" cy="24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3349" name="Text Box 3104"/>
            <p:cNvSpPr txBox="1">
              <a:spLocks noChangeArrowheads="1"/>
            </p:cNvSpPr>
            <p:nvPr/>
          </p:nvSpPr>
          <p:spPr bwMode="auto">
            <a:xfrm>
              <a:off x="3120" y="3696"/>
              <a:ext cx="6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/>
                <a:t>gameBoard</a:t>
              </a:r>
              <a:endParaRPr lang="en-AU" altLang="el-GR" sz="1400" i="1"/>
            </a:p>
          </p:txBody>
        </p:sp>
      </p:grpSp>
      <p:sp>
        <p:nvSpPr>
          <p:cNvPr id="13327" name="AutoShape 3110"/>
          <p:cNvSpPr>
            <a:spLocks noChangeArrowheads="1"/>
          </p:cNvSpPr>
          <p:nvPr/>
        </p:nvSpPr>
        <p:spPr bwMode="auto">
          <a:xfrm>
            <a:off x="304800" y="4419600"/>
            <a:ext cx="2286000" cy="1981200"/>
          </a:xfrm>
          <a:prstGeom prst="roundRect">
            <a:avLst>
              <a:gd name="adj" fmla="val 1025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/>
          </a:p>
        </p:txBody>
      </p:sp>
      <p:grpSp>
        <p:nvGrpSpPr>
          <p:cNvPr id="372804" name="Group 3140"/>
          <p:cNvGrpSpPr>
            <a:grpSpLocks/>
          </p:cNvGrpSpPr>
          <p:nvPr/>
        </p:nvGrpSpPr>
        <p:grpSpPr bwMode="auto">
          <a:xfrm>
            <a:off x="6248400" y="4191000"/>
            <a:ext cx="2057400" cy="1371600"/>
            <a:chOff x="3936" y="2640"/>
            <a:chExt cx="1296" cy="864"/>
          </a:xfrm>
        </p:grpSpPr>
        <p:sp>
          <p:nvSpPr>
            <p:cNvPr id="13343" name="Rectangle 3105"/>
            <p:cNvSpPr>
              <a:spLocks noChangeArrowheads="1"/>
            </p:cNvSpPr>
            <p:nvPr/>
          </p:nvSpPr>
          <p:spPr bwMode="auto">
            <a:xfrm>
              <a:off x="3936" y="2658"/>
              <a:ext cx="1296" cy="84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n-AU" altLang="el-GR" sz="2400"/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n-AU" altLang="el-GR" sz="2400"/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n-AU" altLang="el-GR" sz="2400"/>
            </a:p>
          </p:txBody>
        </p:sp>
        <p:sp>
          <p:nvSpPr>
            <p:cNvPr id="13344" name="Text Box 3107"/>
            <p:cNvSpPr txBox="1">
              <a:spLocks noChangeArrowheads="1"/>
            </p:cNvSpPr>
            <p:nvPr/>
          </p:nvSpPr>
          <p:spPr bwMode="auto">
            <a:xfrm>
              <a:off x="3971" y="2640"/>
              <a:ext cx="994" cy="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200"/>
                <a:t>method:</a:t>
              </a:r>
              <a:endParaRPr lang="en-AU" altLang="el-GR" sz="1800"/>
            </a:p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1800"/>
                <a:t>GameEngine:</a:t>
              </a:r>
            </a:p>
          </p:txBody>
        </p:sp>
        <p:sp>
          <p:nvSpPr>
            <p:cNvPr id="13345" name="Rectangle 3108"/>
            <p:cNvSpPr>
              <a:spLocks noChangeArrowheads="1"/>
            </p:cNvSpPr>
            <p:nvPr/>
          </p:nvSpPr>
          <p:spPr bwMode="auto">
            <a:xfrm>
              <a:off x="4223" y="3054"/>
              <a:ext cx="277" cy="24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3346" name="Text Box 3109"/>
            <p:cNvSpPr txBox="1">
              <a:spLocks noChangeArrowheads="1"/>
            </p:cNvSpPr>
            <p:nvPr/>
          </p:nvSpPr>
          <p:spPr bwMode="auto">
            <a:xfrm>
              <a:off x="4511" y="3102"/>
              <a:ext cx="5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/>
                <a:t>theBoard</a:t>
              </a:r>
              <a:endParaRPr lang="en-AU" altLang="el-GR" sz="1400" i="1"/>
            </a:p>
          </p:txBody>
        </p:sp>
      </p:grpSp>
      <p:grpSp>
        <p:nvGrpSpPr>
          <p:cNvPr id="372798" name="Group 3134"/>
          <p:cNvGrpSpPr>
            <a:grpSpLocks/>
          </p:cNvGrpSpPr>
          <p:nvPr/>
        </p:nvGrpSpPr>
        <p:grpSpPr bwMode="auto">
          <a:xfrm>
            <a:off x="4267200" y="5105400"/>
            <a:ext cx="533400" cy="914400"/>
            <a:chOff x="2688" y="3216"/>
            <a:chExt cx="336" cy="576"/>
          </a:xfrm>
        </p:grpSpPr>
        <p:sp>
          <p:nvSpPr>
            <p:cNvPr id="13341" name="Line 3113"/>
            <p:cNvSpPr>
              <a:spLocks noChangeShapeType="1"/>
            </p:cNvSpPr>
            <p:nvPr/>
          </p:nvSpPr>
          <p:spPr bwMode="auto">
            <a:xfrm flipH="1" flipV="1">
              <a:off x="2688" y="3216"/>
              <a:ext cx="288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342" name="Oval 3114"/>
            <p:cNvSpPr>
              <a:spLocks noChangeArrowheads="1"/>
            </p:cNvSpPr>
            <p:nvPr/>
          </p:nvSpPr>
          <p:spPr bwMode="auto">
            <a:xfrm>
              <a:off x="2928" y="3696"/>
              <a:ext cx="96" cy="9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</p:grpSp>
      <p:sp>
        <p:nvSpPr>
          <p:cNvPr id="372779" name="Text Box 3115"/>
          <p:cNvSpPr txBox="1">
            <a:spLocks noChangeArrowheads="1"/>
          </p:cNvSpPr>
          <p:nvPr/>
        </p:nvSpPr>
        <p:spPr bwMode="auto">
          <a:xfrm>
            <a:off x="3009900" y="4648200"/>
            <a:ext cx="1333500" cy="3635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/>
              <a:t>"My Game"</a:t>
            </a:r>
          </a:p>
        </p:txBody>
      </p:sp>
      <p:grpSp>
        <p:nvGrpSpPr>
          <p:cNvPr id="372782" name="Group 3118"/>
          <p:cNvGrpSpPr>
            <a:grpSpLocks/>
          </p:cNvGrpSpPr>
          <p:nvPr/>
        </p:nvGrpSpPr>
        <p:grpSpPr bwMode="auto">
          <a:xfrm>
            <a:off x="4343400" y="4724400"/>
            <a:ext cx="2678113" cy="381000"/>
            <a:chOff x="2736" y="2976"/>
            <a:chExt cx="1687" cy="240"/>
          </a:xfrm>
        </p:grpSpPr>
        <p:sp>
          <p:nvSpPr>
            <p:cNvPr id="13339" name="Oval 3112"/>
            <p:cNvSpPr>
              <a:spLocks noChangeArrowheads="1"/>
            </p:cNvSpPr>
            <p:nvPr/>
          </p:nvSpPr>
          <p:spPr bwMode="auto">
            <a:xfrm>
              <a:off x="4327" y="3120"/>
              <a:ext cx="96" cy="9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  <p:sp>
          <p:nvSpPr>
            <p:cNvPr id="13340" name="Line 3111"/>
            <p:cNvSpPr>
              <a:spLocks noChangeShapeType="1"/>
            </p:cNvSpPr>
            <p:nvPr/>
          </p:nvSpPr>
          <p:spPr bwMode="auto">
            <a:xfrm flipH="1" flipV="1">
              <a:off x="2736" y="2976"/>
              <a:ext cx="163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3332" name="Text Box 3125"/>
          <p:cNvSpPr txBox="1">
            <a:spLocks noChangeArrowheads="1"/>
          </p:cNvSpPr>
          <p:nvPr/>
        </p:nvSpPr>
        <p:spPr bwMode="auto">
          <a:xfrm>
            <a:off x="5181600" y="1219200"/>
            <a:ext cx="1241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i="1">
                <a:latin typeface="Times New Roman" panose="02020603050405020304" pitchFamily="18" charset="0"/>
              </a:rPr>
              <a:t>class Game</a:t>
            </a:r>
            <a:endParaRPr lang="en-AU" altLang="el-GR" sz="1800" i="1"/>
          </a:p>
        </p:txBody>
      </p:sp>
      <p:grpSp>
        <p:nvGrpSpPr>
          <p:cNvPr id="372799" name="Group 3135"/>
          <p:cNvGrpSpPr>
            <a:grpSpLocks/>
          </p:cNvGrpSpPr>
          <p:nvPr/>
        </p:nvGrpSpPr>
        <p:grpSpPr bwMode="auto">
          <a:xfrm>
            <a:off x="304800" y="2438400"/>
            <a:ext cx="8077200" cy="3136900"/>
            <a:chOff x="192" y="1536"/>
            <a:chExt cx="5088" cy="1976"/>
          </a:xfrm>
        </p:grpSpPr>
        <p:grpSp>
          <p:nvGrpSpPr>
            <p:cNvPr id="13335" name="Group 3136"/>
            <p:cNvGrpSpPr>
              <a:grpSpLocks/>
            </p:cNvGrpSpPr>
            <p:nvPr/>
          </p:nvGrpSpPr>
          <p:grpSpPr bwMode="auto">
            <a:xfrm>
              <a:off x="2752" y="2592"/>
              <a:ext cx="2528" cy="920"/>
              <a:chOff x="2736" y="2592"/>
              <a:chExt cx="2544" cy="920"/>
            </a:xfrm>
          </p:grpSpPr>
          <p:sp>
            <p:nvSpPr>
              <p:cNvPr id="13337" name="Rectangle 3137"/>
              <p:cNvSpPr>
                <a:spLocks noChangeArrowheads="1"/>
              </p:cNvSpPr>
              <p:nvPr/>
            </p:nvSpPr>
            <p:spPr bwMode="auto">
              <a:xfrm>
                <a:off x="3920" y="2592"/>
                <a:ext cx="1360" cy="9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buClr>
                    <a:schemeClr val="tx1"/>
                  </a:buClr>
                  <a:buFont typeface="Monotype Sorts" charset="2"/>
                  <a:buNone/>
                </a:pPr>
                <a:endParaRPr lang="el-GR" altLang="el-GR" sz="2400"/>
              </a:p>
            </p:txBody>
          </p:sp>
          <p:sp>
            <p:nvSpPr>
              <p:cNvPr id="13338" name="Rectangle 3138"/>
              <p:cNvSpPr>
                <a:spLocks noChangeArrowheads="1"/>
              </p:cNvSpPr>
              <p:nvPr/>
            </p:nvSpPr>
            <p:spPr bwMode="auto">
              <a:xfrm>
                <a:off x="2736" y="2880"/>
                <a:ext cx="1296" cy="2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buClr>
                    <a:schemeClr val="tx1"/>
                  </a:buClr>
                  <a:buFont typeface="Monotype Sorts" charset="2"/>
                  <a:buNone/>
                </a:pPr>
                <a:endParaRPr lang="el-GR" altLang="el-GR" sz="2400"/>
              </a:p>
            </p:txBody>
          </p:sp>
        </p:grpSp>
        <p:sp>
          <p:nvSpPr>
            <p:cNvPr id="13336" name="Rectangle 3139"/>
            <p:cNvSpPr>
              <a:spLocks noChangeArrowheads="1"/>
            </p:cNvSpPr>
            <p:nvPr/>
          </p:nvSpPr>
          <p:spPr bwMode="auto">
            <a:xfrm>
              <a:off x="192" y="1536"/>
              <a:ext cx="4272" cy="10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/>
            </a:p>
          </p:txBody>
        </p:sp>
      </p:grpSp>
      <p:sp>
        <p:nvSpPr>
          <p:cNvPr id="372759" name="Text Box 3095"/>
          <p:cNvSpPr txBox="1">
            <a:spLocks noChangeArrowheads="1"/>
          </p:cNvSpPr>
          <p:nvPr/>
        </p:nvSpPr>
        <p:spPr bwMode="auto">
          <a:xfrm>
            <a:off x="6159500" y="3200400"/>
            <a:ext cx="2551113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4400">
                <a:solidFill>
                  <a:srgbClr val="00B050"/>
                </a:solidFill>
                <a:latin typeface="Courier New" panose="02070309020205020404" pitchFamily="49" charset="0"/>
              </a:rPr>
              <a:t>My Game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75"/>
                                        <p:tgtEl>
                                          <p:spTgt spid="372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 build="p" autoUpdateAnimBg="0"/>
      <p:bldP spid="372741" grpId="0" build="p" autoUpdateAnimBg="0"/>
      <p:bldP spid="372742" grpId="0" build="p" autoUpdateAnimBg="0"/>
      <p:bldP spid="372763" grpId="0" build="p" autoUpdateAnimBg="0"/>
      <p:bldP spid="372764" grpId="0" build="p" autoUpdateAnimBg="0"/>
      <p:bldP spid="372779" grpId="0" animBg="1" autoUpdateAnimBg="0"/>
      <p:bldP spid="372759" grpId="0" build="p" autoUpdateAnimBg="0"/>
    </p:bldLst>
  </p:timing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7D7D7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7D7D7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6731</TotalTime>
  <Pages>43</Pages>
  <Words>839</Words>
  <Application>Microsoft Office PowerPoint</Application>
  <PresentationFormat>On-screen Show (4:3)</PresentationFormat>
  <Paragraphs>272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Courier New</vt:lpstr>
      <vt:lpstr>Helvetica</vt:lpstr>
      <vt:lpstr>Monotype Sorts</vt:lpstr>
      <vt:lpstr>Times</vt:lpstr>
      <vt:lpstr>Times New Roman</vt:lpstr>
      <vt:lpstr>Zapf Dingbats</vt:lpstr>
      <vt:lpstr>untitled 2</vt:lpstr>
      <vt:lpstr>PowerPoint Presentation</vt:lpstr>
      <vt:lpstr>Τιμές βασικών τύπων και αναφορές</vt:lpstr>
      <vt:lpstr>Η εντολή καταχώρησης (για 3η  φορά)</vt:lpstr>
      <vt:lpstr>Ψευδωνυμία (Aliasing)</vt:lpstr>
      <vt:lpstr>Ψευδωνυμία </vt:lpstr>
      <vt:lpstr>Βασικοί τύποι </vt:lpstr>
      <vt:lpstr>Βασικοί τύποι</vt:lpstr>
      <vt:lpstr>Ψευδωνυμία  μέσω παραμέτρων</vt:lpstr>
      <vt:lpstr>Ψευδωνυμία  μέσω παραμέτρων</vt:lpstr>
      <vt:lpstr>Τι ισχύει για αντικείμενα τύπου String;</vt:lpstr>
      <vt:lpstr>Τα Strings δεν μπορεί να μεταλλαχθούν </vt:lpstr>
      <vt:lpstr>Βασικές μέθοδοι</vt:lpstr>
      <vt:lpstr>Μεταβολή αντικειμένων τύπου  String</vt:lpstr>
      <vt:lpstr>Μεταβολή αντικειμένων τύπου  String</vt:lpstr>
      <vt:lpstr>Μεταβολή αντικειμένων τύπου  String</vt:lpstr>
      <vt:lpstr>«Τροποποίηση» των  Strings</vt:lpstr>
      <vt:lpstr>Δημιουργία συναφών Strings</vt:lpstr>
      <vt:lpstr>Ταύτιση σε αντιπαράθεση με ισότητα </vt:lpstr>
      <vt:lpstr>Ταύτιση σε αντιπαράθεση με ισότητα</vt:lpstr>
      <vt:lpstr>Ταύτιση σε αντιπαράθεση με ισότητα</vt:lpstr>
      <vt:lpstr>Ταύτιση σε αντιπαράθεση με ισότητα για Strings</vt:lpstr>
      <vt:lpstr>Ταύτιση σε αντιπαράθεση με ισότητα για Strings</vt:lpstr>
      <vt:lpstr>Μετατροπή από/σε String </vt:lpstr>
      <vt:lpstr>Μέθοδοι μετατροπής από/σε String</vt:lpstr>
      <vt:lpstr>Το πρόβλημα της συνεχούς μετατροπής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292</cp:revision>
  <cp:lastPrinted>2018-10-29T13:30:05Z</cp:lastPrinted>
  <dcterms:created xsi:type="dcterms:W3CDTF">1996-04-15T15:18:02Z</dcterms:created>
  <dcterms:modified xsi:type="dcterms:W3CDTF">2018-11-02T15:27:34Z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