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46" r:id="rId2"/>
    <p:sldId id="376" r:id="rId3"/>
    <p:sldId id="372" r:id="rId4"/>
    <p:sldId id="374" r:id="rId5"/>
    <p:sldId id="370" r:id="rId6"/>
    <p:sldId id="375" r:id="rId7"/>
    <p:sldId id="371" r:id="rId8"/>
    <p:sldId id="377" r:id="rId9"/>
    <p:sldId id="379" r:id="rId10"/>
    <p:sldId id="386" r:id="rId11"/>
    <p:sldId id="378" r:id="rId12"/>
    <p:sldId id="381" r:id="rId13"/>
    <p:sldId id="382" r:id="rId14"/>
    <p:sldId id="388" r:id="rId15"/>
    <p:sldId id="362" r:id="rId16"/>
    <p:sldId id="387" r:id="rId17"/>
    <p:sldId id="364" r:id="rId18"/>
    <p:sldId id="373" r:id="rId19"/>
    <p:sldId id="365" r:id="rId20"/>
    <p:sldId id="383" r:id="rId21"/>
    <p:sldId id="391" r:id="rId22"/>
    <p:sldId id="392" r:id="rId23"/>
    <p:sldId id="393" r:id="rId24"/>
    <p:sldId id="366" r:id="rId25"/>
    <p:sldId id="384" r:id="rId26"/>
    <p:sldId id="367" r:id="rId27"/>
    <p:sldId id="368" r:id="rId28"/>
    <p:sldId id="389" r:id="rId29"/>
    <p:sldId id="385" r:id="rId30"/>
    <p:sldId id="390" r:id="rId31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CC0000"/>
    <a:srgbClr val="DF191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4" autoAdjust="0"/>
    <p:restoredTop sz="90929"/>
  </p:normalViewPr>
  <p:slideViewPr>
    <p:cSldViewPr>
      <p:cViewPr varScale="1">
        <p:scale>
          <a:sx n="113" d="100"/>
          <a:sy n="113" d="100"/>
        </p:scale>
        <p:origin x="13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82"/>
    </p:cViewPr>
  </p:sorterViewPr>
  <p:notesViewPr>
    <p:cSldViewPr>
      <p:cViewPr varScale="1">
        <p:scale>
          <a:sx n="84" d="100"/>
          <a:sy n="84" d="100"/>
        </p:scale>
        <p:origin x="4157" y="101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44475" y="449263"/>
            <a:ext cx="68262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Διάλεξη #6</a:t>
            </a:r>
            <a:endParaRPr lang="en-AU" altLang="el-G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064000" y="8915400"/>
            <a:ext cx="2838450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300" smtClean="0">
                <a:solidFill>
                  <a:srgbClr val="000000"/>
                </a:solidFill>
                <a:latin typeface="Arial" panose="020B0604020202020204" pitchFamily="34" charset="0"/>
              </a:rPr>
              <a:t>Αντώνιος Συμβώνης</a:t>
            </a:r>
            <a:r>
              <a:rPr lang="en-AU" altLang="el-GR" sz="130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300" smtClean="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3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2475"/>
            <a:ext cx="5365750" cy="404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noProof="0" smtClean="0"/>
              <a:t>Click to edit Master notes styles</a:t>
            </a:r>
          </a:p>
          <a:p>
            <a:pPr lvl="1"/>
            <a:r>
              <a:rPr lang="en-AU" altLang="el-GR" noProof="0" smtClean="0"/>
              <a:t>Second Level</a:t>
            </a:r>
          </a:p>
          <a:p>
            <a:pPr lvl="2"/>
            <a:r>
              <a:rPr lang="en-AU" altLang="el-GR" noProof="0" smtClean="0"/>
              <a:t>Third Level</a:t>
            </a:r>
          </a:p>
          <a:p>
            <a:pPr lvl="3"/>
            <a:r>
              <a:rPr lang="en-AU" altLang="el-GR" noProof="0" smtClean="0"/>
              <a:t>Fourth Level</a:t>
            </a:r>
          </a:p>
          <a:p>
            <a:pPr lvl="4"/>
            <a:r>
              <a:rPr lang="en-AU" altLang="el-GR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411288" y="835025"/>
            <a:ext cx="4494212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843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r>
              <a:rPr lang="en-US" altLang="el-GR" smtClean="0">
                <a:latin typeface="Times" panose="02020603050405020304" pitchFamily="18" charset="0"/>
              </a:rPr>
              <a:t>String stringOne = “Hello World”;</a:t>
            </a:r>
          </a:p>
          <a:p>
            <a:r>
              <a:rPr lang="en-US" altLang="el-GR" smtClean="0">
                <a:latin typeface="Times" panose="02020603050405020304" pitchFamily="18" charset="0"/>
              </a:rPr>
              <a:t>String stringTwo = “Hello World”;</a:t>
            </a:r>
          </a:p>
          <a:p>
            <a:endParaRPr lang="en-US" altLang="el-GR" smtClean="0">
              <a:latin typeface="Times" panose="02020603050405020304" pitchFamily="18" charset="0"/>
            </a:endParaRPr>
          </a:p>
          <a:p>
            <a:r>
              <a:rPr lang="en-US" altLang="el-GR" smtClean="0">
                <a:latin typeface="Times" panose="02020603050405020304" pitchFamily="18" charset="0"/>
              </a:rPr>
              <a:t>// Compare 1</a:t>
            </a:r>
          </a:p>
          <a:p>
            <a:r>
              <a:rPr lang="en-US" altLang="el-GR" smtClean="0">
                <a:latin typeface="Times" panose="02020603050405020304" pitchFamily="18" charset="0"/>
              </a:rPr>
              <a:t>if (stringOne.equals(stringTwo)) {</a:t>
            </a:r>
          </a:p>
          <a:p>
            <a:r>
              <a:rPr lang="en-US" altLang="el-GR" smtClean="0">
                <a:latin typeface="Times" panose="02020603050405020304" pitchFamily="18" charset="0"/>
              </a:rPr>
              <a:t>     // do something</a:t>
            </a:r>
          </a:p>
          <a:p>
            <a:r>
              <a:rPr lang="en-US" altLang="el-GR" smtClean="0">
                <a:latin typeface="Times" panose="02020603050405020304" pitchFamily="18" charset="0"/>
              </a:rPr>
              <a:t>  }</a:t>
            </a:r>
          </a:p>
          <a:p>
            <a:endParaRPr lang="en-US" altLang="el-GR" smtClean="0">
              <a:latin typeface="Times" panose="02020603050405020304" pitchFamily="18" charset="0"/>
            </a:endParaRPr>
          </a:p>
          <a:p>
            <a:r>
              <a:rPr lang="en-US" altLang="el-GR" smtClean="0">
                <a:latin typeface="Times" panose="02020603050405020304" pitchFamily="18" charset="0"/>
              </a:rPr>
              <a:t>// Compare 2</a:t>
            </a:r>
          </a:p>
          <a:p>
            <a:r>
              <a:rPr lang="en-US" altLang="el-GR" smtClean="0">
                <a:latin typeface="Times" panose="02020603050405020304" pitchFamily="18" charset="0"/>
              </a:rPr>
              <a:t>if (stringOne == stringTwo)) {</a:t>
            </a:r>
          </a:p>
          <a:p>
            <a:r>
              <a:rPr lang="en-US" altLang="el-GR" smtClean="0">
                <a:latin typeface="Times" panose="02020603050405020304" pitchFamily="18" charset="0"/>
              </a:rPr>
              <a:t>     // do something</a:t>
            </a:r>
          </a:p>
          <a:p>
            <a:r>
              <a:rPr lang="en-US" altLang="el-GR" smtClean="0">
                <a:latin typeface="Times" panose="02020603050405020304" pitchFamily="18" charset="0"/>
              </a:rPr>
              <a:t>  }</a:t>
            </a:r>
          </a:p>
          <a:p>
            <a:endParaRPr lang="en-US" altLang="el-GR" smtClean="0">
              <a:latin typeface="Times" panose="02020603050405020304" pitchFamily="18" charset="0"/>
            </a:endParaRPr>
          </a:p>
          <a:p>
            <a:r>
              <a:rPr lang="en-US" altLang="el-GR" smtClean="0">
                <a:latin typeface="Times" panose="02020603050405020304" pitchFamily="18" charset="0"/>
              </a:rPr>
              <a:t>// both will succeed but a programmer expect “Compare 2” to fail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2763"/>
          </a:xfrm>
          <a:noFill/>
        </p:spPr>
        <p:txBody>
          <a:bodyPr/>
          <a:lstStyle/>
          <a:p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04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94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481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79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554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909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199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644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124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438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204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F5F5F"/>
            </a:gs>
            <a:gs pos="50000">
              <a:schemeClr val="hlink"/>
            </a:gs>
            <a:gs pos="100000">
              <a:srgbClr val="5F5F5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322513" y="6434138"/>
            <a:ext cx="6669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defRPr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Slide </a:t>
            </a:r>
            <a:fld id="{7B7CFE7B-C279-4C62-BDFF-845335FFFABC}" type="slidenum">
              <a:rPr lang="en-AU" altLang="el-GR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pPr algn="r">
                <a:defRPr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C7C7C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Helvetica" panose="020B060402020203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AU" altLang="el-GR" sz="5400" smtClean="0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219200" y="2209800"/>
            <a:ext cx="6705600" cy="243205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FFFFFF"/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Διάλεξη #</a:t>
            </a:r>
            <a:r>
              <a:rPr lang="en-AU" altLang="el-GR" sz="3600">
                <a:latin typeface="Arial" panose="020B0604020202020204" pitchFamily="34" charset="0"/>
              </a:rPr>
              <a:t>6:</a:t>
            </a: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Η βιβλιοθήκη κλάσεων της </a:t>
            </a:r>
            <a:r>
              <a:rPr lang="en-AU" altLang="el-GR" sz="3600">
                <a:latin typeface="Arial" panose="020B0604020202020204" pitchFamily="34" charset="0"/>
              </a:rPr>
              <a:t>Java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C7C7C7"/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Παράδειγμα </a:t>
            </a:r>
            <a:r>
              <a:rPr lang="en-US" altLang="el-GR" sz="3600" smtClean="0"/>
              <a:t>Java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3" y="1484313"/>
            <a:ext cx="7991475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package myPack; // This class will belong to myPack</a:t>
            </a:r>
          </a:p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import javax.swing.*;</a:t>
            </a:r>
          </a:p>
          <a:p>
            <a:pPr>
              <a:buFontTx/>
              <a:buNone/>
            </a:pPr>
            <a:endParaRPr lang="en-US" altLang="el-GR" sz="2000" b="1" smtClean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public class SimpleGUIExample</a:t>
            </a:r>
          </a:p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   public static void main(String s[]) </a:t>
            </a:r>
          </a:p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   {</a:t>
            </a:r>
          </a:p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     // we do lots of windows stuff here ;-)</a:t>
            </a:r>
          </a:p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   }</a:t>
            </a:r>
          </a:p>
          <a:p>
            <a:pPr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Πακέτα </a:t>
            </a:r>
            <a:r>
              <a:rPr lang="el-GR" altLang="el-GR" sz="2400" smtClean="0"/>
              <a:t>(</a:t>
            </a:r>
            <a:r>
              <a:rPr lang="en-US" altLang="el-GR" sz="2400" smtClean="0"/>
              <a:t>Packages</a:t>
            </a:r>
            <a:r>
              <a:rPr lang="el-GR" altLang="el-GR" sz="2400" smtClean="0"/>
              <a:t>)</a:t>
            </a:r>
            <a:endParaRPr lang="en-US" altLang="el-GR" sz="2400" smtClean="0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5029200"/>
          </a:xfrm>
        </p:spPr>
        <p:txBody>
          <a:bodyPr/>
          <a:lstStyle/>
          <a:p>
            <a:r>
              <a:rPr lang="el-GR" altLang="el-GR" sz="2400" smtClean="0"/>
              <a:t>Στην </a:t>
            </a:r>
            <a:r>
              <a:rPr lang="en-US" altLang="el-GR" sz="2400" smtClean="0"/>
              <a:t>Java </a:t>
            </a:r>
            <a:r>
              <a:rPr lang="el-GR" altLang="el-GR" sz="2400" smtClean="0"/>
              <a:t>μπορούμε να δημιουργήσουμε τα δικά μας πακέτα</a:t>
            </a:r>
          </a:p>
          <a:p>
            <a:pPr>
              <a:buFontTx/>
              <a:buNone/>
            </a:pPr>
            <a:endParaRPr lang="en-US" altLang="el-GR" sz="900" smtClean="0"/>
          </a:p>
          <a:p>
            <a:r>
              <a:rPr lang="el-GR" altLang="el-GR" sz="2400" smtClean="0"/>
              <a:t>Τα πακέτα δημιουργούν μια ομαδοποίηση συναφών κλάσεων και διαπροσωπειών </a:t>
            </a:r>
            <a:r>
              <a:rPr lang="en-US" altLang="el-GR" sz="1600" smtClean="0">
                <a:solidFill>
                  <a:srgbClr val="FF66FF"/>
                </a:solidFill>
              </a:rPr>
              <a:t>[interfaces]</a:t>
            </a:r>
            <a:endParaRPr lang="el-GR" altLang="el-GR" sz="1600" smtClean="0">
              <a:solidFill>
                <a:srgbClr val="FF66FF"/>
              </a:solidFill>
            </a:endParaRPr>
          </a:p>
          <a:p>
            <a:pPr>
              <a:buFontTx/>
              <a:buNone/>
            </a:pPr>
            <a:endParaRPr lang="en-US" altLang="el-GR" sz="900" smtClean="0">
              <a:solidFill>
                <a:srgbClr val="FF66FF"/>
              </a:solidFill>
            </a:endParaRPr>
          </a:p>
          <a:p>
            <a:r>
              <a:rPr lang="el-GR" altLang="el-GR" sz="2400" smtClean="0"/>
              <a:t>Ονόματα όπως </a:t>
            </a:r>
            <a:r>
              <a:rPr lang="en-US" altLang="el-GR" sz="2400" smtClean="0"/>
              <a:t>“List” </a:t>
            </a:r>
            <a:r>
              <a:rPr lang="el-GR" altLang="el-GR" sz="2400" smtClean="0"/>
              <a:t>και</a:t>
            </a:r>
            <a:r>
              <a:rPr lang="en-US" altLang="el-GR" sz="2400" smtClean="0"/>
              <a:t> “Account” </a:t>
            </a:r>
            <a:r>
              <a:rPr lang="el-GR" altLang="el-GR" sz="2400" smtClean="0"/>
              <a:t>μπορεί να χρησιμοποιηθούν στα πλαίσια ενός πακέτου χωρίς συγχέεται η λειτουργία τους με ομώνυμα άλλων πακέτων.</a:t>
            </a:r>
          </a:p>
          <a:p>
            <a:pPr>
              <a:buFontTx/>
              <a:buNone/>
            </a:pPr>
            <a:endParaRPr lang="en-US" altLang="el-GR" sz="800" smtClean="0"/>
          </a:p>
          <a:p>
            <a:r>
              <a:rPr lang="el-GR" altLang="el-GR" sz="2400" smtClean="0"/>
              <a:t>Τα πακέτα μπορεί να περιέχουν κλάσεις που είναι προσπελάσιμες μόνο από άλλες κλάσεις του ίδιου πακέτου</a:t>
            </a:r>
            <a:endParaRPr lang="en-US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smtClean="0"/>
              <a:t>import</a:t>
            </a:r>
          </a:p>
        </p:txBody>
      </p:sp>
      <p:sp>
        <p:nvSpPr>
          <p:cNvPr id="1741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Οι εντολές </a:t>
            </a:r>
            <a:r>
              <a:rPr lang="en-US" altLang="el-GR" sz="2400" smtClean="0"/>
              <a:t>Import </a:t>
            </a:r>
            <a:r>
              <a:rPr lang="el-GR" altLang="el-GR" sz="2400" smtClean="0"/>
              <a:t>εισάγουν ένα ολόκληρο πακέτο η μια συγκεκριμένη κλάση</a:t>
            </a:r>
          </a:p>
          <a:p>
            <a:pPr>
              <a:buFontTx/>
              <a:buNone/>
            </a:pPr>
            <a:endParaRPr lang="en-US" altLang="el-GR" sz="2400" smtClean="0"/>
          </a:p>
          <a:p>
            <a:r>
              <a:rPr lang="el-GR" altLang="el-GR" sz="2400" smtClean="0"/>
              <a:t>κλάση</a:t>
            </a:r>
            <a:endParaRPr lang="en-US" altLang="el-GR" sz="2400" smtClean="0"/>
          </a:p>
          <a:p>
            <a:pPr lvl="1"/>
            <a:r>
              <a:rPr lang="en-US" altLang="el-GR" sz="2000" b="1" smtClean="0">
                <a:latin typeface="Courier New" panose="02070309020205020404" pitchFamily="49" charset="0"/>
              </a:rPr>
              <a:t>import java.awt.Button;</a:t>
            </a:r>
          </a:p>
          <a:p>
            <a:r>
              <a:rPr lang="el-GR" altLang="el-GR" sz="2400" smtClean="0"/>
              <a:t>ολόκληρο πακέτο</a:t>
            </a:r>
            <a:endParaRPr lang="en-US" altLang="el-GR" sz="2400" smtClean="0"/>
          </a:p>
          <a:p>
            <a:pPr lvl="1"/>
            <a:r>
              <a:rPr lang="en-US" altLang="el-GR" sz="2000" b="1" smtClean="0">
                <a:latin typeface="Courier New" panose="02070309020205020404" pitchFamily="49" charset="0"/>
              </a:rPr>
              <a:t>import java.util.*;</a:t>
            </a:r>
          </a:p>
          <a:p>
            <a:endParaRPr lang="en-US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smtClean="0"/>
              <a:t>import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Εάν κλάση με το ίδιο όνομα υπάρχει  σε δυο διαφορετικά πακέτα, τότε αναφορές στην κλάση αυτή πρέπει να περιέχουν και το όνομα του πακέτου</a:t>
            </a:r>
            <a:endParaRPr lang="en-US" altLang="el-GR" sz="2400" smtClean="0"/>
          </a:p>
          <a:p>
            <a:pPr lvl="2">
              <a:buFontTx/>
              <a:buNone/>
            </a:pPr>
            <a:endParaRPr lang="el-GR" altLang="el-GR" sz="1800" b="1" smtClean="0">
              <a:latin typeface="Courier New" panose="02070309020205020404" pitchFamily="49" charset="0"/>
            </a:endParaRPr>
          </a:p>
          <a:p>
            <a:pPr lvl="2"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GP.Point point = new GP.Point(area, 20, 20);</a:t>
            </a:r>
          </a:p>
          <a:p>
            <a:pPr lvl="2"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java.awt.Point point = new awt.Point (30, 3);</a:t>
            </a:r>
            <a:endParaRPr lang="el-GR" altLang="el-GR" sz="1800" b="1" smtClean="0">
              <a:latin typeface="Courier New" panose="02070309020205020404" pitchFamily="49" charset="0"/>
            </a:endParaRPr>
          </a:p>
          <a:p>
            <a:pPr lvl="2">
              <a:buFontTx/>
              <a:buNone/>
            </a:pPr>
            <a:endParaRPr lang="en-US" altLang="el-GR" sz="1800" b="1" smtClean="0">
              <a:latin typeface="Courier New" panose="02070309020205020404" pitchFamily="49" charset="0"/>
            </a:endParaRPr>
          </a:p>
          <a:p>
            <a:r>
              <a:rPr lang="el-GR" altLang="el-GR" sz="2400" smtClean="0"/>
              <a:t>Εάν δεν προσδιοριστεί το πακέτο ο μεταφραστής της </a:t>
            </a:r>
            <a:r>
              <a:rPr lang="en-US" altLang="el-GR" sz="2400" smtClean="0"/>
              <a:t> java </a:t>
            </a:r>
            <a:r>
              <a:rPr lang="el-GR" altLang="el-GR" sz="2400" smtClean="0"/>
              <a:t>θα παράγει το διαγνωστικό μήνυμα</a:t>
            </a:r>
            <a:r>
              <a:rPr lang="en-US" altLang="el-GR" sz="2400" smtClean="0"/>
              <a:t>:</a:t>
            </a:r>
            <a:r>
              <a:rPr lang="en-US" altLang="el-GR" smtClean="0"/>
              <a:t> </a:t>
            </a:r>
          </a:p>
          <a:p>
            <a:pPr lvl="1"/>
            <a:endParaRPr lang="el-GR" altLang="el-GR" sz="2000" b="1" smtClean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l-GR" altLang="el-GR" sz="2000" b="1" smtClean="0">
                <a:latin typeface="Courier New" panose="02070309020205020404" pitchFamily="49" charset="0"/>
              </a:rPr>
              <a:t>	</a:t>
            </a:r>
            <a:r>
              <a:rPr lang="en-US" altLang="el-GR" sz="2000" b="1" smtClean="0">
                <a:latin typeface="Courier New" panose="02070309020205020404" pitchFamily="49" charset="0"/>
              </a:rPr>
              <a:t>Ambiguous class: GP.Point and java.awt.Point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Συχνά χρησιμοποιούμενες κλάσεις</a:t>
            </a:r>
            <a:endParaRPr lang="en-US" altLang="el-GR" sz="3600" smtClean="0"/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z="2400" smtClean="0"/>
              <a:t>String</a:t>
            </a:r>
          </a:p>
          <a:p>
            <a:r>
              <a:rPr lang="en-US" altLang="el-GR" sz="2400" smtClean="0"/>
              <a:t>Math</a:t>
            </a:r>
          </a:p>
          <a:p>
            <a:r>
              <a:rPr lang="el-GR" altLang="el-GR" sz="2400" smtClean="0"/>
              <a:t>Κλάσεις συσκευαστές </a:t>
            </a:r>
            <a:r>
              <a:rPr lang="el-GR" altLang="el-GR" sz="2400" smtClean="0">
                <a:solidFill>
                  <a:srgbClr val="FF66FF"/>
                </a:solidFill>
              </a:rPr>
              <a:t>[</a:t>
            </a:r>
            <a:r>
              <a:rPr lang="en-US" altLang="el-GR" sz="2400" smtClean="0">
                <a:solidFill>
                  <a:srgbClr val="FF66FF"/>
                </a:solidFill>
              </a:rPr>
              <a:t>Wrapper classes</a:t>
            </a:r>
            <a:r>
              <a:rPr lang="el-GR" altLang="el-GR" sz="2400" smtClean="0">
                <a:solidFill>
                  <a:srgbClr val="FF66FF"/>
                </a:solidFill>
              </a:rPr>
              <a:t>]</a:t>
            </a:r>
            <a:endParaRPr lang="en-US" altLang="el-GR" sz="2400" smtClean="0">
              <a:solidFill>
                <a:srgbClr val="FF66FF"/>
              </a:solidFill>
            </a:endParaRPr>
          </a:p>
          <a:p>
            <a:r>
              <a:rPr lang="en-US" altLang="el-GR" sz="2400" smtClean="0"/>
              <a:t>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κλάση </a:t>
            </a:r>
            <a:r>
              <a:rPr lang="en-US" altLang="el-GR" sz="3600" smtClean="0"/>
              <a:t>String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 smtClean="0"/>
              <a:t>Η κλάση</a:t>
            </a:r>
            <a:r>
              <a:rPr lang="en-US" altLang="el-GR" sz="2400" smtClean="0"/>
              <a:t> String </a:t>
            </a:r>
            <a:r>
              <a:rPr lang="el-GR" altLang="el-GR" sz="2400" smtClean="0"/>
              <a:t>είναι ίσως η πιο συχνά χρησιμοποιούμενη κλάση</a:t>
            </a:r>
            <a:r>
              <a:rPr lang="en-US" altLang="el-GR" sz="240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l-GR" sz="900" smtClean="0"/>
          </a:p>
          <a:p>
            <a:pPr>
              <a:lnSpc>
                <a:spcPct val="90000"/>
              </a:lnSpc>
            </a:pPr>
            <a:r>
              <a:rPr lang="el-GR" altLang="el-GR" sz="2400" smtClean="0"/>
              <a:t>Αντικείμενα  τύπου </a:t>
            </a:r>
            <a:r>
              <a:rPr lang="en-US" altLang="el-GR" sz="2400" smtClean="0"/>
              <a:t> String </a:t>
            </a:r>
            <a:r>
              <a:rPr lang="el-GR" altLang="el-GR" sz="2400" smtClean="0"/>
              <a:t>δεν μπορεί να μεταλλαχθούν</a:t>
            </a:r>
            <a:r>
              <a:rPr lang="el-GR" altLang="el-GR" smtClean="0"/>
              <a:t> </a:t>
            </a:r>
            <a:r>
              <a:rPr lang="el-GR" altLang="el-GR" sz="1800" smtClean="0">
                <a:solidFill>
                  <a:srgbClr val="FF66FF"/>
                </a:solidFill>
              </a:rPr>
              <a:t>[</a:t>
            </a:r>
            <a:r>
              <a:rPr lang="en-US" altLang="el-GR" sz="1800" smtClean="0">
                <a:solidFill>
                  <a:srgbClr val="FF66FF"/>
                </a:solidFill>
              </a:rPr>
              <a:t>immutable</a:t>
            </a:r>
            <a:r>
              <a:rPr lang="el-GR" altLang="el-GR" sz="1800" smtClean="0">
                <a:solidFill>
                  <a:srgbClr val="FF66FF"/>
                </a:solidFill>
              </a:rPr>
              <a:t>]</a:t>
            </a:r>
            <a:endParaRPr lang="en-US" altLang="el-GR" sz="1800" smtClean="0">
              <a:solidFill>
                <a:srgbClr val="FF66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altLang="el-GR" sz="2400" smtClean="0">
                <a:latin typeface="Times" panose="02020603050405020304" pitchFamily="18" charset="0"/>
              </a:rPr>
              <a:t>Η τιμή τους δεν μπορεί να αλλαχθεί μετά τη δημιουργία τους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altLang="el-GR" sz="900" smtClean="0">
              <a:latin typeface="Times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 smtClean="0"/>
              <a:t>Η </a:t>
            </a:r>
            <a:r>
              <a:rPr lang="en-US" altLang="el-GR" sz="2400" smtClean="0"/>
              <a:t>Java </a:t>
            </a:r>
            <a:r>
              <a:rPr lang="el-GR" altLang="el-GR" sz="2400" smtClean="0"/>
              <a:t>υποστηρίζει τον ειδικό τελεστή συνένωσης αλφαριθμητικών </a:t>
            </a:r>
            <a:r>
              <a:rPr lang="en-US" altLang="el-GR" sz="2400" smtClean="0"/>
              <a:t>( + 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l-GR" sz="2000" b="1" smtClean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	String cde = "cde";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smtClean="0">
                <a:latin typeface="Courier New" panose="02070309020205020404" pitchFamily="49" charset="0"/>
              </a:rPr>
              <a:t>	System.out.println("abc" + cde);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κλάση </a:t>
            </a:r>
            <a:r>
              <a:rPr lang="en-US" altLang="el-GR" sz="3600" smtClean="0"/>
              <a:t>String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Η κλάση</a:t>
            </a:r>
            <a:r>
              <a:rPr lang="en-US" altLang="el-GR" sz="2400" smtClean="0"/>
              <a:t> String </a:t>
            </a:r>
            <a:r>
              <a:rPr lang="el-GR" altLang="el-GR" sz="2400" smtClean="0"/>
              <a:t>περιλαμβάνει μεθόδους οι οποίες </a:t>
            </a:r>
            <a:r>
              <a:rPr lang="en-US" altLang="el-GR" sz="2400" smtClean="0"/>
              <a:t> </a:t>
            </a:r>
            <a:r>
              <a:rPr lang="el-GR" altLang="el-GR" sz="2400" smtClean="0"/>
              <a:t>υποστηρίζουν:</a:t>
            </a:r>
            <a:endParaRPr lang="en-US" altLang="el-GR" sz="2400" smtClean="0"/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Ατομική εξέταση χαρακτήρων της συμβολοσειράς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Σύγκριση συμβολοσειρών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Αναζήτηση 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«Εξαγωγή» τμημάτων συμβολοσειρών </a:t>
            </a:r>
            <a:r>
              <a:rPr lang="el-GR" altLang="el-GR" sz="2000" smtClean="0">
                <a:solidFill>
                  <a:srgbClr val="FF66FF"/>
                </a:solidFill>
                <a:latin typeface="Times" panose="02020603050405020304" pitchFamily="18" charset="0"/>
              </a:rPr>
              <a:t>[</a:t>
            </a:r>
            <a:r>
              <a:rPr lang="en-US" altLang="el-GR" sz="2000" smtClean="0">
                <a:solidFill>
                  <a:srgbClr val="FF66FF"/>
                </a:solidFill>
                <a:latin typeface="Times" panose="02020603050405020304" pitchFamily="18" charset="0"/>
              </a:rPr>
              <a:t>substrings</a:t>
            </a:r>
            <a:r>
              <a:rPr lang="el-GR" altLang="el-GR" sz="2000" smtClean="0">
                <a:solidFill>
                  <a:srgbClr val="FF66FF"/>
                </a:solidFill>
                <a:latin typeface="Times" panose="02020603050405020304" pitchFamily="18" charset="0"/>
              </a:rPr>
              <a:t>]</a:t>
            </a:r>
            <a:endParaRPr lang="en-US" altLang="el-GR" sz="2000" smtClean="0">
              <a:solidFill>
                <a:srgbClr val="FF66FF"/>
              </a:solidFill>
              <a:latin typeface="Times" panose="02020603050405020304" pitchFamily="18" charset="0"/>
            </a:endParaRPr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Δημιουργία αντιγράφων συμβολοσειρών όπου όλα τα  γράμματα  έχουν μετατραπεί σε πεζά ή κεφαλαία</a:t>
            </a:r>
            <a:endParaRPr lang="en-US" altLang="el-GR" sz="24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κλάση </a:t>
            </a:r>
            <a:r>
              <a:rPr lang="en-US" altLang="el-GR" sz="3600" smtClean="0"/>
              <a:t>Math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Περιέχει μεγάλο αριθμό στατικών </a:t>
            </a:r>
            <a:r>
              <a:rPr lang="el-GR" altLang="el-GR" sz="2000" smtClean="0">
                <a:solidFill>
                  <a:srgbClr val="FF66FF"/>
                </a:solidFill>
              </a:rPr>
              <a:t>[</a:t>
            </a:r>
            <a:r>
              <a:rPr lang="en-US" altLang="el-GR" sz="2000" smtClean="0">
                <a:solidFill>
                  <a:srgbClr val="FF66FF"/>
                </a:solidFill>
              </a:rPr>
              <a:t>static</a:t>
            </a:r>
            <a:r>
              <a:rPr lang="el-GR" altLang="el-GR" sz="2000" smtClean="0">
                <a:solidFill>
                  <a:srgbClr val="FF66FF"/>
                </a:solidFill>
              </a:rPr>
              <a:t>]</a:t>
            </a:r>
            <a:r>
              <a:rPr lang="el-GR" altLang="el-GR" sz="2400" smtClean="0"/>
              <a:t> μεθόδων για μαθηματικους υπολογισμους</a:t>
            </a:r>
            <a:endParaRPr lang="en-US" altLang="el-GR" sz="2400" smtClean="0"/>
          </a:p>
          <a:p>
            <a:pPr lvl="1"/>
            <a:r>
              <a:rPr lang="en-US" altLang="el-GR" sz="2400" smtClean="0">
                <a:latin typeface="Times" panose="02020603050405020304" pitchFamily="18" charset="0"/>
              </a:rPr>
              <a:t>abs, max, min, sin, cos, tan, sqrt etc.</a:t>
            </a:r>
          </a:p>
          <a:p>
            <a:pPr lvl="1"/>
            <a:r>
              <a:rPr lang="en-US" altLang="el-GR" sz="2400" smtClean="0">
                <a:latin typeface="Times" panose="02020603050405020304" pitchFamily="18" charset="0"/>
              </a:rPr>
              <a:t>random (</a:t>
            </a:r>
            <a:r>
              <a:rPr lang="el-GR" altLang="el-GR" sz="2400" smtClean="0">
                <a:latin typeface="Times" panose="02020603050405020304" pitchFamily="18" charset="0"/>
              </a:rPr>
              <a:t>επιστρεφει τυχαιο αριθμο αναμμεσα στο </a:t>
            </a:r>
            <a:r>
              <a:rPr lang="en-US" altLang="el-GR" sz="2400" smtClean="0">
                <a:latin typeface="Times" panose="02020603050405020304" pitchFamily="18" charset="0"/>
              </a:rPr>
              <a:t>0 </a:t>
            </a:r>
            <a:r>
              <a:rPr lang="el-GR" altLang="el-GR" sz="2400" smtClean="0">
                <a:latin typeface="Times" panose="02020603050405020304" pitchFamily="18" charset="0"/>
              </a:rPr>
              <a:t>και το </a:t>
            </a:r>
            <a:r>
              <a:rPr lang="en-US" altLang="el-GR" sz="2400" smtClean="0">
                <a:latin typeface="Times" panose="02020603050405020304" pitchFamily="18" charset="0"/>
              </a:rPr>
              <a:t>1</a:t>
            </a:r>
            <a:r>
              <a:rPr lang="en-US" altLang="el-GR" smtClean="0">
                <a:latin typeface="Times" panose="02020603050405020304" pitchFamily="18" charset="0"/>
              </a:rPr>
              <a:t>)</a:t>
            </a:r>
            <a:endParaRPr lang="el-GR" altLang="el-GR" smtClean="0">
              <a:latin typeface="Times" panose="02020603050405020304" pitchFamily="18" charset="0"/>
            </a:endParaRPr>
          </a:p>
          <a:p>
            <a:pPr lvl="1">
              <a:buFontTx/>
              <a:buNone/>
            </a:pPr>
            <a:endParaRPr lang="en-US" altLang="el-GR" sz="1200" smtClean="0">
              <a:latin typeface="Times" panose="02020603050405020304" pitchFamily="18" charset="0"/>
            </a:endParaRPr>
          </a:p>
          <a:p>
            <a:r>
              <a:rPr lang="el-GR" altLang="el-GR" sz="2400" smtClean="0"/>
              <a:t>Εάν χρειάζεστε έναν τυχαίο αριθμό (τύπου </a:t>
            </a:r>
            <a:r>
              <a:rPr lang="en-US" altLang="el-GR" sz="2400" smtClean="0"/>
              <a:t>double</a:t>
            </a:r>
            <a:r>
              <a:rPr lang="el-GR" altLang="el-GR" sz="2400" smtClean="0"/>
              <a:t>)</a:t>
            </a:r>
            <a:r>
              <a:rPr lang="en-US" altLang="el-GR" sz="2400" smtClean="0"/>
              <a:t> </a:t>
            </a:r>
            <a:r>
              <a:rPr lang="el-GR" altLang="el-GR" sz="2400" smtClean="0"/>
              <a:t>από το διάστημα </a:t>
            </a:r>
            <a:r>
              <a:rPr lang="en-US" altLang="el-GR" sz="2400" smtClean="0"/>
              <a:t> </a:t>
            </a:r>
            <a:r>
              <a:rPr lang="el-GR" altLang="el-GR" sz="2400" smtClean="0"/>
              <a:t>[</a:t>
            </a:r>
            <a:r>
              <a:rPr lang="en-US" altLang="el-GR" sz="2400" smtClean="0"/>
              <a:t>0.0</a:t>
            </a:r>
            <a:r>
              <a:rPr lang="el-GR" altLang="el-GR" sz="2400" smtClean="0"/>
              <a:t>, </a:t>
            </a:r>
            <a:r>
              <a:rPr lang="en-US" altLang="el-GR" sz="2400" smtClean="0"/>
              <a:t>1.0</a:t>
            </a:r>
            <a:r>
              <a:rPr lang="el-GR" altLang="el-GR" sz="2400" smtClean="0"/>
              <a:t>)</a:t>
            </a:r>
            <a:r>
              <a:rPr lang="en-US" altLang="el-GR" sz="2400" smtClean="0"/>
              <a:t> </a:t>
            </a:r>
          </a:p>
          <a:p>
            <a:pPr>
              <a:buFontTx/>
              <a:buNone/>
            </a:pPr>
            <a:endParaRPr lang="en-US" altLang="el-GR" sz="2400" smtClean="0"/>
          </a:p>
          <a:p>
            <a:pPr>
              <a:buFontTx/>
              <a:buNone/>
            </a:pPr>
            <a:r>
              <a:rPr lang="el-GR" altLang="el-GR" sz="2000" b="1" smtClean="0">
                <a:latin typeface="Courier New" panose="02070309020205020404" pitchFamily="49" charset="0"/>
              </a:rPr>
              <a:t>		</a:t>
            </a:r>
            <a:r>
              <a:rPr lang="en-US" altLang="el-GR" sz="2000" b="1" smtClean="0">
                <a:latin typeface="Courier New" panose="02070309020205020404" pitchFamily="49" charset="0"/>
              </a:rPr>
              <a:t>double myRandom = Math.random(); // </a:t>
            </a:r>
            <a:r>
              <a:rPr lang="el-GR" altLang="el-GR" sz="2000" b="1" smtClean="0">
                <a:latin typeface="Courier New" panose="02070309020205020404" pitchFamily="49" charset="0"/>
              </a:rPr>
              <a:t>[</a:t>
            </a:r>
            <a:r>
              <a:rPr lang="en-US" altLang="el-GR" sz="2000" b="1" smtClean="0">
                <a:latin typeface="Courier New" panose="02070309020205020404" pitchFamily="49" charset="0"/>
              </a:rPr>
              <a:t>0,1)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κλάση </a:t>
            </a:r>
            <a:r>
              <a:rPr lang="en-US" altLang="el-GR" sz="3600" smtClean="0"/>
              <a:t>Math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Δεν μπορούμε να κατασκευάσουμε αντικείμενα της κλάσης </a:t>
            </a:r>
            <a:r>
              <a:rPr lang="en-US" altLang="el-GR" sz="2400" smtClean="0"/>
              <a:t>Math </a:t>
            </a:r>
            <a:endParaRPr lang="el-GR" altLang="el-GR" sz="2400" smtClean="0"/>
          </a:p>
          <a:p>
            <a:pPr>
              <a:buFontTx/>
              <a:buNone/>
            </a:pPr>
            <a:endParaRPr lang="en-US" altLang="el-GR" sz="2400" smtClean="0"/>
          </a:p>
          <a:p>
            <a:r>
              <a:rPr lang="el-GR" altLang="el-GR" sz="2400" smtClean="0"/>
              <a:t>Περιέχει 2 σταθερές</a:t>
            </a:r>
            <a:endParaRPr lang="en-US" altLang="el-GR" sz="2400" smtClean="0"/>
          </a:p>
          <a:p>
            <a:pPr lvl="1"/>
            <a:r>
              <a:rPr lang="en-US" altLang="el-GR" sz="2000" b="1" smtClean="0">
                <a:latin typeface="Courier New" panose="02070309020205020404" pitchFamily="49" charset="0"/>
              </a:rPr>
              <a:t>Math.PI</a:t>
            </a:r>
          </a:p>
          <a:p>
            <a:pPr lvl="1"/>
            <a:r>
              <a:rPr lang="en-US" altLang="el-GR" sz="2000" b="1" smtClean="0">
                <a:latin typeface="Courier New" panose="02070309020205020404" pitchFamily="49" charset="0"/>
              </a:rPr>
              <a:t>Math.E</a:t>
            </a:r>
            <a:r>
              <a:rPr lang="en-US" altLang="el-GR" sz="2400" smtClean="0">
                <a:latin typeface="Times" panose="02020603050405020304" pitchFamily="18" charset="0"/>
              </a:rPr>
              <a:t> </a:t>
            </a:r>
            <a:r>
              <a:rPr lang="el-GR" altLang="el-GR" sz="2400" smtClean="0">
                <a:latin typeface="Times" panose="02020603050405020304" pitchFamily="18" charset="0"/>
              </a:rPr>
              <a:t>  </a:t>
            </a:r>
            <a:r>
              <a:rPr lang="en-US" altLang="el-GR" sz="2000" smtClean="0">
                <a:latin typeface="Times" panose="02020603050405020304" pitchFamily="18" charset="0"/>
              </a:rPr>
              <a:t>(</a:t>
            </a:r>
            <a:r>
              <a:rPr lang="el-GR" altLang="el-GR" sz="2000" smtClean="0">
                <a:latin typeface="Times" panose="02020603050405020304" pitchFamily="18" charset="0"/>
              </a:rPr>
              <a:t>βάση του φυσικού λογάριθμου</a:t>
            </a:r>
            <a:r>
              <a:rPr lang="en-US" altLang="el-GR" sz="2000" smtClean="0">
                <a:latin typeface="Times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153400" cy="565150"/>
          </a:xfrm>
        </p:spPr>
        <p:txBody>
          <a:bodyPr/>
          <a:lstStyle/>
          <a:p>
            <a:r>
              <a:rPr lang="el-GR" altLang="el-GR" sz="3600" smtClean="0"/>
              <a:t>Κλάσεις συσκευαστές </a:t>
            </a:r>
            <a:r>
              <a:rPr lang="el-GR" altLang="el-GR" sz="3200" smtClean="0"/>
              <a:t>(</a:t>
            </a:r>
            <a:r>
              <a:rPr lang="en-US" altLang="el-GR" sz="3200" smtClean="0"/>
              <a:t>Wrapper Classes</a:t>
            </a:r>
            <a:r>
              <a:rPr lang="el-GR" altLang="el-GR" sz="3200" smtClean="0"/>
              <a:t>)</a:t>
            </a:r>
            <a:endParaRPr lang="en-US" altLang="el-GR" sz="32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l-GR" altLang="el-GR" sz="2400" smtClean="0"/>
              <a:t>Κάθε βασικός τύπος της </a:t>
            </a:r>
            <a:r>
              <a:rPr lang="en-US" altLang="el-GR" sz="2400" smtClean="0"/>
              <a:t>Java</a:t>
            </a:r>
            <a:r>
              <a:rPr lang="el-GR" altLang="el-GR" sz="2400" smtClean="0"/>
              <a:t> έχει μια αντίστοιχη κλάση συσκευαστή </a:t>
            </a:r>
            <a:r>
              <a:rPr lang="el-GR" altLang="el-GR" sz="1600" smtClean="0">
                <a:solidFill>
                  <a:srgbClr val="FF66FF"/>
                </a:solidFill>
              </a:rPr>
              <a:t>[</a:t>
            </a:r>
            <a:r>
              <a:rPr lang="en-US" altLang="el-GR" sz="1600" smtClean="0">
                <a:solidFill>
                  <a:srgbClr val="FF66FF"/>
                </a:solidFill>
              </a:rPr>
              <a:t>wrapper class</a:t>
            </a:r>
            <a:r>
              <a:rPr lang="el-GR" altLang="el-GR" sz="1600" smtClean="0">
                <a:solidFill>
                  <a:srgbClr val="FF66FF"/>
                </a:solidFill>
              </a:rPr>
              <a:t>]</a:t>
            </a:r>
            <a:endParaRPr lang="en-US" altLang="el-GR" sz="1600" smtClean="0">
              <a:solidFill>
                <a:srgbClr val="FF66FF"/>
              </a:solidFill>
            </a:endParaRPr>
          </a:p>
          <a:p>
            <a:r>
              <a:rPr lang="el-GR" altLang="el-GR" sz="2400" smtClean="0"/>
              <a:t>Η κλάση</a:t>
            </a:r>
            <a:endParaRPr lang="en-US" altLang="el-GR" sz="2400" smtClean="0"/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Διακρίνεται από το κεφαλαίο αρχικό της γράμμα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2"/>
            <a:r>
              <a:rPr lang="el-GR" altLang="el-GR" smtClean="0">
                <a:latin typeface="Times" panose="02020603050405020304" pitchFamily="18" charset="0"/>
              </a:rPr>
              <a:t>Εξαίρεση είναι οι  τύποι </a:t>
            </a:r>
            <a:r>
              <a:rPr lang="en-US" altLang="el-GR" smtClean="0">
                <a:latin typeface="Times" panose="02020603050405020304" pitchFamily="18" charset="0"/>
              </a:rPr>
              <a:t> </a:t>
            </a:r>
            <a:r>
              <a:rPr lang="en-US" altLang="el-GR" b="1" smtClean="0">
                <a:latin typeface="Times" panose="02020603050405020304" pitchFamily="18" charset="0"/>
              </a:rPr>
              <a:t>char</a:t>
            </a:r>
            <a:r>
              <a:rPr lang="en-US" altLang="el-GR" smtClean="0">
                <a:latin typeface="Times" panose="02020603050405020304" pitchFamily="18" charset="0"/>
              </a:rPr>
              <a:t> </a:t>
            </a:r>
            <a:r>
              <a:rPr lang="el-GR" altLang="el-GR" smtClean="0">
                <a:latin typeface="Times" panose="02020603050405020304" pitchFamily="18" charset="0"/>
              </a:rPr>
              <a:t>και</a:t>
            </a:r>
            <a:r>
              <a:rPr lang="en-US" altLang="el-GR" smtClean="0">
                <a:latin typeface="Times" panose="02020603050405020304" pitchFamily="18" charset="0"/>
              </a:rPr>
              <a:t> </a:t>
            </a:r>
            <a:r>
              <a:rPr lang="en-US" altLang="el-GR" b="1" smtClean="0">
                <a:latin typeface="Times" panose="02020603050405020304" pitchFamily="18" charset="0"/>
              </a:rPr>
              <a:t>int</a:t>
            </a:r>
            <a:r>
              <a:rPr lang="en-US" altLang="el-GR" smtClean="0">
                <a:latin typeface="Times" panose="02020603050405020304" pitchFamily="18" charset="0"/>
              </a:rPr>
              <a:t> </a:t>
            </a:r>
            <a:r>
              <a:rPr lang="el-GR" altLang="el-GR" smtClean="0">
                <a:latin typeface="Times" panose="02020603050405020304" pitchFamily="18" charset="0"/>
              </a:rPr>
              <a:t>στους οποίους αντιστοιχούν οι </a:t>
            </a:r>
            <a:r>
              <a:rPr lang="en-US" altLang="el-GR" smtClean="0">
                <a:latin typeface="Times" panose="02020603050405020304" pitchFamily="18" charset="0"/>
              </a:rPr>
              <a:t> </a:t>
            </a:r>
            <a:r>
              <a:rPr lang="en-US" altLang="el-GR" b="1" smtClean="0">
                <a:latin typeface="Times" panose="02020603050405020304" pitchFamily="18" charset="0"/>
              </a:rPr>
              <a:t>Character</a:t>
            </a:r>
            <a:r>
              <a:rPr lang="en-US" altLang="el-GR" smtClean="0">
                <a:latin typeface="Times" panose="02020603050405020304" pitchFamily="18" charset="0"/>
              </a:rPr>
              <a:t> </a:t>
            </a:r>
            <a:r>
              <a:rPr lang="el-GR" altLang="el-GR" smtClean="0">
                <a:latin typeface="Times" panose="02020603050405020304" pitchFamily="18" charset="0"/>
              </a:rPr>
              <a:t>και</a:t>
            </a:r>
            <a:r>
              <a:rPr lang="en-US" altLang="el-GR" smtClean="0">
                <a:latin typeface="Times" panose="02020603050405020304" pitchFamily="18" charset="0"/>
              </a:rPr>
              <a:t> </a:t>
            </a:r>
            <a:r>
              <a:rPr lang="en-US" altLang="el-GR" b="1" smtClean="0">
                <a:latin typeface="Times" panose="02020603050405020304" pitchFamily="18" charset="0"/>
              </a:rPr>
              <a:t>Integer</a:t>
            </a:r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«Ενθυλακώνει» μια απλή τιμή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Η τιμή δεν μπορεί να μεταβληθεί 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r>
              <a:rPr lang="el-GR" altLang="el-GR" sz="2400" smtClean="0"/>
              <a:t>Αντικείμενα των κλάσεων συσκευαστών μπορεί να κατασκευαστούν δίνοντας ως παράμετρο την τιμή που θα ενθυλακωθεί</a:t>
            </a:r>
            <a:endParaRPr lang="en-US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991600" cy="565150"/>
          </a:xfrm>
        </p:spPr>
        <p:txBody>
          <a:bodyPr/>
          <a:lstStyle/>
          <a:p>
            <a:r>
              <a:rPr lang="el-GR" altLang="el-GR" sz="3200" smtClean="0"/>
              <a:t>Εκμάθηση  αντικειμενοστραφή προγρ/σμού</a:t>
            </a:r>
            <a:endParaRPr lang="en-US" altLang="el-GR" sz="32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Η εκμάθηση μίας γλώσσας προγραμματισμού μπορεί να χωρισθεί σε δύο μέρη</a:t>
            </a:r>
          </a:p>
          <a:p>
            <a:pPr>
              <a:buFontTx/>
              <a:buNone/>
            </a:pPr>
            <a:endParaRPr lang="en-US" altLang="el-GR" sz="800" smtClean="0">
              <a:latin typeface="Arial" panose="020B0604020202020204" pitchFamily="34" charset="0"/>
            </a:endParaRPr>
          </a:p>
          <a:p>
            <a:pPr lvl="1"/>
            <a:r>
              <a:rPr lang="el-GR" altLang="el-GR" sz="2400" i="1" smtClean="0">
                <a:latin typeface="Times" panose="02020603050405020304" pitchFamily="18" charset="0"/>
              </a:rPr>
              <a:t>Εκμάθηση της γλώσσας </a:t>
            </a:r>
            <a:endParaRPr lang="en-US" altLang="el-GR" sz="2400" i="1" smtClean="0">
              <a:latin typeface="Times" panose="02020603050405020304" pitchFamily="18" charset="0"/>
            </a:endParaRPr>
          </a:p>
          <a:p>
            <a:pPr lvl="2"/>
            <a:r>
              <a:rPr lang="el-GR" altLang="el-GR" smtClean="0">
                <a:latin typeface="Times" panose="02020603050405020304" pitchFamily="18" charset="0"/>
              </a:rPr>
              <a:t>Σύνταξη</a:t>
            </a:r>
            <a:r>
              <a:rPr lang="en-US" altLang="el-GR" smtClean="0">
                <a:latin typeface="Times" panose="02020603050405020304" pitchFamily="18" charset="0"/>
              </a:rPr>
              <a:t>, </a:t>
            </a:r>
            <a:r>
              <a:rPr lang="el-GR" altLang="el-GR" smtClean="0">
                <a:latin typeface="Times" panose="02020603050405020304" pitchFamily="18" charset="0"/>
              </a:rPr>
              <a:t>εντολές επιλογής, βρόγχοι, …</a:t>
            </a:r>
            <a:r>
              <a:rPr lang="en-US" altLang="el-GR" smtClean="0">
                <a:latin typeface="Times" panose="02020603050405020304" pitchFamily="18" charset="0"/>
              </a:rPr>
              <a:t> </a:t>
            </a:r>
            <a:endParaRPr lang="el-GR" altLang="el-GR" smtClean="0">
              <a:latin typeface="Times" panose="02020603050405020304" pitchFamily="18" charset="0"/>
            </a:endParaRPr>
          </a:p>
          <a:p>
            <a:pPr lvl="2">
              <a:buFontTx/>
              <a:buNone/>
            </a:pPr>
            <a:endParaRPr lang="en-US" altLang="el-GR" sz="800" smtClean="0">
              <a:latin typeface="Times" panose="02020603050405020304" pitchFamily="18" charset="0"/>
            </a:endParaRPr>
          </a:p>
          <a:p>
            <a:pPr lvl="1"/>
            <a:r>
              <a:rPr lang="el-GR" altLang="el-GR" sz="2400" i="1" smtClean="0">
                <a:latin typeface="Times" panose="02020603050405020304" pitchFamily="18" charset="0"/>
              </a:rPr>
              <a:t>Εκμάθηση των βιβλιοθηκών (</a:t>
            </a:r>
            <a:r>
              <a:rPr lang="en-US" altLang="el-GR" sz="2400" i="1" smtClean="0">
                <a:latin typeface="Times" panose="02020603050405020304" pitchFamily="18" charset="0"/>
              </a:rPr>
              <a:t>API</a:t>
            </a:r>
            <a:r>
              <a:rPr lang="el-GR" altLang="el-GR" sz="2400" i="1" smtClean="0">
                <a:latin typeface="Times" panose="02020603050405020304" pitchFamily="18" charset="0"/>
              </a:rPr>
              <a:t>)</a:t>
            </a:r>
            <a:endParaRPr lang="en-US" altLang="el-GR" sz="2400" i="1" smtClean="0">
              <a:latin typeface="Times" panose="02020603050405020304" pitchFamily="18" charset="0"/>
            </a:endParaRPr>
          </a:p>
          <a:p>
            <a:pPr lvl="2"/>
            <a:r>
              <a:rPr lang="el-GR" altLang="el-GR" smtClean="0">
                <a:latin typeface="Times" panose="02020603050405020304" pitchFamily="18" charset="0"/>
              </a:rPr>
              <a:t>Συχνά χρησιμοποιούμενες δομές δεδομένων</a:t>
            </a:r>
            <a:endParaRPr lang="en-US" altLang="el-GR" smtClean="0">
              <a:latin typeface="Times" panose="02020603050405020304" pitchFamily="18" charset="0"/>
            </a:endParaRPr>
          </a:p>
          <a:p>
            <a:pPr lvl="2"/>
            <a:r>
              <a:rPr lang="el-GR" altLang="el-GR" smtClean="0">
                <a:latin typeface="Times" panose="02020603050405020304" pitchFamily="18" charset="0"/>
              </a:rPr>
              <a:t>Διαπροσωπείες ανθρώπου-μηχανής (</a:t>
            </a:r>
            <a:r>
              <a:rPr lang="en-US" altLang="el-GR" smtClean="0">
                <a:latin typeface="Times" panose="02020603050405020304" pitchFamily="18" charset="0"/>
              </a:rPr>
              <a:t>GUI</a:t>
            </a:r>
            <a:r>
              <a:rPr lang="el-GR" altLang="el-GR" smtClean="0">
                <a:latin typeface="Times" panose="02020603050405020304" pitchFamily="18" charset="0"/>
              </a:rPr>
              <a:t>)</a:t>
            </a:r>
            <a:r>
              <a:rPr lang="en-US" altLang="el-GR" smtClean="0">
                <a:latin typeface="Times" panose="02020603050405020304" pitchFamily="18" charset="0"/>
              </a:rPr>
              <a:t>, </a:t>
            </a:r>
            <a:r>
              <a:rPr lang="el-GR" altLang="el-GR" smtClean="0">
                <a:latin typeface="Times" panose="02020603050405020304" pitchFamily="18" charset="0"/>
              </a:rPr>
              <a:t>είσοδος/έξοδος</a:t>
            </a:r>
            <a:r>
              <a:rPr lang="en-US" altLang="el-GR" smtClean="0">
                <a:latin typeface="Times" panose="02020603050405020304" pitchFamily="18" charset="0"/>
              </a:rPr>
              <a:t>, </a:t>
            </a:r>
            <a:r>
              <a:rPr lang="el-GR" altLang="el-GR" smtClean="0">
                <a:latin typeface="Times" panose="02020603050405020304" pitchFamily="18" charset="0"/>
              </a:rPr>
              <a:t>αποθήκευση δεδομένων</a:t>
            </a:r>
            <a:r>
              <a:rPr lang="en-US" altLang="el-GR" smtClean="0">
                <a:latin typeface="Times" panose="02020603050405020304" pitchFamily="18" charset="0"/>
              </a:rPr>
              <a:t>, </a:t>
            </a:r>
            <a:r>
              <a:rPr lang="el-GR" altLang="el-GR" smtClean="0">
                <a:latin typeface="Times" panose="02020603050405020304" pitchFamily="18" charset="0"/>
              </a:rPr>
              <a:t>δικτύωση, …</a:t>
            </a:r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Βασικοί τύποι και συσκευαστές</a:t>
            </a:r>
            <a:endParaRPr lang="en-US" altLang="el-GR" sz="3600" smtClean="0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el-GR" altLang="el-GR" sz="2400" b="1" u="sng" smtClean="0"/>
              <a:t>Βασικός τύπος</a:t>
            </a:r>
            <a:r>
              <a:rPr lang="en-US" altLang="el-GR" sz="2400" b="1" u="sng" smtClean="0"/>
              <a:t>	</a:t>
            </a:r>
            <a:r>
              <a:rPr lang="el-GR" altLang="el-GR" sz="2400" b="1" u="sng" smtClean="0"/>
              <a:t>Συσκευαστής</a:t>
            </a:r>
            <a:r>
              <a:rPr lang="en-US" altLang="el-GR" sz="2400" smtClean="0"/>
              <a:t> </a:t>
            </a:r>
          </a:p>
          <a:p>
            <a:pPr>
              <a:buFontTx/>
              <a:buNone/>
            </a:pPr>
            <a:r>
              <a:rPr lang="en-US" altLang="el-GR" sz="2400" smtClean="0"/>
              <a:t>byte			Byte</a:t>
            </a:r>
          </a:p>
          <a:p>
            <a:pPr>
              <a:buFontTx/>
              <a:buNone/>
            </a:pPr>
            <a:r>
              <a:rPr lang="en-US" altLang="el-GR" sz="2400" smtClean="0"/>
              <a:t>short			Short</a:t>
            </a:r>
          </a:p>
          <a:p>
            <a:pPr>
              <a:buFontTx/>
              <a:buNone/>
            </a:pPr>
            <a:r>
              <a:rPr lang="en-US" altLang="el-GR" sz="2400" smtClean="0"/>
              <a:t>int			</a:t>
            </a:r>
            <a:r>
              <a:rPr lang="el-GR" altLang="el-GR" sz="2400" smtClean="0"/>
              <a:t>	</a:t>
            </a:r>
            <a:r>
              <a:rPr lang="en-US" altLang="el-GR" sz="2400" smtClean="0"/>
              <a:t>Integer*</a:t>
            </a:r>
          </a:p>
          <a:p>
            <a:pPr>
              <a:buFontTx/>
              <a:buNone/>
            </a:pPr>
            <a:r>
              <a:rPr lang="en-US" altLang="el-GR" sz="2400" smtClean="0"/>
              <a:t>long			Long</a:t>
            </a:r>
          </a:p>
          <a:p>
            <a:pPr>
              <a:buFontTx/>
              <a:buNone/>
            </a:pPr>
            <a:r>
              <a:rPr lang="en-US" altLang="el-GR" sz="2400" smtClean="0"/>
              <a:t>float			Float</a:t>
            </a:r>
          </a:p>
          <a:p>
            <a:pPr>
              <a:buFontTx/>
              <a:buNone/>
            </a:pPr>
            <a:r>
              <a:rPr lang="en-US" altLang="el-GR" sz="2400" smtClean="0"/>
              <a:t>double		Double</a:t>
            </a:r>
          </a:p>
          <a:p>
            <a:pPr>
              <a:buFontTx/>
              <a:buNone/>
            </a:pPr>
            <a:r>
              <a:rPr lang="en-US" altLang="el-GR" sz="2400" smtClean="0"/>
              <a:t>char			Character*</a:t>
            </a:r>
          </a:p>
          <a:p>
            <a:pPr>
              <a:buFontTx/>
              <a:buNone/>
            </a:pPr>
            <a:r>
              <a:rPr lang="en-US" altLang="el-GR" sz="2400" smtClean="0"/>
              <a:t>boolean		Boolean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Συνήθη σφάλματα</a:t>
            </a:r>
            <a:endParaRPr lang="en-US" altLang="el-GR" sz="360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Οι βασικοί τύποι και τα αντικείμενα είναι πολύ διαφορετικές οντότητες</a:t>
            </a:r>
            <a:endParaRPr lang="en-US" altLang="el-GR" sz="2400" smtClean="0"/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Μέθοδοι δεν μπορούν να κληθούν για βασικούς τύπους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Τελεστές όπως οι  </a:t>
            </a:r>
            <a:r>
              <a:rPr lang="en-US" altLang="el-GR" sz="2400" smtClean="0">
                <a:latin typeface="Times" panose="02020603050405020304" pitchFamily="18" charset="0"/>
              </a:rPr>
              <a:t>+, -, * </a:t>
            </a:r>
            <a:r>
              <a:rPr lang="el-GR" altLang="el-GR" sz="2400" smtClean="0">
                <a:latin typeface="Times" panose="02020603050405020304" pitchFamily="18" charset="0"/>
              </a:rPr>
              <a:t>και </a:t>
            </a:r>
            <a:r>
              <a:rPr lang="en-US" altLang="el-GR" sz="2400" smtClean="0">
                <a:latin typeface="Times" panose="02020603050405020304" pitchFamily="18" charset="0"/>
              </a:rPr>
              <a:t>/ </a:t>
            </a:r>
            <a:r>
              <a:rPr lang="el-GR" altLang="el-GR" sz="2400" smtClean="0">
                <a:latin typeface="Times" panose="02020603050405020304" pitchFamily="18" charset="0"/>
              </a:rPr>
              <a:t>δεν μπορεί να εφαρμοστούν στα περισσότερα αντικείμενα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2"/>
            <a:r>
              <a:rPr lang="el-GR" altLang="el-GR" sz="2000" b="1" smtClean="0">
                <a:latin typeface="Times" panose="02020603050405020304" pitchFamily="18" charset="0"/>
              </a:rPr>
              <a:t>Σημείωση</a:t>
            </a:r>
            <a:r>
              <a:rPr lang="el-GR" altLang="el-GR" sz="2000" smtClean="0">
                <a:latin typeface="Times" panose="02020603050405020304" pitchFamily="18" charset="0"/>
              </a:rPr>
              <a:t>: Η χρήση του τελεστή </a:t>
            </a:r>
            <a:r>
              <a:rPr lang="en-US" altLang="el-GR" sz="2000" smtClean="0">
                <a:latin typeface="Times" panose="02020603050405020304" pitchFamily="18" charset="0"/>
              </a:rPr>
              <a:t> + </a:t>
            </a:r>
            <a:r>
              <a:rPr lang="el-GR" altLang="el-GR" sz="2000" smtClean="0">
                <a:latin typeface="Times" panose="02020603050405020304" pitchFamily="18" charset="0"/>
              </a:rPr>
              <a:t>με αντικείμενα τύπου</a:t>
            </a:r>
            <a:r>
              <a:rPr lang="en-US" altLang="el-GR" sz="2000" smtClean="0">
                <a:latin typeface="Times" panose="02020603050405020304" pitchFamily="18" charset="0"/>
              </a:rPr>
              <a:t> String </a:t>
            </a:r>
            <a:r>
              <a:rPr lang="el-GR" altLang="el-GR" sz="2000" smtClean="0">
                <a:latin typeface="Times" panose="02020603050405020304" pitchFamily="18" charset="0"/>
              </a:rPr>
              <a:t>είναι η μόνη εξαίρεση</a:t>
            </a:r>
          </a:p>
          <a:p>
            <a:pPr lvl="2">
              <a:buFontTx/>
              <a:buNone/>
            </a:pPr>
            <a:endParaRPr lang="en-US" altLang="el-GR" sz="2000" smtClean="0">
              <a:latin typeface="Times" panose="02020603050405020304" pitchFamily="18" charset="0"/>
            </a:endParaRPr>
          </a:p>
          <a:p>
            <a:r>
              <a:rPr lang="el-GR" altLang="el-GR" sz="2400" smtClean="0"/>
              <a:t>Υπάρχουν και άλλες διάφορες που δεν έχουν αναφερθεί</a:t>
            </a:r>
            <a:endParaRPr lang="en-US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Συνήθη σφάλματα</a:t>
            </a:r>
            <a:endParaRPr lang="en-US" altLang="el-GR" sz="3600" smtClean="0"/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public class SimpleExample 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public static void main(String s[]) 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{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int myIntA = 56;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Integer myIntB = new Integer(56);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int valueA = myIntB + myIntA;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int valueB = myIntA.intValue() + myIntB.intValue();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int valueC = myIntA + myIntB.intValue();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}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Συνήθη σφάλματα</a:t>
            </a:r>
            <a:endParaRPr lang="en-US" altLang="el-GR" sz="3600" smtClean="0"/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D:\t&gt;javac SimpleExample.java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SimpleExample.java:8: Incompatible type for +. Can't convert java.lang.Integer to int.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int valueA = myIntB + myIntA;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                    ^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SimpleExample.java:9: Can't invoke a method on a int.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int valueB = myIntA.intValue() + myIntB.intValue();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                            ^</a:t>
            </a:r>
          </a:p>
          <a:p>
            <a:pPr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2 errors</a:t>
            </a:r>
          </a:p>
          <a:p>
            <a:endParaRPr lang="en-US" altLang="el-GR" sz="1800" b="1" smtClean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Κλάσεις συσκευαστές</a:t>
            </a:r>
            <a:endParaRPr lang="en-US" altLang="el-GR" sz="36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Αντικείμενα όλων των κλάσεων συσκευαστών, εκτός της</a:t>
            </a:r>
            <a:r>
              <a:rPr lang="en-US" altLang="el-GR" sz="2400" smtClean="0"/>
              <a:t> Character</a:t>
            </a:r>
            <a:r>
              <a:rPr lang="el-GR" altLang="el-GR" sz="2400" smtClean="0"/>
              <a:t>,</a:t>
            </a:r>
            <a:r>
              <a:rPr lang="en-US" altLang="el-GR" sz="2400" smtClean="0"/>
              <a:t> </a:t>
            </a:r>
            <a:r>
              <a:rPr lang="el-GR" altLang="el-GR" sz="2400" smtClean="0"/>
              <a:t>μπορεί να δημιουργηθούν δίνοντας ως παράμετρο την τιμή για ενθυλάκωση σε μορφή</a:t>
            </a:r>
            <a:r>
              <a:rPr lang="en-US" altLang="el-GR" sz="2400" smtClean="0"/>
              <a:t> String</a:t>
            </a:r>
            <a:endParaRPr lang="el-GR" altLang="el-GR" sz="2400" smtClean="0"/>
          </a:p>
          <a:p>
            <a:pPr>
              <a:buFontTx/>
              <a:buNone/>
            </a:pPr>
            <a:endParaRPr lang="en-US" altLang="el-GR" sz="900" smtClean="0"/>
          </a:p>
          <a:p>
            <a:r>
              <a:rPr lang="el-GR" altLang="el-GR" sz="2400" smtClean="0"/>
              <a:t>Η τιμή ενός ενθυλακωμένου αριθμού μπορεί να ανακτηθεί ως οποιουδήποτε βασικού τύπου αριθμητικό δεδομένο</a:t>
            </a:r>
          </a:p>
          <a:p>
            <a:pPr>
              <a:buFontTx/>
              <a:buNone/>
            </a:pPr>
            <a:endParaRPr lang="en-US" altLang="el-GR" sz="900" smtClean="0"/>
          </a:p>
          <a:p>
            <a:r>
              <a:rPr lang="el-GR" altLang="el-GR" sz="2400" smtClean="0"/>
              <a:t>Οι κλάσεις συσκευαστές περιέχουν στατικές μεθόδους για  την «μετάφραση» συμβολοσειρών</a:t>
            </a:r>
            <a:endParaRPr lang="en-US" altLang="el-GR" sz="2400" smtClean="0"/>
          </a:p>
          <a:p>
            <a:pPr lvl="1"/>
            <a:r>
              <a:rPr lang="en-US" altLang="el-GR" sz="2000" b="1" smtClean="0">
                <a:latin typeface="Courier New" panose="02070309020205020404" pitchFamily="49" charset="0"/>
              </a:rPr>
              <a:t>Integer.parseInt(inputString)</a:t>
            </a:r>
            <a:endParaRPr lang="en-US" altLang="el-GR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Παράδειγμα </a:t>
            </a:r>
            <a:r>
              <a:rPr lang="en-US" altLang="el-GR" sz="3600" smtClean="0"/>
              <a:t>Java</a:t>
            </a:r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public class SimpleExample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public static void main(String s[])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String myStringA = "123";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String myStringB = "456";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int myInt = Integer.parseInt(myStringA) +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                 Integer.parseInt(myStringB);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System.out.println("Addition 1 " + myStringA + </a:t>
            </a:r>
            <a:r>
              <a:rPr lang="el-GR" altLang="el-GR" sz="1800" b="1" smtClean="0">
                <a:latin typeface="Courier New" panose="02070309020205020404" pitchFamily="49" charset="0"/>
              </a:rPr>
              <a:t>				     </a:t>
            </a:r>
            <a:r>
              <a:rPr lang="en-US" altLang="el-GR" sz="1800" b="1" smtClean="0">
                <a:latin typeface="Courier New" panose="02070309020205020404" pitchFamily="49" charset="0"/>
              </a:rPr>
              <a:t>myStringB);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  System.out.println("Addition 2 " + myInt);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sz="1800" b="1" smtClean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D:\&gt;java SimpleExample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Addition 1 123456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1800" b="1" smtClean="0">
                <a:latin typeface="Courier New" panose="02070309020205020404" pitchFamily="49" charset="0"/>
              </a:rPr>
              <a:t>Addition 2 579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Κλάσεις συσκευαστές</a:t>
            </a:r>
            <a:endParaRPr lang="en-US" altLang="el-GR" sz="36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Τα αντικείμενα κλάσεων συσκευαστών είναι «πλήρη» αντικείμενα που μπορεί να αποθηκευθούν σε διανύσματα αντικειμένων τύπου </a:t>
            </a:r>
            <a:r>
              <a:rPr lang="en-US" altLang="el-GR" sz="2400" smtClean="0"/>
              <a:t>Object</a:t>
            </a:r>
            <a:endParaRPr lang="el-GR" altLang="el-GR" sz="2400" smtClean="0"/>
          </a:p>
          <a:p>
            <a:pPr>
              <a:buFontTx/>
              <a:buNone/>
            </a:pPr>
            <a:endParaRPr lang="en-US" altLang="el-GR" sz="1000" smtClean="0"/>
          </a:p>
          <a:p>
            <a:r>
              <a:rPr lang="el-GR" altLang="el-GR" sz="2400" smtClean="0"/>
              <a:t>Αντιμετωπίζονται ως αναφορές κατά την κλήση μεθόδων (όπως όλα τα αλλά αντικείμενα)</a:t>
            </a:r>
          </a:p>
          <a:p>
            <a:pPr>
              <a:buFontTx/>
              <a:buNone/>
            </a:pPr>
            <a:endParaRPr lang="en-US" altLang="el-GR" sz="1000" smtClean="0"/>
          </a:p>
          <a:p>
            <a:r>
              <a:rPr lang="el-GR" altLang="el-GR" sz="2400" smtClean="0"/>
              <a:t>Η μέθοδος</a:t>
            </a:r>
            <a:r>
              <a:rPr lang="en-US" altLang="el-GR" sz="2400" smtClean="0"/>
              <a:t> </a:t>
            </a:r>
            <a:r>
              <a:rPr lang="en-US" altLang="el-GR" sz="2400" b="1" smtClean="0"/>
              <a:t>equals()</a:t>
            </a:r>
            <a:r>
              <a:rPr lang="en-US" altLang="el-GR" sz="2400" smtClean="0"/>
              <a:t> </a:t>
            </a:r>
            <a:r>
              <a:rPr lang="el-GR" altLang="el-GR" sz="2400" smtClean="0"/>
              <a:t>χρησιμοποιείται για σύγκριση των ενθυλακωμένων τιμών</a:t>
            </a:r>
          </a:p>
          <a:p>
            <a:pPr>
              <a:buFontTx/>
              <a:buNone/>
            </a:pPr>
            <a:endParaRPr lang="el-GR" altLang="el-GR" sz="1000" smtClean="0"/>
          </a:p>
          <a:p>
            <a:r>
              <a:rPr lang="el-GR" altLang="el-GR" sz="2400" smtClean="0"/>
              <a:t>Οι κλάσεις συσκευαστές παρέχουν και άλλες λειτουργίες που δεν εξετάστηκαν</a:t>
            </a:r>
            <a:endParaRPr lang="en-US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κλάση </a:t>
            </a:r>
            <a:r>
              <a:rPr lang="en-US" altLang="el-GR" sz="3600" smtClean="0"/>
              <a:t>System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 smtClean="0"/>
              <a:t>Χρησιμοποιείται για προσπέλαση ιδιοτήτων του συστήματος, του συλλέκτη άσκοπα δεσμευμένης μνήμης </a:t>
            </a:r>
            <a:r>
              <a:rPr lang="en-US" altLang="el-GR" sz="1800" smtClean="0">
                <a:solidFill>
                  <a:srgbClr val="FF66FF"/>
                </a:solidFill>
              </a:rPr>
              <a:t>[garbage collector]</a:t>
            </a:r>
            <a:r>
              <a:rPr lang="el-GR" altLang="el-GR" sz="2400" smtClean="0"/>
              <a:t>, της τρέχουσας ώρας, και επιτρέπει την αλλαγή της κύριας εισόδου, εξόδου και εξόδου λαθών. </a:t>
            </a:r>
          </a:p>
          <a:p>
            <a:pPr>
              <a:lnSpc>
                <a:spcPct val="90000"/>
              </a:lnSpc>
            </a:pPr>
            <a:endParaRPr lang="en-US" altLang="el-GR" sz="2400" smtClean="0"/>
          </a:p>
          <a:p>
            <a:pPr>
              <a:lnSpc>
                <a:spcPct val="90000"/>
              </a:lnSpc>
            </a:pPr>
            <a:r>
              <a:rPr lang="el-GR" altLang="el-GR" sz="2400" smtClean="0"/>
              <a:t>Όπως συμβαίνει και με την κλάση </a:t>
            </a:r>
            <a:r>
              <a:rPr lang="en-US" altLang="el-GR" sz="2400" smtClean="0"/>
              <a:t>Math</a:t>
            </a:r>
            <a:r>
              <a:rPr lang="el-GR" altLang="el-GR" sz="2400" smtClean="0"/>
              <a:t>, όλες οι μέθοδοι και μεταβλητές της κλάσης </a:t>
            </a:r>
            <a:r>
              <a:rPr lang="en-US" altLang="el-GR" sz="2400" smtClean="0"/>
              <a:t> System</a:t>
            </a:r>
            <a:r>
              <a:rPr lang="el-GR" altLang="el-GR" sz="2400" smtClean="0"/>
              <a:t> είναι μέθοδοι και μεταβλητές κλάσης (στατικές)</a:t>
            </a:r>
            <a:r>
              <a:rPr lang="en-US" altLang="el-GR" sz="240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l-GR" sz="2400" smtClean="0"/>
          </a:p>
          <a:p>
            <a:pPr>
              <a:lnSpc>
                <a:spcPct val="90000"/>
              </a:lnSpc>
            </a:pPr>
            <a:r>
              <a:rPr lang="el-GR" altLang="el-GR" sz="2400" smtClean="0"/>
              <a:t>Περιέχει τη μέθοδο </a:t>
            </a:r>
            <a:r>
              <a:rPr lang="en-US" altLang="el-GR" sz="2400" smtClean="0"/>
              <a:t> </a:t>
            </a:r>
            <a:r>
              <a:rPr lang="en-US" altLang="el-GR" sz="2400" b="1" smtClean="0"/>
              <a:t>exit()</a:t>
            </a:r>
            <a:r>
              <a:rPr lang="en-US" altLang="el-GR" sz="2400" smtClean="0"/>
              <a:t> </a:t>
            </a:r>
            <a:r>
              <a:rPr lang="el-GR" altLang="el-GR" sz="2400" smtClean="0"/>
              <a:t>η οποία τερματίζει την εκτέλεση της εικονικής μηχανής </a:t>
            </a:r>
            <a:r>
              <a:rPr lang="en-US" altLang="el-GR" sz="2400" smtClean="0"/>
              <a:t>Java</a:t>
            </a:r>
            <a:r>
              <a:rPr lang="el-GR" altLang="el-GR" sz="2400" smtClean="0"/>
              <a:t> </a:t>
            </a:r>
            <a:r>
              <a:rPr lang="en-US" altLang="el-GR" sz="2400" smtClean="0"/>
              <a:t> (JVM)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κλάση </a:t>
            </a:r>
            <a:r>
              <a:rPr lang="en-US" altLang="el-GR" sz="3600" smtClean="0"/>
              <a:t>System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648200"/>
          </a:xfrm>
        </p:spPr>
        <p:txBody>
          <a:bodyPr/>
          <a:lstStyle/>
          <a:p>
            <a:r>
              <a:rPr lang="el-GR" altLang="el-GR" sz="2400" smtClean="0"/>
              <a:t>Η κλήση της μεθόδου</a:t>
            </a:r>
            <a:r>
              <a:rPr lang="en-US" altLang="el-GR" sz="2400" smtClean="0"/>
              <a:t> gc() </a:t>
            </a:r>
            <a:r>
              <a:rPr lang="el-GR" altLang="el-GR" sz="2400" smtClean="0"/>
              <a:t>«προτείνει» στην ιδεατή μηχανή </a:t>
            </a:r>
            <a:r>
              <a:rPr lang="en-US" altLang="el-GR" sz="2400" smtClean="0"/>
              <a:t>Java</a:t>
            </a:r>
            <a:r>
              <a:rPr lang="el-GR" altLang="el-GR" sz="2400" smtClean="0"/>
              <a:t> </a:t>
            </a:r>
            <a:r>
              <a:rPr lang="en-US" altLang="el-GR" sz="2400" smtClean="0"/>
              <a:t> </a:t>
            </a:r>
            <a:r>
              <a:rPr lang="el-GR" altLang="el-GR" sz="2400" smtClean="0"/>
              <a:t>(</a:t>
            </a:r>
            <a:r>
              <a:rPr lang="en-US" altLang="el-GR" sz="2400" smtClean="0"/>
              <a:t>JVM) </a:t>
            </a:r>
            <a:r>
              <a:rPr lang="el-GR" altLang="el-GR" sz="2400" smtClean="0"/>
              <a:t>να ασχοληθεί με την ανάκτηση άσκοπα δεσμευμένης μνήμης</a:t>
            </a:r>
            <a:endParaRPr lang="en-US" altLang="el-GR" sz="2400" smtClean="0"/>
          </a:p>
          <a:p>
            <a:pPr lvl="1"/>
            <a:endParaRPr lang="el-GR" altLang="el-GR" sz="2000" b="1" smtClean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l-GR" altLang="el-GR" sz="2000" b="1" smtClean="0">
                <a:latin typeface="Courier New" panose="02070309020205020404" pitchFamily="49" charset="0"/>
              </a:rPr>
              <a:t>	</a:t>
            </a:r>
            <a:r>
              <a:rPr lang="en-US" altLang="el-GR" sz="2000" b="1" smtClean="0">
                <a:latin typeface="Courier New" panose="02070309020205020404" pitchFamily="49" charset="0"/>
              </a:rPr>
              <a:t>System.gc()</a:t>
            </a:r>
            <a:endParaRPr lang="el-GR" altLang="el-GR" sz="2000" b="1" smtClean="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endParaRPr lang="en-US" altLang="el-GR" sz="2000" b="1" smtClean="0">
              <a:latin typeface="Courier New" panose="02070309020205020404" pitchFamily="49" charset="0"/>
            </a:endParaRPr>
          </a:p>
          <a:p>
            <a:r>
              <a:rPr lang="el-GR" altLang="el-GR" sz="2000" b="1" smtClean="0"/>
              <a:t>Σημείωση:</a:t>
            </a:r>
            <a:r>
              <a:rPr lang="en-US" altLang="el-GR" sz="2000" smtClean="0"/>
              <a:t> </a:t>
            </a:r>
            <a:r>
              <a:rPr lang="el-GR" altLang="el-GR" sz="2000" smtClean="0"/>
              <a:t>πρόκειται απλώς για «πρόταση». Δεν δίνεται καμία εγγύηση ότι το πρόγραμμα ανάκτησης μνήμης θα εκτελεστεί</a:t>
            </a:r>
            <a:endParaRPr lang="en-US" altLang="el-GR" sz="2000" smtClean="0"/>
          </a:p>
          <a:p>
            <a:endParaRPr lang="en-US" alt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κλάση </a:t>
            </a:r>
            <a:r>
              <a:rPr lang="en-US" altLang="el-GR" sz="3600" smtClean="0"/>
              <a:t>System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 smtClean="0"/>
              <a:t>Η στατική μέθοδος</a:t>
            </a:r>
            <a:r>
              <a:rPr lang="en-US" altLang="el-GR" sz="2400" smtClean="0"/>
              <a:t> System.currentTimeMilliseconds() </a:t>
            </a:r>
            <a:r>
              <a:rPr lang="el-GR" altLang="el-GR" sz="2400" smtClean="0"/>
              <a:t>επιστρέφει την τρέχουσα ώρα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400" smtClean="0"/>
          </a:p>
          <a:p>
            <a:pPr>
              <a:lnSpc>
                <a:spcPct val="90000"/>
              </a:lnSpc>
            </a:pPr>
            <a:r>
              <a:rPr lang="el-GR" altLang="el-GR" sz="2400" smtClean="0"/>
              <a:t>Στην </a:t>
            </a:r>
            <a:r>
              <a:rPr lang="en-US" altLang="el-GR" sz="2400" smtClean="0"/>
              <a:t>Java </a:t>
            </a:r>
            <a:r>
              <a:rPr lang="el-GR" altLang="el-GR" sz="2400" smtClean="0"/>
              <a:t>η ώρα είναι ένας αριθμός τύπου </a:t>
            </a:r>
            <a:r>
              <a:rPr lang="en-US" altLang="el-GR" sz="2400" smtClean="0"/>
              <a:t> long </a:t>
            </a:r>
            <a:r>
              <a:rPr lang="el-GR" altLang="el-GR" sz="2400" smtClean="0"/>
              <a:t>που αναπαριστά</a:t>
            </a:r>
            <a:r>
              <a:rPr lang="en-US" altLang="el-GR" sz="2400" smtClean="0"/>
              <a:t> </a:t>
            </a:r>
            <a:r>
              <a:rPr lang="el-GR" altLang="el-GR" sz="2400" smtClean="0"/>
              <a:t>χιλιοστά του δευτερολέπτου (</a:t>
            </a:r>
            <a:r>
              <a:rPr lang="en-US" altLang="el-GR" sz="2400" smtClean="0"/>
              <a:t>milliseconds</a:t>
            </a:r>
            <a:r>
              <a:rPr lang="el-GR" altLang="el-GR" sz="2400" smtClean="0"/>
              <a:t>)</a:t>
            </a:r>
            <a:endParaRPr lang="en-US" altLang="el-GR" sz="2400" smtClean="0"/>
          </a:p>
          <a:p>
            <a:pPr lvl="1">
              <a:lnSpc>
                <a:spcPct val="90000"/>
              </a:lnSpc>
            </a:pPr>
            <a:r>
              <a:rPr lang="el-GR" altLang="el-GR" sz="2400" smtClean="0">
                <a:latin typeface="Times" panose="02020603050405020304" pitchFamily="18" charset="0"/>
              </a:rPr>
              <a:t>Αρχή μέτρησης χρόνου:</a:t>
            </a:r>
            <a:r>
              <a:rPr lang="en-US" altLang="el-GR" sz="2400" smtClean="0">
                <a:latin typeface="Times" panose="02020603050405020304" pitchFamily="18" charset="0"/>
              </a:rPr>
              <a:t> GMT </a:t>
            </a:r>
            <a:r>
              <a:rPr lang="el-GR" altLang="el-GR" sz="2400" smtClean="0">
                <a:latin typeface="Times" panose="02020603050405020304" pitchFamily="18" charset="0"/>
              </a:rPr>
              <a:t>1</a:t>
            </a:r>
            <a:r>
              <a:rPr lang="el-GR" altLang="el-GR" sz="2400" baseline="30000" smtClean="0">
                <a:latin typeface="Times" panose="02020603050405020304" pitchFamily="18" charset="0"/>
              </a:rPr>
              <a:t>η</a:t>
            </a:r>
            <a:r>
              <a:rPr lang="el-GR" altLang="el-GR" sz="2400" smtClean="0">
                <a:latin typeface="Times" panose="02020603050405020304" pitchFamily="18" charset="0"/>
              </a:rPr>
              <a:t> Ιανουαρίου </a:t>
            </a:r>
            <a:r>
              <a:rPr lang="en-US" altLang="el-GR" sz="2400" smtClean="0">
                <a:latin typeface="Times" panose="02020603050405020304" pitchFamily="18" charset="0"/>
              </a:rPr>
              <a:t>1970</a:t>
            </a:r>
          </a:p>
          <a:p>
            <a:pPr lvl="1">
              <a:lnSpc>
                <a:spcPct val="90000"/>
              </a:lnSpc>
            </a:pPr>
            <a:r>
              <a:rPr lang="el-GR" altLang="el-GR" sz="2400" smtClean="0">
                <a:latin typeface="Times" panose="02020603050405020304" pitchFamily="18" charset="0"/>
              </a:rPr>
              <a:t>Πεδίο </a:t>
            </a:r>
            <a:r>
              <a:rPr lang="en-US" altLang="el-GR" sz="2400" smtClean="0">
                <a:latin typeface="Times" panose="02020603050405020304" pitchFamily="18" charset="0"/>
              </a:rPr>
              <a:t>64 bits</a:t>
            </a:r>
            <a:r>
              <a:rPr lang="el-GR" altLang="el-GR" sz="2400" smtClean="0">
                <a:latin typeface="Times" panose="02020603050405020304" pitchFamily="18" charset="0"/>
              </a:rPr>
              <a:t>: έως </a:t>
            </a:r>
            <a:r>
              <a:rPr lang="en-US" altLang="el-GR" sz="2400" smtClean="0">
                <a:latin typeface="Times" panose="02020603050405020304" pitchFamily="18" charset="0"/>
              </a:rPr>
              <a:t>292,280,995</a:t>
            </a:r>
            <a:r>
              <a:rPr lang="el-GR" altLang="el-GR" sz="2400" smtClean="0">
                <a:latin typeface="Times" panose="02020603050405020304" pitchFamily="18" charset="0"/>
              </a:rPr>
              <a:t> μ.Χ.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l-GR" sz="2400" smtClean="0">
              <a:latin typeface="Times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 smtClean="0"/>
              <a:t>Οι αριθμοί τύπου </a:t>
            </a:r>
            <a:r>
              <a:rPr lang="en-US" altLang="el-GR" sz="2400" smtClean="0"/>
              <a:t>long </a:t>
            </a:r>
            <a:r>
              <a:rPr lang="el-GR" altLang="el-GR" sz="2400" smtClean="0"/>
              <a:t>στην </a:t>
            </a:r>
            <a:r>
              <a:rPr lang="en-US" altLang="el-GR" sz="2400" smtClean="0"/>
              <a:t>Java </a:t>
            </a:r>
            <a:r>
              <a:rPr lang="el-GR" altLang="el-GR" sz="2400" smtClean="0"/>
              <a:t>έχουν πρόσημο. Αρνητικές τιμές ερμηνεύονται ως χρονικές στιγμές πριν την αρχή της «νέας χρονικής περιόδου»</a:t>
            </a:r>
            <a:endParaRPr lang="en-US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3600" smtClean="0"/>
              <a:t>Εκμάθηση της γλώσσας</a:t>
            </a:r>
            <a:endParaRPr lang="en-US" altLang="el-GR" sz="36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988" y="1341438"/>
            <a:ext cx="1290637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z="1800" smtClean="0"/>
              <a:t>abstract</a:t>
            </a:r>
          </a:p>
          <a:p>
            <a:pPr>
              <a:buFontTx/>
              <a:buNone/>
            </a:pPr>
            <a:r>
              <a:rPr lang="en-US" altLang="el-GR" sz="1800" smtClean="0"/>
              <a:t>assert</a:t>
            </a:r>
          </a:p>
          <a:p>
            <a:pPr>
              <a:buFontTx/>
              <a:buNone/>
            </a:pPr>
            <a:r>
              <a:rPr lang="en-US" altLang="el-GR" sz="1800" smtClean="0"/>
              <a:t>Boolean</a:t>
            </a:r>
          </a:p>
          <a:p>
            <a:pPr>
              <a:buFontTx/>
              <a:buNone/>
            </a:pPr>
            <a:r>
              <a:rPr lang="en-US" altLang="el-GR" sz="1800" smtClean="0"/>
              <a:t>break</a:t>
            </a:r>
          </a:p>
          <a:p>
            <a:pPr>
              <a:buFontTx/>
              <a:buNone/>
            </a:pPr>
            <a:r>
              <a:rPr lang="en-US" altLang="el-GR" sz="1800" smtClean="0"/>
              <a:t>byte</a:t>
            </a:r>
          </a:p>
          <a:p>
            <a:pPr>
              <a:buFontTx/>
              <a:buNone/>
            </a:pPr>
            <a:r>
              <a:rPr lang="en-US" altLang="el-GR" sz="1800" smtClean="0"/>
              <a:t>case</a:t>
            </a:r>
          </a:p>
          <a:p>
            <a:pPr>
              <a:buFontTx/>
              <a:buNone/>
            </a:pPr>
            <a:r>
              <a:rPr lang="en-US" altLang="el-GR" sz="1800" smtClean="0"/>
              <a:t>catch</a:t>
            </a:r>
          </a:p>
          <a:p>
            <a:pPr>
              <a:buFontTx/>
              <a:buNone/>
            </a:pPr>
            <a:r>
              <a:rPr lang="en-US" altLang="el-GR" sz="1800" smtClean="0"/>
              <a:t>char</a:t>
            </a:r>
          </a:p>
          <a:p>
            <a:pPr>
              <a:buFontTx/>
              <a:buNone/>
            </a:pPr>
            <a:r>
              <a:rPr lang="en-US" altLang="el-GR" sz="1800" smtClean="0"/>
              <a:t>class</a:t>
            </a:r>
          </a:p>
          <a:p>
            <a:pPr>
              <a:buFontTx/>
              <a:buNone/>
            </a:pPr>
            <a:r>
              <a:rPr lang="en-US" altLang="el-GR" sz="1800" smtClean="0"/>
              <a:t>const*</a:t>
            </a:r>
          </a:p>
          <a:p>
            <a:pPr>
              <a:buFontTx/>
              <a:buNone/>
            </a:pPr>
            <a:r>
              <a:rPr lang="en-US" altLang="el-GR" sz="1800" smtClean="0"/>
              <a:t>continue</a:t>
            </a:r>
          </a:p>
          <a:p>
            <a:pPr>
              <a:buFontTx/>
              <a:buNone/>
            </a:pPr>
            <a:r>
              <a:rPr lang="en-US" altLang="el-GR" sz="1800" smtClean="0"/>
              <a:t>default</a:t>
            </a:r>
          </a:p>
          <a:p>
            <a:pPr>
              <a:buFontTx/>
              <a:buNone/>
            </a:pPr>
            <a:r>
              <a:rPr lang="en-US" altLang="el-GR" sz="1800" smtClean="0"/>
              <a:t>do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673600" y="1341438"/>
            <a:ext cx="129222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l-GR" sz="1800" dirty="0" err="1" smtClean="0">
                <a:latin typeface="+mn-lt"/>
              </a:rPr>
              <a:t>int</a:t>
            </a:r>
            <a:endParaRPr lang="en-US" altLang="el-GR" sz="1800" dirty="0" smtClean="0">
              <a:latin typeface="+mn-lt"/>
            </a:endParaRP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interface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long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native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new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package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private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protected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public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return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short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static</a:t>
            </a:r>
          </a:p>
          <a:p>
            <a:pPr>
              <a:buFontTx/>
              <a:buNone/>
              <a:defRPr/>
            </a:pPr>
            <a:r>
              <a:rPr lang="en-US" altLang="el-GR" sz="1800" dirty="0" err="1" smtClean="0">
                <a:latin typeface="+mn-lt"/>
              </a:rPr>
              <a:t>strictfp</a:t>
            </a:r>
            <a:r>
              <a:rPr lang="en-US" altLang="el-GR" sz="1800" dirty="0" smtClean="0">
                <a:latin typeface="+mn-lt"/>
              </a:rPr>
              <a:t>	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414588" y="1341438"/>
            <a:ext cx="1671637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double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else</a:t>
            </a:r>
          </a:p>
          <a:p>
            <a:pPr>
              <a:buFontTx/>
              <a:buNone/>
              <a:defRPr/>
            </a:pPr>
            <a:r>
              <a:rPr lang="en-US" altLang="el-GR" sz="1800" dirty="0" err="1" smtClean="0">
                <a:latin typeface="+mn-lt"/>
              </a:rPr>
              <a:t>enum</a:t>
            </a:r>
            <a:endParaRPr lang="en-US" altLang="el-GR" sz="1800" dirty="0" smtClean="0">
              <a:latin typeface="+mn-lt"/>
            </a:endParaRP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extends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final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finally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float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for</a:t>
            </a:r>
          </a:p>
          <a:p>
            <a:pPr>
              <a:buFontTx/>
              <a:buNone/>
              <a:defRPr/>
            </a:pPr>
            <a:r>
              <a:rPr lang="en-US" altLang="el-GR" sz="1800" dirty="0" err="1" smtClean="0">
                <a:latin typeface="+mn-lt"/>
              </a:rPr>
              <a:t>goto</a:t>
            </a:r>
            <a:r>
              <a:rPr lang="en-US" altLang="el-GR" sz="1800" dirty="0" smtClean="0">
                <a:latin typeface="+mn-lt"/>
              </a:rPr>
              <a:t>*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if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implements</a:t>
            </a:r>
          </a:p>
          <a:p>
            <a:pPr>
              <a:buFontTx/>
              <a:buNone/>
              <a:defRPr/>
            </a:pPr>
            <a:r>
              <a:rPr lang="en-US" altLang="el-GR" sz="1800" dirty="0" smtClean="0">
                <a:latin typeface="+mn-lt"/>
              </a:rPr>
              <a:t>import</a:t>
            </a:r>
          </a:p>
          <a:p>
            <a:pPr>
              <a:buFontTx/>
              <a:buNone/>
              <a:defRPr/>
            </a:pPr>
            <a:r>
              <a:rPr lang="en-US" altLang="el-GR" sz="1800" dirty="0" err="1" smtClean="0">
                <a:latin typeface="+mn-lt"/>
              </a:rPr>
              <a:t>instanceof</a:t>
            </a:r>
            <a:endParaRPr lang="en-US" altLang="el-GR" sz="1800" dirty="0">
              <a:latin typeface="+mn-lt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553200" y="1341438"/>
            <a:ext cx="1547813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l-GR" sz="1800"/>
              <a:t>super</a:t>
            </a:r>
          </a:p>
          <a:p>
            <a:pPr>
              <a:buFontTx/>
              <a:buNone/>
            </a:pPr>
            <a:r>
              <a:rPr lang="en-US" altLang="el-GR" sz="1800"/>
              <a:t>switch</a:t>
            </a:r>
          </a:p>
          <a:p>
            <a:pPr>
              <a:buFontTx/>
              <a:buNone/>
            </a:pPr>
            <a:r>
              <a:rPr lang="en-US" altLang="el-GR" sz="1800"/>
              <a:t>synchronized</a:t>
            </a:r>
          </a:p>
          <a:p>
            <a:pPr>
              <a:buFontTx/>
              <a:buNone/>
            </a:pPr>
            <a:r>
              <a:rPr lang="en-US" altLang="el-GR" sz="1800"/>
              <a:t>this</a:t>
            </a:r>
          </a:p>
          <a:p>
            <a:pPr>
              <a:buFontTx/>
              <a:buNone/>
            </a:pPr>
            <a:r>
              <a:rPr lang="en-US" altLang="el-GR" sz="1800"/>
              <a:t>throw</a:t>
            </a:r>
          </a:p>
          <a:p>
            <a:pPr>
              <a:buFontTx/>
              <a:buNone/>
            </a:pPr>
            <a:r>
              <a:rPr lang="en-US" altLang="el-GR" sz="1800"/>
              <a:t>throws</a:t>
            </a:r>
          </a:p>
          <a:p>
            <a:pPr>
              <a:buFontTx/>
              <a:buNone/>
            </a:pPr>
            <a:r>
              <a:rPr lang="en-US" altLang="el-GR" sz="1800"/>
              <a:t>transient</a:t>
            </a:r>
          </a:p>
          <a:p>
            <a:pPr>
              <a:buFontTx/>
              <a:buNone/>
            </a:pPr>
            <a:r>
              <a:rPr lang="en-US" altLang="el-GR" sz="1800"/>
              <a:t>try</a:t>
            </a:r>
          </a:p>
          <a:p>
            <a:pPr>
              <a:buFontTx/>
              <a:buNone/>
            </a:pPr>
            <a:r>
              <a:rPr lang="en-US" altLang="el-GR" sz="1800"/>
              <a:t>void</a:t>
            </a:r>
          </a:p>
          <a:p>
            <a:pPr>
              <a:buFontTx/>
              <a:buNone/>
            </a:pPr>
            <a:r>
              <a:rPr lang="en-US" altLang="el-GR" sz="1800"/>
              <a:t>volatile</a:t>
            </a:r>
          </a:p>
          <a:p>
            <a:pPr>
              <a:buFontTx/>
              <a:buNone/>
            </a:pPr>
            <a:r>
              <a:rPr lang="en-US" altLang="el-GR" sz="1800"/>
              <a:t>while</a:t>
            </a:r>
            <a:endParaRPr lang="en-US" altLang="el-GR" sz="2800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33400" y="6016625"/>
            <a:ext cx="268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US" altLang="el-GR" sz="1800">
                <a:solidFill>
                  <a:schemeClr val="tx2"/>
                </a:solidFill>
                <a:latin typeface="Arial" panose="020B0604020202020204" pitchFamily="34" charset="0"/>
              </a:rPr>
              <a:t>*: </a:t>
            </a:r>
            <a:r>
              <a:rPr lang="el-GR" altLang="el-GR" sz="1800">
                <a:solidFill>
                  <a:schemeClr val="tx2"/>
                </a:solidFill>
                <a:latin typeface="Arial" panose="020B0604020202020204" pitchFamily="34" charset="0"/>
              </a:rPr>
              <a:t> δεν χρησιμοποιούνται</a:t>
            </a:r>
            <a:endParaRPr lang="en-US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600" smtClean="0"/>
              <a:t>Αποδοκιμασία/απαξίωση  </a:t>
            </a:r>
            <a:r>
              <a:rPr lang="el-GR" altLang="el-GR" sz="3200" smtClean="0"/>
              <a:t>(</a:t>
            </a:r>
            <a:r>
              <a:rPr lang="en-US" altLang="el-GR" sz="3200" smtClean="0"/>
              <a:t>Deprecation</a:t>
            </a:r>
            <a:r>
              <a:rPr lang="el-GR" altLang="el-GR" sz="3200" smtClean="0"/>
              <a:t>)</a:t>
            </a:r>
            <a:endParaRPr lang="en-US" altLang="el-GR" sz="3200" smtClean="0"/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 smtClean="0"/>
              <a:t>Οι επίσημες βιβλιοθήκες της</a:t>
            </a:r>
            <a:r>
              <a:rPr lang="en-US" altLang="el-GR" sz="2400" smtClean="0"/>
              <a:t> Java </a:t>
            </a:r>
            <a:r>
              <a:rPr lang="el-GR" altLang="el-GR" sz="2400" smtClean="0"/>
              <a:t>(</a:t>
            </a:r>
            <a:r>
              <a:rPr lang="en-US" altLang="el-GR" sz="2400" smtClean="0"/>
              <a:t>API</a:t>
            </a:r>
            <a:r>
              <a:rPr lang="el-GR" altLang="el-GR" sz="2400" smtClean="0"/>
              <a:t>)</a:t>
            </a:r>
            <a:r>
              <a:rPr lang="en-US" altLang="el-GR" sz="2400" smtClean="0"/>
              <a:t> </a:t>
            </a:r>
            <a:r>
              <a:rPr lang="el-GR" altLang="el-GR" sz="2400" smtClean="0"/>
              <a:t>αλλάζουν μεταξύ διαδοχικών εκδόσεων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400" smtClean="0"/>
          </a:p>
          <a:p>
            <a:pPr>
              <a:lnSpc>
                <a:spcPct val="90000"/>
              </a:lnSpc>
            </a:pPr>
            <a:r>
              <a:rPr lang="el-GR" altLang="el-GR" sz="2400" smtClean="0"/>
              <a:t>Ορισμένοι τρόποι επίλυσης προγραμματιστικών προβλημάτων παύουν να ενδείκνυνται και η χρήση τους ίσως παύσει να υποστηρίζεται σε μελλοντικές εκδόσεις της βιβλιοθήκης</a:t>
            </a:r>
          </a:p>
          <a:p>
            <a:pPr>
              <a:lnSpc>
                <a:spcPct val="90000"/>
              </a:lnSpc>
            </a:pPr>
            <a:endParaRPr lang="en-US" altLang="el-GR" sz="2400" smtClean="0"/>
          </a:p>
          <a:p>
            <a:pPr>
              <a:lnSpc>
                <a:spcPct val="90000"/>
              </a:lnSpc>
            </a:pPr>
            <a:r>
              <a:rPr lang="el-GR" altLang="el-GR" sz="2400" smtClean="0"/>
              <a:t>Για να διευκολύνει την έγκαιρη μετατροπή των προγραμμάτων, ο μεταφραστής της </a:t>
            </a:r>
            <a:r>
              <a:rPr lang="en-US" altLang="el-GR" sz="2400" smtClean="0"/>
              <a:t>Java </a:t>
            </a:r>
            <a:r>
              <a:rPr lang="el-GR" altLang="el-GR" sz="2400" smtClean="0"/>
              <a:t>προειδοποιεί όποτε επιχειρούμε να μεταφράσουμε ένα πρόγραμμα που χρησιμοποιεί μια αποδοκιμασμένη κλάση ή μέθοδο</a:t>
            </a:r>
            <a:endParaRPr lang="en-US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3600" smtClean="0"/>
              <a:t>Εκμάθηση των βιβλιοθηκών (</a:t>
            </a:r>
            <a:r>
              <a:rPr lang="en-US" altLang="el-GR" sz="3600" smtClean="0"/>
              <a:t>API</a:t>
            </a:r>
            <a:r>
              <a:rPr lang="el-GR" altLang="el-GR" sz="3600" smtClean="0"/>
              <a:t>)</a:t>
            </a:r>
            <a:endParaRPr lang="en-US" altLang="el-GR" sz="36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01000" cy="4648200"/>
          </a:xfrm>
        </p:spPr>
        <p:txBody>
          <a:bodyPr/>
          <a:lstStyle/>
          <a:p>
            <a:pPr marL="0">
              <a:spcBef>
                <a:spcPts val="1200"/>
              </a:spcBef>
              <a:defRPr/>
            </a:pPr>
            <a:r>
              <a:rPr lang="en-US" altLang="el-GR" sz="2000" dirty="0" smtClean="0">
                <a:latin typeface="Arial" panose="020B0604020202020204" pitchFamily="34" charset="0"/>
              </a:rPr>
              <a:t>API </a:t>
            </a:r>
            <a:r>
              <a:rPr lang="el-GR" altLang="el-GR" sz="2000" dirty="0" smtClean="0">
                <a:latin typeface="Arial" panose="020B0604020202020204" pitchFamily="34" charset="0"/>
              </a:rPr>
              <a:t>=</a:t>
            </a:r>
            <a:r>
              <a:rPr lang="en-US" altLang="el-GR" sz="2000" dirty="0" smtClean="0">
                <a:latin typeface="Arial" panose="020B0604020202020204" pitchFamily="34" charset="0"/>
              </a:rPr>
              <a:t> Application Programming Interface</a:t>
            </a:r>
            <a:endParaRPr lang="el-GR" altLang="el-GR" sz="2000" dirty="0" smtClean="0"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l-GR" altLang="el-GR" sz="2000" dirty="0" smtClean="0">
                <a:latin typeface="Arial" panose="020B0604020202020204" pitchFamily="34" charset="0"/>
              </a:rPr>
              <a:t>Η </a:t>
            </a:r>
            <a:r>
              <a:rPr lang="el-GR" altLang="el-GR" sz="2000" dirty="0" err="1" smtClean="0">
                <a:latin typeface="Arial" panose="020B0604020202020204" pitchFamily="34" charset="0"/>
              </a:rPr>
              <a:t>διαπροσωπεία</a:t>
            </a:r>
            <a:r>
              <a:rPr lang="el-GR" altLang="el-GR" sz="2000" dirty="0" smtClean="0">
                <a:latin typeface="Arial" panose="020B0604020202020204" pitchFamily="34" charset="0"/>
              </a:rPr>
              <a:t> (συμβάσεις κλήσεως) </a:t>
            </a:r>
            <a:r>
              <a:rPr lang="el-GR" altLang="el-GR" sz="1400" dirty="0" smtClean="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1400" dirty="0" smtClean="0">
                <a:solidFill>
                  <a:srgbClr val="FF66FF"/>
                </a:solidFill>
                <a:latin typeface="Arial" panose="020B0604020202020204" pitchFamily="34" charset="0"/>
              </a:rPr>
              <a:t>interface (calling conventions)</a:t>
            </a:r>
            <a:r>
              <a:rPr lang="el-GR" altLang="el-GR" sz="1400" dirty="0" smtClean="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r>
              <a:rPr lang="en-US" altLang="el-GR" sz="2000" dirty="0" smtClean="0">
                <a:latin typeface="Arial" panose="020B0604020202020204" pitchFamily="34" charset="0"/>
              </a:rPr>
              <a:t> </a:t>
            </a:r>
            <a:r>
              <a:rPr lang="el-GR" altLang="el-GR" sz="2000" dirty="0" smtClean="0">
                <a:latin typeface="Arial" panose="020B0604020202020204" pitchFamily="34" charset="0"/>
              </a:rPr>
              <a:t>μέσω της οποίας ένας προγραμματιστής εφαρμογών </a:t>
            </a:r>
            <a:r>
              <a:rPr lang="el-GR" altLang="el-GR" sz="2000" dirty="0" err="1" smtClean="0">
                <a:latin typeface="Arial" panose="020B0604020202020204" pitchFamily="34" charset="0"/>
              </a:rPr>
              <a:t>προσπελαύνει</a:t>
            </a:r>
            <a:r>
              <a:rPr lang="el-GR" altLang="el-GR" sz="2000" dirty="0" smtClean="0">
                <a:latin typeface="Arial" panose="020B0604020202020204" pitchFamily="34" charset="0"/>
              </a:rPr>
              <a:t> την βιβλιοθήκη κλάσεων της </a:t>
            </a:r>
            <a:r>
              <a:rPr lang="en-US" altLang="el-GR" sz="2000" dirty="0" smtClean="0">
                <a:latin typeface="Arial" panose="020B0604020202020204" pitchFamily="34" charset="0"/>
              </a:rPr>
              <a:t>Java</a:t>
            </a:r>
          </a:p>
          <a:p>
            <a:pPr marL="0">
              <a:spcBef>
                <a:spcPts val="1200"/>
              </a:spcBef>
              <a:defRPr/>
            </a:pPr>
            <a:r>
              <a:rPr lang="en-US" altLang="el-GR" sz="2000" dirty="0" smtClean="0">
                <a:latin typeface="Arial" panose="020B0604020202020204" pitchFamily="34" charset="0"/>
              </a:rPr>
              <a:t>Java 2 Standard Edition, v 1.3.</a:t>
            </a:r>
            <a:r>
              <a:rPr lang="en-US" altLang="el-GR" sz="2800" dirty="0" smtClean="0"/>
              <a:t> </a:t>
            </a:r>
          </a:p>
          <a:p>
            <a:pPr marL="895350" lvl="1" indent="-266700">
              <a:spcBef>
                <a:spcPts val="600"/>
              </a:spcBef>
              <a:defRPr/>
            </a:pPr>
            <a:r>
              <a:rPr lang="en-US" altLang="el-GR" sz="1600" dirty="0" smtClean="0"/>
              <a:t>1,840 </a:t>
            </a:r>
            <a:r>
              <a:rPr lang="el-GR" altLang="el-GR" sz="1600" dirty="0" smtClean="0"/>
              <a:t>κλάσεις και </a:t>
            </a:r>
            <a:r>
              <a:rPr lang="el-GR" altLang="el-GR" sz="1600" dirty="0" err="1" smtClean="0"/>
              <a:t>διαπροσωπείες</a:t>
            </a:r>
            <a:r>
              <a:rPr lang="en-US" altLang="el-GR" sz="1600" dirty="0" smtClean="0"/>
              <a:t> </a:t>
            </a:r>
            <a:r>
              <a:rPr lang="el-GR" altLang="el-GR" sz="1400" dirty="0" smtClean="0">
                <a:solidFill>
                  <a:srgbClr val="FF66FF"/>
                </a:solidFill>
              </a:rPr>
              <a:t>[</a:t>
            </a:r>
            <a:r>
              <a:rPr lang="en-US" altLang="el-GR" sz="1400" dirty="0" smtClean="0">
                <a:solidFill>
                  <a:srgbClr val="FF66FF"/>
                </a:solidFill>
              </a:rPr>
              <a:t>interfaces</a:t>
            </a:r>
            <a:r>
              <a:rPr lang="el-GR" altLang="el-GR" sz="1400" dirty="0" smtClean="0">
                <a:solidFill>
                  <a:srgbClr val="FF66FF"/>
                </a:solidFill>
              </a:rPr>
              <a:t>]</a:t>
            </a:r>
            <a:endParaRPr lang="en-US" altLang="el-GR" sz="1400" dirty="0" smtClean="0">
              <a:solidFill>
                <a:srgbClr val="FF66FF"/>
              </a:solidFill>
            </a:endParaRPr>
          </a:p>
          <a:p>
            <a:pPr marL="895350" lvl="1" indent="-266700">
              <a:spcBef>
                <a:spcPts val="600"/>
              </a:spcBef>
              <a:defRPr/>
            </a:pPr>
            <a:r>
              <a:rPr lang="el-GR" altLang="el-GR" sz="1600" dirty="0" smtClean="0"/>
              <a:t>Κατανεμημένες σε </a:t>
            </a:r>
            <a:r>
              <a:rPr lang="en-US" altLang="el-GR" sz="1600" dirty="0" smtClean="0"/>
              <a:t> 75 </a:t>
            </a:r>
            <a:r>
              <a:rPr lang="el-GR" altLang="el-GR" sz="1600" dirty="0" smtClean="0"/>
              <a:t>πακέτα </a:t>
            </a:r>
            <a:r>
              <a:rPr lang="el-GR" altLang="el-GR" sz="1400" dirty="0" smtClean="0">
                <a:solidFill>
                  <a:srgbClr val="FF66FF"/>
                </a:solidFill>
              </a:rPr>
              <a:t>[</a:t>
            </a:r>
            <a:r>
              <a:rPr lang="en-US" altLang="el-GR" sz="1400" dirty="0" smtClean="0">
                <a:solidFill>
                  <a:srgbClr val="FF66FF"/>
                </a:solidFill>
              </a:rPr>
              <a:t>packages</a:t>
            </a:r>
            <a:r>
              <a:rPr lang="el-GR" altLang="el-GR" sz="1400" dirty="0" smtClean="0">
                <a:solidFill>
                  <a:srgbClr val="FF66FF"/>
                </a:solidFill>
              </a:rPr>
              <a:t>]</a:t>
            </a:r>
            <a:endParaRPr lang="en-US" altLang="el-GR" sz="1400" dirty="0" smtClean="0">
              <a:solidFill>
                <a:srgbClr val="FF66FF"/>
              </a:solidFill>
            </a:endParaRPr>
          </a:p>
          <a:p>
            <a:pPr marL="0">
              <a:spcBef>
                <a:spcPts val="1200"/>
              </a:spcBef>
              <a:defRPr/>
            </a:pPr>
            <a:r>
              <a:rPr lang="de-DE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Java SE 8 (LTS, 2014)</a:t>
            </a:r>
            <a:endParaRPr lang="en-US" altLang="el-GR" sz="2800" dirty="0" smtClean="0"/>
          </a:p>
          <a:p>
            <a:pPr marL="895350" lvl="1" indent="-266700">
              <a:spcBef>
                <a:spcPts val="600"/>
              </a:spcBef>
              <a:defRPr/>
            </a:pPr>
            <a:r>
              <a:rPr lang="en-US" altLang="el-GR" sz="1600" dirty="0"/>
              <a:t>4240 </a:t>
            </a:r>
            <a:r>
              <a:rPr lang="el-GR" altLang="el-GR" sz="1600" dirty="0"/>
              <a:t>κλάσεις και </a:t>
            </a:r>
            <a:r>
              <a:rPr lang="el-GR" altLang="el-GR" sz="1600" dirty="0" err="1"/>
              <a:t>διαπροσωπείες</a:t>
            </a:r>
            <a:r>
              <a:rPr lang="en-US" altLang="el-GR" sz="1600" dirty="0"/>
              <a:t> </a:t>
            </a:r>
            <a:r>
              <a:rPr lang="el-GR" altLang="el-GR" sz="1400" dirty="0">
                <a:solidFill>
                  <a:srgbClr val="FF66FF"/>
                </a:solidFill>
              </a:rPr>
              <a:t>[</a:t>
            </a:r>
            <a:r>
              <a:rPr lang="en-US" altLang="el-GR" sz="1400" dirty="0">
                <a:solidFill>
                  <a:srgbClr val="FF66FF"/>
                </a:solidFill>
              </a:rPr>
              <a:t>Interfaces</a:t>
            </a:r>
            <a:r>
              <a:rPr lang="el-GR" altLang="el-GR" sz="1400" dirty="0">
                <a:solidFill>
                  <a:srgbClr val="FF66FF"/>
                </a:solidFill>
              </a:rPr>
              <a:t>]</a:t>
            </a:r>
            <a:endParaRPr lang="en-US" altLang="el-GR" sz="1400" dirty="0">
              <a:solidFill>
                <a:srgbClr val="FF66FF"/>
              </a:solidFill>
            </a:endParaRPr>
          </a:p>
          <a:p>
            <a:pPr marL="895350" lvl="1" indent="-266700">
              <a:spcBef>
                <a:spcPts val="600"/>
              </a:spcBef>
              <a:defRPr/>
            </a:pPr>
            <a:r>
              <a:rPr lang="el-GR" altLang="el-GR" sz="1600" dirty="0"/>
              <a:t>Κατανεμημένες σε </a:t>
            </a:r>
            <a:r>
              <a:rPr lang="en-US" altLang="el-GR" sz="1600" dirty="0"/>
              <a:t> 217 </a:t>
            </a:r>
            <a:r>
              <a:rPr lang="el-GR" altLang="el-GR" sz="1600" dirty="0"/>
              <a:t>πακέτα </a:t>
            </a:r>
            <a:r>
              <a:rPr lang="el-GR" altLang="el-GR" sz="1400" dirty="0">
                <a:solidFill>
                  <a:srgbClr val="FF66FF"/>
                </a:solidFill>
              </a:rPr>
              <a:t>[</a:t>
            </a:r>
            <a:r>
              <a:rPr lang="en-US" altLang="el-GR" sz="1400" dirty="0">
                <a:solidFill>
                  <a:srgbClr val="FF66FF"/>
                </a:solidFill>
              </a:rPr>
              <a:t>packages</a:t>
            </a:r>
            <a:r>
              <a:rPr lang="el-GR" altLang="el-GR" sz="1400" dirty="0">
                <a:solidFill>
                  <a:srgbClr val="FF66FF"/>
                </a:solidFill>
              </a:rPr>
              <a:t>]</a:t>
            </a:r>
            <a:endParaRPr lang="en-US" altLang="el-GR" sz="1400" dirty="0">
              <a:solidFill>
                <a:srgbClr val="FF66FF"/>
              </a:solidFill>
            </a:endParaRPr>
          </a:p>
          <a:p>
            <a:pPr marL="0">
              <a:spcBef>
                <a:spcPts val="1200"/>
              </a:spcBef>
              <a:defRPr/>
            </a:pPr>
            <a:r>
              <a:rPr lang="de-DE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Java </a:t>
            </a:r>
            <a:r>
              <a:rPr lang="de-DE" sz="2000" dirty="0">
                <a:solidFill>
                  <a:srgbClr val="222222"/>
                </a:solidFill>
                <a:latin typeface="arial" panose="020B0604020202020204" pitchFamily="34" charset="0"/>
              </a:rPr>
              <a:t>SE 11 (18.9 </a:t>
            </a:r>
            <a:r>
              <a:rPr lang="de-DE" sz="2000" dirty="0" smtClean="0">
                <a:solidFill>
                  <a:srgbClr val="222222"/>
                </a:solidFill>
                <a:latin typeface="arial" panose="020B0604020202020204" pitchFamily="34" charset="0"/>
              </a:rPr>
              <a:t>LTS)</a:t>
            </a:r>
          </a:p>
          <a:p>
            <a:pPr marL="895350" lvl="1" indent="-266700">
              <a:spcBef>
                <a:spcPts val="600"/>
              </a:spcBef>
              <a:defRPr/>
            </a:pPr>
            <a:r>
              <a:rPr lang="de-DE" sz="1600" dirty="0"/>
              <a:t>https://docs.oracle.com/en/java/javase/11/docs/api/</a:t>
            </a:r>
            <a:endParaRPr lang="en-US" altLang="el-GR" sz="1600" dirty="0"/>
          </a:p>
          <a:p>
            <a:pPr marL="114300" indent="0">
              <a:buFontTx/>
              <a:buNone/>
              <a:defRPr/>
            </a:pPr>
            <a:endParaRPr lang="en-US" altLang="el-GR" sz="2800" dirty="0" smtClean="0"/>
          </a:p>
          <a:p>
            <a:pPr marL="114300" indent="0">
              <a:buFontTx/>
              <a:buNone/>
              <a:defRPr/>
            </a:pPr>
            <a:endParaRPr lang="en-US" altLang="el-G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Βιβλιοθήκη κλάσεων </a:t>
            </a:r>
            <a:r>
              <a:rPr lang="en-US" altLang="el-GR" sz="3600" smtClean="0"/>
              <a:t>Java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1800" smtClean="0"/>
              <a:t>Η</a:t>
            </a:r>
            <a:r>
              <a:rPr lang="en-US" altLang="el-GR" sz="1800" smtClean="0"/>
              <a:t> Java SE 11, </a:t>
            </a:r>
            <a:r>
              <a:rPr lang="el-GR" altLang="el-GR" sz="1800" smtClean="0"/>
              <a:t>παρέχει μια μεγάλη συλλογή από κλάσεις που υποστηρίζουν και απλουστεύουν πολλές συνήθεις προγραμματιστικές δραστηριότητες</a:t>
            </a:r>
          </a:p>
          <a:p>
            <a:pPr>
              <a:buFontTx/>
              <a:buNone/>
            </a:pPr>
            <a:endParaRPr lang="en-US" altLang="el-GR" sz="1800" smtClean="0"/>
          </a:p>
          <a:p>
            <a:pPr lvl="1"/>
            <a:r>
              <a:rPr lang="en-US" altLang="el-GR" sz="1800" smtClean="0">
                <a:latin typeface="Times" panose="02020603050405020304" pitchFamily="18" charset="0"/>
              </a:rPr>
              <a:t>GUIs, TCP/IP sockets, CORBA, </a:t>
            </a:r>
            <a:r>
              <a:rPr lang="el-GR" altLang="el-GR" sz="1800" smtClean="0">
                <a:latin typeface="Times" panose="02020603050405020304" pitchFamily="18" charset="0"/>
              </a:rPr>
              <a:t>συμπίεση</a:t>
            </a:r>
            <a:r>
              <a:rPr lang="en-US" altLang="el-GR" sz="1800" smtClean="0">
                <a:latin typeface="Times" panose="02020603050405020304" pitchFamily="18" charset="0"/>
              </a:rPr>
              <a:t> (ZIP), 2D Graphics, </a:t>
            </a:r>
            <a:r>
              <a:rPr lang="el-GR" altLang="el-GR" sz="1800" smtClean="0">
                <a:latin typeface="Times" panose="02020603050405020304" pitchFamily="18" charset="0"/>
              </a:rPr>
              <a:t>κρυπτογράφηση</a:t>
            </a:r>
            <a:r>
              <a:rPr lang="en-US" altLang="el-GR" sz="1800" smtClean="0">
                <a:latin typeface="Times" panose="02020603050405020304" pitchFamily="18" charset="0"/>
              </a:rPr>
              <a:t>,…</a:t>
            </a:r>
            <a:endParaRPr lang="el-GR" altLang="el-GR" sz="1800" smtClean="0">
              <a:latin typeface="Times" panose="02020603050405020304" pitchFamily="18" charset="0"/>
            </a:endParaRPr>
          </a:p>
          <a:p>
            <a:pPr lvl="1">
              <a:buFontTx/>
              <a:buNone/>
            </a:pPr>
            <a:endParaRPr lang="en-US" altLang="el-GR" sz="1800" smtClean="0">
              <a:latin typeface="Times" panose="02020603050405020304" pitchFamily="18" charset="0"/>
            </a:endParaRPr>
          </a:p>
          <a:p>
            <a:r>
              <a:rPr lang="en-US" altLang="el-GR" sz="2200" smtClean="0"/>
              <a:t>Java SE</a:t>
            </a:r>
            <a:r>
              <a:rPr lang="el-GR" altLang="el-GR" sz="2200" smtClean="0"/>
              <a:t>: Ο «πυρήνας» της βιβλιοθήκης</a:t>
            </a:r>
            <a:endParaRPr lang="en-US" altLang="el-GR" sz="2200" smtClean="0"/>
          </a:p>
          <a:p>
            <a:r>
              <a:rPr lang="en-US" altLang="el-GR" sz="2200" smtClean="0"/>
              <a:t>JDK (Java Development Kit)</a:t>
            </a:r>
            <a:endParaRPr lang="en-US" altLang="el-GR" sz="1800" smtClean="0"/>
          </a:p>
          <a:p>
            <a:pPr lvl="1"/>
            <a:r>
              <a:rPr lang="el-GR" altLang="el-GR" sz="1800" smtClean="0">
                <a:latin typeface="Times" panose="02020603050405020304" pitchFamily="18" charset="0"/>
              </a:rPr>
              <a:t>Οργανωμένες σε </a:t>
            </a:r>
            <a:r>
              <a:rPr lang="en-US" altLang="el-GR" sz="1800" smtClean="0">
                <a:latin typeface="Times" panose="02020603050405020304" pitchFamily="18" charset="0"/>
              </a:rPr>
              <a:t>Modules</a:t>
            </a:r>
          </a:p>
          <a:p>
            <a:pPr lvl="1"/>
            <a:r>
              <a:rPr lang="en-US" altLang="el-GR" sz="1800" smtClean="0">
                <a:latin typeface="Times" panose="02020603050405020304" pitchFamily="18" charset="0"/>
              </a:rPr>
              <a:t>java.base</a:t>
            </a:r>
          </a:p>
          <a:p>
            <a:pPr lvl="1"/>
            <a:r>
              <a:rPr lang="en-US" altLang="el-GR" sz="1800" smtClean="0">
                <a:latin typeface="Times" panose="02020603050405020304" pitchFamily="18" charset="0"/>
              </a:rPr>
              <a:t>java.desktop</a:t>
            </a:r>
          </a:p>
          <a:p>
            <a:pPr lvl="1"/>
            <a:endParaRPr lang="en-US" altLang="el-GR" sz="24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8077200" cy="565150"/>
          </a:xfrm>
        </p:spPr>
        <p:txBody>
          <a:bodyPr/>
          <a:lstStyle/>
          <a:p>
            <a:r>
              <a:rPr lang="el-GR" altLang="el-GR" sz="3600" smtClean="0"/>
              <a:t>Συχνά χρησιμοποιούμενα πακέτα</a:t>
            </a:r>
            <a:endParaRPr lang="en-US" altLang="el-GR" sz="36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038600"/>
          </a:xfrm>
        </p:spPr>
        <p:txBody>
          <a:bodyPr/>
          <a:lstStyle/>
          <a:p>
            <a:pPr>
              <a:defRPr/>
            </a:pPr>
            <a:r>
              <a:rPr lang="en-US" altLang="el-GR" sz="2400" dirty="0" err="1" smtClean="0"/>
              <a:t>java.lang</a:t>
            </a:r>
            <a:endParaRPr lang="en-US" altLang="el-GR" sz="2400" dirty="0" smtClean="0"/>
          </a:p>
          <a:p>
            <a:pPr lvl="1">
              <a:defRPr/>
            </a:pPr>
            <a:r>
              <a:rPr lang="el-GR" altLang="el-GR" sz="2000" dirty="0" smtClean="0">
                <a:latin typeface="+mn-lt"/>
              </a:rPr>
              <a:t>Παρέχει κλάσεις που θεωρούνται θεμελιώδεις για το σχεδιασμό της γλώσσας προγραμματισμού </a:t>
            </a:r>
            <a:r>
              <a:rPr lang="en-US" altLang="el-GR" sz="2000" dirty="0" smtClean="0">
                <a:latin typeface="+mn-lt"/>
              </a:rPr>
              <a:t>Java (</a:t>
            </a:r>
            <a:r>
              <a:rPr lang="el-GR" altLang="el-GR" sz="2000" dirty="0" smtClean="0">
                <a:latin typeface="+mn-lt"/>
              </a:rPr>
              <a:t>περιλαμβάνει την κλάση </a:t>
            </a:r>
            <a:r>
              <a:rPr lang="en-US" altLang="el-GR" sz="2000" dirty="0" smtClean="0">
                <a:latin typeface="+mn-lt"/>
              </a:rPr>
              <a:t> Math)</a:t>
            </a:r>
            <a:endParaRPr lang="el-GR" altLang="el-GR" sz="2000" dirty="0" smtClean="0">
              <a:latin typeface="+mn-lt"/>
            </a:endParaRPr>
          </a:p>
          <a:p>
            <a:pPr lvl="1">
              <a:buFontTx/>
              <a:buNone/>
              <a:defRPr/>
            </a:pPr>
            <a:endParaRPr lang="en-US" altLang="el-GR" sz="2400" dirty="0" smtClean="0"/>
          </a:p>
          <a:p>
            <a:pPr>
              <a:defRPr/>
            </a:pPr>
            <a:r>
              <a:rPr lang="en-US" altLang="el-GR" sz="2400" dirty="0" err="1" smtClean="0"/>
              <a:t>java.math</a:t>
            </a:r>
            <a:endParaRPr lang="en-US" altLang="el-GR" sz="2400" dirty="0" smtClean="0"/>
          </a:p>
          <a:p>
            <a:pPr lvl="1">
              <a:defRPr/>
            </a:pPr>
            <a:r>
              <a:rPr lang="el-GR" altLang="el-GR" sz="2000" dirty="0" smtClean="0"/>
              <a:t>Παρέχει κλάσεις για την εκτέλεση αριθμητικών πράξεων μεγάλης ακρίβειας με ακέραιους </a:t>
            </a:r>
            <a:r>
              <a:rPr lang="en-US" altLang="el-GR" sz="2000" dirty="0" smtClean="0"/>
              <a:t>(</a:t>
            </a:r>
            <a:r>
              <a:rPr lang="en-US" altLang="el-GR" sz="2000" dirty="0" err="1" smtClean="0"/>
              <a:t>BigInteger</a:t>
            </a:r>
            <a:r>
              <a:rPr lang="en-US" altLang="el-GR" sz="2000" dirty="0" smtClean="0"/>
              <a:t>) </a:t>
            </a:r>
            <a:r>
              <a:rPr lang="el-GR" altLang="el-GR" sz="2000" dirty="0" smtClean="0"/>
              <a:t>και πραγματικούς </a:t>
            </a:r>
            <a:r>
              <a:rPr lang="en-US" altLang="el-GR" sz="2000" dirty="0" smtClean="0"/>
              <a:t> (</a:t>
            </a:r>
            <a:r>
              <a:rPr lang="en-US" altLang="el-GR" sz="2000" dirty="0" err="1" smtClean="0"/>
              <a:t>BigDecimal</a:t>
            </a:r>
            <a:r>
              <a:rPr lang="en-US" altLang="el-GR" sz="2000" dirty="0" smtClean="0"/>
              <a:t>)</a:t>
            </a:r>
            <a:r>
              <a:rPr lang="el-GR" altLang="el-GR" sz="2000" dirty="0" smtClean="0"/>
              <a:t> αριθμούς.</a:t>
            </a:r>
            <a:endParaRPr lang="en-US" alt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Το μέγεθος των πακέτων</a:t>
            </a:r>
            <a:endParaRPr lang="en-US" altLang="el-GR" sz="36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648200"/>
          </a:xfrm>
        </p:spPr>
        <p:txBody>
          <a:bodyPr/>
          <a:lstStyle/>
          <a:p>
            <a:r>
              <a:rPr lang="el-GR" altLang="el-GR" sz="2000" smtClean="0"/>
              <a:t>Με μια πρώτη ματιά ο μεγάλος αριθμός των κλάσεων καθιστά αδύνατη την εκμάθηση τους.</a:t>
            </a:r>
          </a:p>
          <a:p>
            <a:pPr>
              <a:buFontTx/>
              <a:buNone/>
            </a:pPr>
            <a:endParaRPr lang="el-GR" altLang="el-GR" sz="2000" smtClean="0"/>
          </a:p>
          <a:p>
            <a:r>
              <a:rPr lang="el-GR" altLang="el-GR" sz="2000" smtClean="0"/>
              <a:t>Στις περισσότερες περιπτώσεις ο προγραμματιστής χρειάζεται να γνωρίζει μόνο ένα υποσύνολο των κλάσεων.  </a:t>
            </a:r>
          </a:p>
          <a:p>
            <a:pPr>
              <a:buFontTx/>
              <a:buNone/>
            </a:pPr>
            <a:endParaRPr lang="en-US" altLang="el-GR" sz="2000" smtClean="0"/>
          </a:p>
          <a:p>
            <a:r>
              <a:rPr lang="el-GR" altLang="el-GR" sz="2000" smtClean="0"/>
              <a:t>Το υποσύνολο των κλάσεων που πρέπει να γνωρίζει ενας προγραμματιστής εξαρτάται από τις εφαρμογές που αναπτύσσει.</a:t>
            </a:r>
          </a:p>
          <a:p>
            <a:pPr>
              <a:buFontTx/>
              <a:buNone/>
            </a:pPr>
            <a:endParaRPr lang="en-US" altLang="el-GR" sz="2000" smtClean="0"/>
          </a:p>
          <a:p>
            <a:r>
              <a:rPr lang="el-GR" altLang="el-GR" sz="2000" smtClean="0"/>
              <a:t>Σημαντική είναι η ικανότητα εντοπισμού των αναγκαίων για τη σωστή ανάπτυξη προγραμμάτων κλάσεων στις βιβλιοθήκες.</a:t>
            </a:r>
            <a:endParaRPr lang="en-US" alt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Σύγκριση</a:t>
            </a:r>
            <a:endParaRPr lang="en-US" altLang="el-GR" sz="36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 smtClean="0"/>
              <a:t>Το λεξικό </a:t>
            </a:r>
            <a:r>
              <a:rPr lang="en-US" altLang="el-GR" sz="2400" smtClean="0"/>
              <a:t> </a:t>
            </a:r>
            <a:r>
              <a:rPr lang="el-GR" altLang="el-GR" sz="2400" smtClean="0"/>
              <a:t>«</a:t>
            </a:r>
            <a:r>
              <a:rPr lang="en-US" altLang="el-GR" sz="2400" smtClean="0"/>
              <a:t>Macquarie</a:t>
            </a:r>
            <a:r>
              <a:rPr lang="el-GR" altLang="el-GR" sz="2400" smtClean="0"/>
              <a:t>»</a:t>
            </a:r>
            <a:r>
              <a:rPr lang="en-US" altLang="el-GR" sz="28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l-GR" altLang="el-GR" sz="2400" smtClean="0">
                <a:latin typeface="Times" panose="02020603050405020304" pitchFamily="18" charset="0"/>
              </a:rPr>
              <a:t>Περισσότεροι από</a:t>
            </a:r>
            <a:r>
              <a:rPr lang="en-US" altLang="el-GR" sz="2400" smtClean="0">
                <a:latin typeface="Times" panose="02020603050405020304" pitchFamily="18" charset="0"/>
              </a:rPr>
              <a:t> 100,000 </a:t>
            </a:r>
            <a:r>
              <a:rPr lang="el-GR" altLang="el-GR" sz="2400" smtClean="0">
                <a:latin typeface="Times" panose="02020603050405020304" pitchFamily="18" charset="0"/>
              </a:rPr>
              <a:t>όροι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l-GR" sz="2400" smtClean="0">
              <a:latin typeface="Times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 smtClean="0"/>
              <a:t>Συχνότητα χρήσης λέξεων</a:t>
            </a:r>
            <a:endParaRPr lang="en-US" altLang="el-GR" sz="2400" smtClean="0"/>
          </a:p>
          <a:p>
            <a:pPr lvl="1">
              <a:lnSpc>
                <a:spcPct val="90000"/>
              </a:lnSpc>
            </a:pPr>
            <a:r>
              <a:rPr lang="el-GR" altLang="el-GR" sz="2400" smtClean="0">
                <a:latin typeface="Times" panose="02020603050405020304" pitchFamily="18" charset="0"/>
              </a:rPr>
              <a:t>Οι </a:t>
            </a:r>
            <a:r>
              <a:rPr lang="en-US" altLang="el-GR" sz="2400" smtClean="0">
                <a:latin typeface="Times" panose="02020603050405020304" pitchFamily="18" charset="0"/>
              </a:rPr>
              <a:t> 25 </a:t>
            </a:r>
            <a:r>
              <a:rPr lang="el-GR" altLang="el-GR" sz="2400" smtClean="0">
                <a:latin typeface="Times" panose="02020603050405020304" pitchFamily="18" charset="0"/>
              </a:rPr>
              <a:t>συχνότερα χρησιμοποιούμενες λέξεις αποτελούν περίπου το 1/3 του έντυπου υλικού (στην Αγγλική) </a:t>
            </a:r>
          </a:p>
          <a:p>
            <a:pPr lvl="1">
              <a:lnSpc>
                <a:spcPct val="90000"/>
              </a:lnSpc>
            </a:pPr>
            <a:r>
              <a:rPr lang="el-GR" altLang="el-GR" sz="2400" smtClean="0">
                <a:latin typeface="Times" panose="02020603050405020304" pitchFamily="18" charset="0"/>
              </a:rPr>
              <a:t>Οι </a:t>
            </a:r>
            <a:r>
              <a:rPr lang="en-US" altLang="el-GR" sz="2400" smtClean="0">
                <a:latin typeface="Times" panose="02020603050405020304" pitchFamily="18" charset="0"/>
              </a:rPr>
              <a:t> </a:t>
            </a:r>
            <a:r>
              <a:rPr lang="el-GR" altLang="el-GR" sz="2400" smtClean="0">
                <a:latin typeface="Times" panose="02020603050405020304" pitchFamily="18" charset="0"/>
              </a:rPr>
              <a:t>100</a:t>
            </a:r>
            <a:r>
              <a:rPr lang="en-US" altLang="el-GR" sz="2400" smtClean="0">
                <a:latin typeface="Times" panose="02020603050405020304" pitchFamily="18" charset="0"/>
              </a:rPr>
              <a:t> </a:t>
            </a:r>
            <a:r>
              <a:rPr lang="el-GR" altLang="el-GR" sz="2400" smtClean="0">
                <a:latin typeface="Times" panose="02020603050405020304" pitchFamily="18" charset="0"/>
              </a:rPr>
              <a:t>συχνότερα χρησιμοποιούμενες λέξεις αποτελούν περίπου το 1/2 του έντυπου υλικού</a:t>
            </a:r>
            <a:endParaRPr lang="en-US" altLang="el-GR" sz="2400" smtClean="0">
              <a:latin typeface="Times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l-GR" altLang="el-GR" sz="2400" smtClean="0">
                <a:latin typeface="Times" panose="02020603050405020304" pitchFamily="18" charset="0"/>
              </a:rPr>
              <a:t>Οι </a:t>
            </a:r>
            <a:r>
              <a:rPr lang="en-US" altLang="el-GR" sz="2400" smtClean="0">
                <a:latin typeface="Times" panose="02020603050405020304" pitchFamily="18" charset="0"/>
              </a:rPr>
              <a:t> </a:t>
            </a:r>
            <a:r>
              <a:rPr lang="el-GR" altLang="el-GR" sz="2400" smtClean="0">
                <a:latin typeface="Times" panose="02020603050405020304" pitchFamily="18" charset="0"/>
              </a:rPr>
              <a:t>300</a:t>
            </a:r>
            <a:r>
              <a:rPr lang="en-US" altLang="el-GR" sz="2400" smtClean="0">
                <a:latin typeface="Times" panose="02020603050405020304" pitchFamily="18" charset="0"/>
              </a:rPr>
              <a:t> </a:t>
            </a:r>
            <a:r>
              <a:rPr lang="el-GR" altLang="el-GR" sz="2400" smtClean="0">
                <a:latin typeface="Times" panose="02020603050405020304" pitchFamily="18" charset="0"/>
              </a:rPr>
              <a:t>συχνότερα χρησιμοποιούμενες λέξεις αποτελούν περίπου το 65% του έντυπου υλικού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l-GR" sz="2400" smtClean="0">
              <a:latin typeface="Times" panose="02020603050405020304" pitchFamily="18" charset="0"/>
            </a:endParaRPr>
          </a:p>
          <a:p>
            <a:pPr lvl="3">
              <a:lnSpc>
                <a:spcPct val="90000"/>
              </a:lnSpc>
            </a:pPr>
            <a:r>
              <a:rPr lang="en-US" altLang="el-GR" sz="1800" smtClean="0">
                <a:latin typeface="Times" panose="02020603050405020304" pitchFamily="18" charset="0"/>
              </a:rPr>
              <a:t>www.duboislc.org/EducationWatch/First100Words.html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Στοιχεία πρώτου βαθμού</a:t>
            </a:r>
            <a:endParaRPr lang="en-US" altLang="el-GR" sz="360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smtClean="0"/>
              <a:t>Υπάρχουν </a:t>
            </a:r>
            <a:r>
              <a:rPr lang="en-US" altLang="el-GR" sz="2400" smtClean="0"/>
              <a:t> </a:t>
            </a:r>
            <a:r>
              <a:rPr lang="el-GR" altLang="el-GR" sz="2400" smtClean="0"/>
              <a:t>τρία στοιχεία πρώτου βαθμού που μπορεί να </a:t>
            </a:r>
            <a:r>
              <a:rPr lang="en-US" altLang="el-GR" sz="2400" smtClean="0"/>
              <a:t> </a:t>
            </a:r>
            <a:r>
              <a:rPr lang="el-GR" altLang="el-GR" sz="2400" smtClean="0"/>
              <a:t>αποτελούν μέρη ενός αρχείου πηγαίου κώδικα</a:t>
            </a:r>
            <a:endParaRPr lang="en-US" altLang="el-GR" sz="2400" smtClean="0"/>
          </a:p>
          <a:p>
            <a:pPr lvl="1"/>
            <a:r>
              <a:rPr lang="el-GR" altLang="el-GR" sz="2400" smtClean="0">
                <a:latin typeface="Times" panose="02020603050405020304" pitchFamily="18" charset="0"/>
              </a:rPr>
              <a:t>Κανένα από αυτά δεν είναι αναγκαίο</a:t>
            </a:r>
          </a:p>
          <a:p>
            <a:pPr lvl="1">
              <a:buFontTx/>
              <a:buNone/>
            </a:pPr>
            <a:endParaRPr lang="en-US" altLang="el-GR" sz="2400" smtClean="0">
              <a:latin typeface="Times" panose="02020603050405020304" pitchFamily="18" charset="0"/>
            </a:endParaRPr>
          </a:p>
          <a:p>
            <a:r>
              <a:rPr lang="el-GR" altLang="el-GR" sz="2400" smtClean="0"/>
              <a:t>Εάν ένα η περισσότερα είναι παρόντα πρέπει να εμφανίζονται με την παρακάτω σειρά:</a:t>
            </a:r>
            <a:endParaRPr lang="en-US" altLang="el-GR" sz="2400" smtClean="0"/>
          </a:p>
          <a:p>
            <a:pPr lvl="1"/>
            <a:r>
              <a:rPr lang="en-US" altLang="el-GR" sz="2400" smtClean="0">
                <a:latin typeface="Times" panose="02020603050405020304" pitchFamily="18" charset="0"/>
              </a:rPr>
              <a:t>package declaration</a:t>
            </a:r>
          </a:p>
          <a:p>
            <a:pPr lvl="1"/>
            <a:r>
              <a:rPr lang="en-US" altLang="el-GR" sz="2400" smtClean="0">
                <a:latin typeface="Times" panose="02020603050405020304" pitchFamily="18" charset="0"/>
              </a:rPr>
              <a:t>import statements</a:t>
            </a:r>
          </a:p>
          <a:p>
            <a:pPr lvl="1"/>
            <a:r>
              <a:rPr lang="en-US" altLang="el-GR" sz="2400" smtClean="0">
                <a:latin typeface="Times" panose="02020603050405020304" pitchFamily="18" charset="0"/>
              </a:rPr>
              <a:t>class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Helvetica" panose="020B0604020202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Helvetica" panose="020B060402020203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6362</TotalTime>
  <Pages>43</Pages>
  <Words>1533</Words>
  <Application>Microsoft Office PowerPoint</Application>
  <PresentationFormat>On-screen Show (4:3)</PresentationFormat>
  <Paragraphs>304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Helvetica</vt:lpstr>
      <vt:lpstr>Arial</vt:lpstr>
      <vt:lpstr>Times</vt:lpstr>
      <vt:lpstr>Monotype Sorts</vt:lpstr>
      <vt:lpstr>Courier New</vt:lpstr>
      <vt:lpstr>untitled 2</vt:lpstr>
      <vt:lpstr>PowerPoint Presentation</vt:lpstr>
      <vt:lpstr>Εκμάθηση  αντικειμενοστραφή προγρ/σμού</vt:lpstr>
      <vt:lpstr>Εκμάθηση της γλώσσας</vt:lpstr>
      <vt:lpstr>Εκμάθηση των βιβλιοθηκών (API)</vt:lpstr>
      <vt:lpstr>Βιβλιοθήκη κλάσεων Java</vt:lpstr>
      <vt:lpstr>Συχνά χρησιμοποιούμενα πακέτα</vt:lpstr>
      <vt:lpstr>Το μέγεθος των πακέτων</vt:lpstr>
      <vt:lpstr>Σύγκριση</vt:lpstr>
      <vt:lpstr>Στοιχεία πρώτου βαθμού</vt:lpstr>
      <vt:lpstr>Παράδειγμα Java</vt:lpstr>
      <vt:lpstr>Πακέτα (Packages)</vt:lpstr>
      <vt:lpstr>import</vt:lpstr>
      <vt:lpstr>import</vt:lpstr>
      <vt:lpstr>Συχνά χρησιμοποιούμενες κλάσεις</vt:lpstr>
      <vt:lpstr>Η κλάση String</vt:lpstr>
      <vt:lpstr>Η κλάση String</vt:lpstr>
      <vt:lpstr>Η κλάση Math</vt:lpstr>
      <vt:lpstr>Η κλάση Math</vt:lpstr>
      <vt:lpstr>Κλάσεις συσκευαστές (Wrapper Classes)</vt:lpstr>
      <vt:lpstr>Βασικοί τύποι και συσκευαστές</vt:lpstr>
      <vt:lpstr>Συνήθη σφάλματα</vt:lpstr>
      <vt:lpstr>Συνήθη σφάλματα</vt:lpstr>
      <vt:lpstr>Συνήθη σφάλματα</vt:lpstr>
      <vt:lpstr>Κλάσεις συσκευαστές</vt:lpstr>
      <vt:lpstr>Παράδειγμα Java</vt:lpstr>
      <vt:lpstr>Κλάσεις συσκευαστές</vt:lpstr>
      <vt:lpstr>Η κλάση System</vt:lpstr>
      <vt:lpstr>Η κλάση System</vt:lpstr>
      <vt:lpstr>Η κλάση System</vt:lpstr>
      <vt:lpstr>Αποδοκιμασία/απαξίωση  (Deprecation)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subject>Lecture slides</dc:subject>
  <dc:creator>Αντώνιος Συμβώνης</dc:creator>
  <cp:keywords/>
  <dc:description>Translated from the lecture notes of _x000d_
Michael Kölling, Monash University</dc:description>
  <cp:lastModifiedBy>A. Symvonis</cp:lastModifiedBy>
  <cp:revision>218</cp:revision>
  <cp:lastPrinted>2018-10-19T19:28:42Z</cp:lastPrinted>
  <dcterms:created xsi:type="dcterms:W3CDTF">1996-04-15T15:18:02Z</dcterms:created>
  <dcterms:modified xsi:type="dcterms:W3CDTF">2018-10-31T09:11:36Z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eek">
    <vt:lpwstr>2</vt:lpwstr>
  </property>
</Properties>
</file>