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6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CC0000"/>
    <a:srgbClr val="DF191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23" autoAdjust="0"/>
    <p:restoredTop sz="90929"/>
  </p:normalViewPr>
  <p:slideViewPr>
    <p:cSldViewPr>
      <p:cViewPr varScale="1">
        <p:scale>
          <a:sx n="113" d="100"/>
          <a:sy n="113" d="100"/>
        </p:scale>
        <p:origin x="11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878" y="5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44475" y="449263"/>
            <a:ext cx="6826250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31" tIns="44717" rIns="91031" bIns="44717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500" dirty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500" dirty="0" err="1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500" dirty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</a:t>
            </a:r>
            <a:r>
              <a:rPr lang="en-AU" altLang="el-GR" sz="1500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500" dirty="0">
                <a:solidFill>
                  <a:srgbClr val="000000"/>
                </a:solidFill>
                <a:latin typeface="Arial" panose="020B0604020202020204" pitchFamily="34" charset="0"/>
              </a:rPr>
              <a:t>Διάλεξη #5</a:t>
            </a:r>
            <a:endParaRPr lang="en-AU" altLang="el-GR" sz="15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064000" y="8915400"/>
            <a:ext cx="28321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031" tIns="44717" rIns="91031" bIns="44717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Αντώνιος </a:t>
            </a:r>
            <a:r>
              <a:rPr lang="el-GR" altLang="el-GR" sz="1300" dirty="0" err="1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3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2475"/>
            <a:ext cx="5365750" cy="40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1" tIns="44717" rIns="91031" bIns="44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noProof="0" smtClean="0"/>
              <a:t>Click to edit Master notes styles</a:t>
            </a:r>
          </a:p>
          <a:p>
            <a:pPr lvl="1"/>
            <a:r>
              <a:rPr lang="en-AU" altLang="el-GR" noProof="0" smtClean="0"/>
              <a:t>Second Level</a:t>
            </a:r>
          </a:p>
          <a:p>
            <a:pPr lvl="2"/>
            <a:r>
              <a:rPr lang="en-AU" altLang="el-GR" noProof="0" smtClean="0"/>
              <a:t>Third Level</a:t>
            </a:r>
          </a:p>
          <a:p>
            <a:pPr lvl="3"/>
            <a:r>
              <a:rPr lang="en-AU" altLang="el-GR" noProof="0" smtClean="0"/>
              <a:t>Fourth Level</a:t>
            </a:r>
          </a:p>
          <a:p>
            <a:pPr lvl="4"/>
            <a:r>
              <a:rPr lang="en-AU" altLang="el-GR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4212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285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3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59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950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58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192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20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227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36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05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179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F5F5F"/>
            </a:gs>
            <a:gs pos="50000">
              <a:schemeClr val="hlink"/>
            </a:gs>
            <a:gs pos="100000">
              <a:srgbClr val="5F5F5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322513" y="6434138"/>
            <a:ext cx="666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defRPr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Slide </a:t>
            </a:r>
            <a:fld id="{1CFD61E5-3C9E-494F-A01E-AABC2C18218A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pPr algn="r">
                <a:defRPr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C7C7C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>
                <a:solidFill>
                  <a:srgbClr val="FFFFFF"/>
                </a:solidFill>
              </a:rPr>
              <a:t>Week 5: loops</a:t>
            </a:r>
            <a:endParaRPr lang="en-AU" altLang="el-GR" sz="5400" smtClean="0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19200" y="2209800"/>
            <a:ext cx="6705600" cy="243205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FFFFFF"/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Διάλεξη #5</a:t>
            </a:r>
            <a:r>
              <a:rPr lang="en-AU" altLang="el-GR" sz="3600">
                <a:latin typeface="Arial" panose="020B0604020202020204" pitchFamily="34" charset="0"/>
              </a:rPr>
              <a:t>:</a:t>
            </a: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Δομές ροής προγράμματος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do: </a:t>
            </a:r>
            <a:r>
              <a:rPr lang="el-GR" altLang="el-GR" sz="3600" smtClean="0"/>
              <a:t>παραδείγματα</a:t>
            </a:r>
            <a:endParaRPr lang="en-AU" altLang="el-GR" sz="3600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057400" y="2120900"/>
            <a:ext cx="3702050" cy="13239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do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counter.process(x);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x++;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 while(x &lt; 99);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057400" y="4057650"/>
            <a:ext cx="4419600" cy="10191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do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x = readInput();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 while(x != 0);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for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3400" y="1981200"/>
            <a:ext cx="8001000" cy="16144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for( </a:t>
            </a:r>
            <a:r>
              <a:rPr lang="el-GR" altLang="el-GR" sz="2000" b="1" i="1">
                <a:latin typeface="Courier New" panose="02070309020205020404" pitchFamily="49" charset="0"/>
              </a:rPr>
              <a:t>αρχική-εντολή</a:t>
            </a:r>
            <a:r>
              <a:rPr lang="en-AU" altLang="el-GR" sz="2000" b="1">
                <a:latin typeface="Courier New" panose="02070309020205020404" pitchFamily="49" charset="0"/>
              </a:rPr>
              <a:t>; </a:t>
            </a:r>
            <a:r>
              <a:rPr lang="el-GR" altLang="el-GR" sz="2000" b="1" i="1">
                <a:latin typeface="Courier New" panose="02070309020205020404" pitchFamily="49" charset="0"/>
              </a:rPr>
              <a:t>συνθήκη</a:t>
            </a:r>
            <a:r>
              <a:rPr lang="en-AU" altLang="el-GR" sz="2000" b="1">
                <a:latin typeface="Courier New" panose="02070309020205020404" pitchFamily="49" charset="0"/>
              </a:rPr>
              <a:t>; </a:t>
            </a:r>
            <a:r>
              <a:rPr lang="el-GR" altLang="el-GR" sz="2000" b="1" i="1">
                <a:latin typeface="Courier New" panose="02070309020205020404" pitchFamily="49" charset="0"/>
              </a:rPr>
              <a:t>Εντολή-ενημέρωσης</a:t>
            </a:r>
            <a:r>
              <a:rPr lang="en-AU" altLang="el-GR" sz="2000" b="1">
                <a:latin typeface="Courier New" panose="02070309020205020404" pitchFamily="49" charset="0"/>
              </a:rPr>
              <a:t> ) {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l-GR" altLang="el-GR" sz="2000" b="1" i="1">
                <a:latin typeface="Courier New" panose="02070309020205020404" pitchFamily="49" charset="0"/>
              </a:rPr>
              <a:t>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endParaRPr lang="en-AU" altLang="el-GR" sz="2000" b="1" i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" y="1519238"/>
            <a:ext cx="1376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σύνταξη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38200" y="4419600"/>
            <a:ext cx="7315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Κάθε τμήμα του βρόγχου-</a:t>
            </a: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for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μπορεί να είναι άδειο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Εάν το «σώμα» περιέχει μόνο μια εντολή τότε οι 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αγκύλες μπορεί να παραληφθούν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for: </a:t>
            </a:r>
            <a:r>
              <a:rPr lang="el-GR" altLang="el-GR" sz="3600" smtClean="0"/>
              <a:t>παραδείγματα</a:t>
            </a:r>
            <a:endParaRPr lang="en-AU" altLang="el-GR" sz="3600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467600" cy="10191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for(int i = 0; i &lt; 100; i++)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System.out.println(i);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62000" y="3549650"/>
            <a:ext cx="6292850" cy="10191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for(String s = getString(); s != ""; 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buffer.append(s);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break / continue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315200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Arial" panose="020B0604020202020204" pitchFamily="34" charset="0"/>
              </a:rPr>
              <a:t>Σε όλους τους βρόγχους</a:t>
            </a:r>
            <a:r>
              <a:rPr lang="en-AU" altLang="el-GR" sz="2400">
                <a:latin typeface="Arial" panose="020B060402020202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latin typeface="Arial" panose="020B0604020202020204" pitchFamily="34" charset="0"/>
              </a:rPr>
              <a:t> • </a:t>
            </a:r>
            <a:r>
              <a:rPr lang="el-GR" altLang="el-GR" sz="2400">
                <a:latin typeface="Arial" panose="020B0604020202020204" pitchFamily="34" charset="0"/>
              </a:rPr>
              <a:t>το </a:t>
            </a:r>
            <a:r>
              <a:rPr lang="en-AU" altLang="el-GR" sz="2400" b="1">
                <a:latin typeface="Arial" panose="020B0604020202020204" pitchFamily="34" charset="0"/>
              </a:rPr>
              <a:t>break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προκαλεί την άμεση έξοδο από το </a:t>
            </a:r>
            <a:br>
              <a:rPr lang="el-GR" altLang="el-GR" sz="2400">
                <a:latin typeface="Arial" panose="020B0604020202020204" pitchFamily="34" charset="0"/>
              </a:rPr>
            </a:br>
            <a:r>
              <a:rPr lang="el-GR" altLang="el-GR" sz="2400">
                <a:latin typeface="Arial" panose="020B0604020202020204" pitchFamily="34" charset="0"/>
              </a:rPr>
              <a:t>   βρόγχο που το περιέχει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latin typeface="Arial" panose="020B0604020202020204" pitchFamily="34" charset="0"/>
              </a:rPr>
              <a:t> • </a:t>
            </a:r>
            <a:r>
              <a:rPr lang="el-GR" altLang="el-GR" sz="2400">
                <a:latin typeface="Arial" panose="020B0604020202020204" pitchFamily="34" charset="0"/>
              </a:rPr>
              <a:t>το </a:t>
            </a:r>
            <a:r>
              <a:rPr lang="en-AU" altLang="el-GR" sz="2400" b="1">
                <a:latin typeface="Arial" panose="020B0604020202020204" pitchFamily="34" charset="0"/>
              </a:rPr>
              <a:t>continue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προκαλεί την άμεση επανάληψη του </a:t>
            </a:r>
            <a:br>
              <a:rPr lang="el-GR" altLang="el-GR" sz="2400">
                <a:latin typeface="Arial" panose="020B0604020202020204" pitchFamily="34" charset="0"/>
              </a:rPr>
            </a:br>
            <a:r>
              <a:rPr lang="el-GR" altLang="el-GR" sz="2400">
                <a:latin typeface="Arial" panose="020B0604020202020204" pitchFamily="34" charset="0"/>
              </a:rPr>
              <a:t>   βρόγχου</a:t>
            </a:r>
            <a:endParaRPr lang="en-AU" altLang="el-GR" sz="2400">
              <a:latin typeface="Arial" panose="020B060402020202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3581400"/>
            <a:ext cx="6292850" cy="25431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while(x &lt; 99)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if(x &lt; 0)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break;     // error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if(x == 0)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continue;  // ignore zero values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process(x);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x = reader.nextX();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6389" name="Group 14"/>
          <p:cNvGrpSpPr>
            <a:grpSpLocks/>
          </p:cNvGrpSpPr>
          <p:nvPr/>
        </p:nvGrpSpPr>
        <p:grpSpPr bwMode="auto">
          <a:xfrm>
            <a:off x="457200" y="4343400"/>
            <a:ext cx="609600" cy="1676400"/>
            <a:chOff x="288" y="2736"/>
            <a:chExt cx="384" cy="1056"/>
          </a:xfrm>
        </p:grpSpPr>
        <p:sp>
          <p:nvSpPr>
            <p:cNvPr id="16394" name="Arc 6"/>
            <p:cNvSpPr>
              <a:spLocks/>
            </p:cNvSpPr>
            <p:nvPr/>
          </p:nvSpPr>
          <p:spPr bwMode="auto">
            <a:xfrm flipH="1">
              <a:off x="288" y="2791"/>
              <a:ext cx="336" cy="521"/>
            </a:xfrm>
            <a:custGeom>
              <a:avLst/>
              <a:gdLst>
                <a:gd name="T0" fmla="*/ 0 w 21594"/>
                <a:gd name="T1" fmla="*/ 0 h 21600"/>
                <a:gd name="T2" fmla="*/ 0 w 21594"/>
                <a:gd name="T3" fmla="*/ 0 h 21600"/>
                <a:gd name="T4" fmla="*/ 0 w 2159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4" h="21600" fill="none" extrusionOk="0">
                  <a:moveTo>
                    <a:pt x="0" y="0"/>
                  </a:moveTo>
                  <a:cubicBezTo>
                    <a:pt x="11724" y="0"/>
                    <a:pt x="21308" y="9353"/>
                    <a:pt x="21593" y="21075"/>
                  </a:cubicBezTo>
                </a:path>
                <a:path w="21594" h="21600" stroke="0" extrusionOk="0">
                  <a:moveTo>
                    <a:pt x="0" y="0"/>
                  </a:moveTo>
                  <a:cubicBezTo>
                    <a:pt x="11724" y="0"/>
                    <a:pt x="21308" y="9353"/>
                    <a:pt x="21593" y="21075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5" name="Arc 7"/>
            <p:cNvSpPr>
              <a:spLocks/>
            </p:cNvSpPr>
            <p:nvPr/>
          </p:nvSpPr>
          <p:spPr bwMode="auto">
            <a:xfrm flipH="1" flipV="1">
              <a:off x="288" y="3264"/>
              <a:ext cx="336" cy="528"/>
            </a:xfrm>
            <a:custGeom>
              <a:avLst/>
              <a:gdLst>
                <a:gd name="T0" fmla="*/ 0 w 21600"/>
                <a:gd name="T1" fmla="*/ 0 h 22745"/>
                <a:gd name="T2" fmla="*/ 0 w 21600"/>
                <a:gd name="T3" fmla="*/ 0 h 22745"/>
                <a:gd name="T4" fmla="*/ 0 w 21600"/>
                <a:gd name="T5" fmla="*/ 0 h 227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2745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981"/>
                    <a:pt x="21589" y="22363"/>
                    <a:pt x="21569" y="22744"/>
                  </a:cubicBezTo>
                </a:path>
                <a:path w="21600" h="22745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981"/>
                    <a:pt x="21589" y="22363"/>
                    <a:pt x="21569" y="22744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6" name="Oval 8"/>
            <p:cNvSpPr>
              <a:spLocks noChangeArrowheads="1"/>
            </p:cNvSpPr>
            <p:nvPr/>
          </p:nvSpPr>
          <p:spPr bwMode="auto">
            <a:xfrm>
              <a:off x="576" y="2736"/>
              <a:ext cx="96" cy="10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6390" name="Group 15"/>
          <p:cNvGrpSpPr>
            <a:grpSpLocks/>
          </p:cNvGrpSpPr>
          <p:nvPr/>
        </p:nvGrpSpPr>
        <p:grpSpPr bwMode="auto">
          <a:xfrm>
            <a:off x="381000" y="3810000"/>
            <a:ext cx="479425" cy="1219200"/>
            <a:chOff x="240" y="2400"/>
            <a:chExt cx="302" cy="768"/>
          </a:xfrm>
        </p:grpSpPr>
        <p:sp>
          <p:nvSpPr>
            <p:cNvPr id="16391" name="Arc 10"/>
            <p:cNvSpPr>
              <a:spLocks/>
            </p:cNvSpPr>
            <p:nvPr/>
          </p:nvSpPr>
          <p:spPr bwMode="auto">
            <a:xfrm flipH="1" flipV="1">
              <a:off x="240" y="2784"/>
              <a:ext cx="254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2" name="Arc 11"/>
            <p:cNvSpPr>
              <a:spLocks/>
            </p:cNvSpPr>
            <p:nvPr/>
          </p:nvSpPr>
          <p:spPr bwMode="auto">
            <a:xfrm flipH="1">
              <a:off x="240" y="2400"/>
              <a:ext cx="302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3" name="Oval 12"/>
            <p:cNvSpPr>
              <a:spLocks noChangeArrowheads="1"/>
            </p:cNvSpPr>
            <p:nvPr/>
          </p:nvSpPr>
          <p:spPr bwMode="auto">
            <a:xfrm flipV="1">
              <a:off x="461" y="3104"/>
              <a:ext cx="67" cy="6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077200" cy="565150"/>
          </a:xfrm>
        </p:spPr>
        <p:txBody>
          <a:bodyPr/>
          <a:lstStyle/>
          <a:p>
            <a:r>
              <a:rPr lang="el-GR" altLang="el-GR" sz="3600" smtClean="0"/>
              <a:t>Εντολές ροής προγράμματος της </a:t>
            </a:r>
            <a:r>
              <a:rPr lang="en-AU" altLang="el-GR" sz="3600" smtClean="0"/>
              <a:t>Java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Υπό συνθήκη διακλάδωση</a:t>
            </a:r>
            <a:r>
              <a:rPr lang="el-GR" altLang="el-GR" sz="2400" i="1" smtClean="0"/>
              <a:t> </a:t>
            </a:r>
            <a:r>
              <a:rPr lang="el-GR" altLang="el-GR" sz="1600" smtClean="0">
                <a:solidFill>
                  <a:srgbClr val="FF99FF"/>
                </a:solidFill>
              </a:rPr>
              <a:t>[</a:t>
            </a:r>
            <a:r>
              <a:rPr lang="en-AU" altLang="el-GR" sz="1600" smtClean="0">
                <a:solidFill>
                  <a:srgbClr val="FF99FF"/>
                </a:solidFill>
              </a:rPr>
              <a:t>conditional</a:t>
            </a:r>
            <a:r>
              <a:rPr lang="el-GR" altLang="el-GR" sz="1600" smtClean="0">
                <a:solidFill>
                  <a:srgbClr val="FF99FF"/>
                </a:solidFill>
              </a:rPr>
              <a:t>]</a:t>
            </a:r>
            <a:r>
              <a:rPr lang="en-AU" altLang="el-GR" sz="2400" smtClean="0"/>
              <a:t/>
            </a:r>
            <a:br>
              <a:rPr lang="en-AU" altLang="el-GR" sz="2400" smtClean="0"/>
            </a:br>
            <a:r>
              <a:rPr lang="en-AU" altLang="el-GR" sz="2400" smtClean="0"/>
              <a:t>	</a:t>
            </a:r>
            <a:r>
              <a:rPr lang="en-AU" altLang="el-GR" sz="2400" b="1" smtClean="0">
                <a:latin typeface="Courier New" panose="02070309020205020404" pitchFamily="49" charset="0"/>
              </a:rPr>
              <a:t>if()/else</a:t>
            </a:r>
            <a:endParaRPr lang="el-GR" altLang="el-GR" sz="2400" b="1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AU" altLang="el-GR" sz="2400" smtClean="0"/>
          </a:p>
          <a:p>
            <a:r>
              <a:rPr lang="el-GR" altLang="el-GR" sz="2400" smtClean="0">
                <a:latin typeface="Arial" panose="020B0604020202020204" pitchFamily="34" charset="0"/>
              </a:rPr>
              <a:t>Επιλογή</a:t>
            </a:r>
            <a:r>
              <a:rPr lang="el-GR" altLang="el-GR" sz="2400" i="1" smtClean="0"/>
              <a:t> </a:t>
            </a:r>
            <a:r>
              <a:rPr lang="el-GR" altLang="el-GR" sz="1600" smtClean="0">
                <a:solidFill>
                  <a:srgbClr val="FF99FF"/>
                </a:solidFill>
              </a:rPr>
              <a:t>[</a:t>
            </a:r>
            <a:r>
              <a:rPr lang="en-AU" altLang="el-GR" sz="1600" smtClean="0">
                <a:solidFill>
                  <a:srgbClr val="FF99FF"/>
                </a:solidFill>
              </a:rPr>
              <a:t>selection</a:t>
            </a:r>
            <a:r>
              <a:rPr lang="el-GR" altLang="el-GR" sz="1600" smtClean="0">
                <a:solidFill>
                  <a:srgbClr val="FF99FF"/>
                </a:solidFill>
              </a:rPr>
              <a:t>]</a:t>
            </a:r>
            <a:r>
              <a:rPr lang="en-AU" altLang="el-GR" sz="2400" smtClean="0"/>
              <a:t/>
            </a:r>
            <a:br>
              <a:rPr lang="en-AU" altLang="el-GR" sz="2400" smtClean="0"/>
            </a:br>
            <a:r>
              <a:rPr lang="en-AU" altLang="el-GR" sz="2400" smtClean="0"/>
              <a:t>	</a:t>
            </a:r>
            <a:r>
              <a:rPr lang="en-AU" altLang="el-GR" sz="2400" b="1" smtClean="0">
                <a:latin typeface="Courier New" panose="02070309020205020404" pitchFamily="49" charset="0"/>
              </a:rPr>
              <a:t>switch()</a:t>
            </a:r>
            <a:endParaRPr lang="el-GR" altLang="el-GR" sz="2400" b="1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AU" altLang="el-GR" sz="2400" smtClean="0"/>
          </a:p>
          <a:p>
            <a:r>
              <a:rPr lang="el-GR" altLang="el-GR" sz="2400" smtClean="0">
                <a:latin typeface="Arial" panose="020B0604020202020204" pitchFamily="34" charset="0"/>
              </a:rPr>
              <a:t>Βρόγχοι</a:t>
            </a:r>
            <a:r>
              <a:rPr lang="el-GR" altLang="el-GR" sz="2400" smtClean="0"/>
              <a:t> </a:t>
            </a:r>
            <a:r>
              <a:rPr lang="el-GR" altLang="el-GR" sz="1600" smtClean="0">
                <a:solidFill>
                  <a:srgbClr val="FF99FF"/>
                </a:solidFill>
              </a:rPr>
              <a:t>[</a:t>
            </a:r>
            <a:r>
              <a:rPr lang="en-AU" altLang="el-GR" sz="1600" smtClean="0">
                <a:solidFill>
                  <a:srgbClr val="FF99FF"/>
                </a:solidFill>
              </a:rPr>
              <a:t>loops</a:t>
            </a:r>
            <a:r>
              <a:rPr lang="el-GR" altLang="el-GR" sz="1600" smtClean="0">
                <a:solidFill>
                  <a:srgbClr val="FF99FF"/>
                </a:solidFill>
              </a:rPr>
              <a:t>]</a:t>
            </a:r>
            <a:r>
              <a:rPr lang="en-AU" altLang="el-GR" sz="2400" smtClean="0"/>
              <a:t/>
            </a:r>
            <a:br>
              <a:rPr lang="en-AU" altLang="el-GR" sz="2400" smtClean="0"/>
            </a:br>
            <a:r>
              <a:rPr lang="en-AU" altLang="el-GR" sz="2400" smtClean="0"/>
              <a:t>	</a:t>
            </a:r>
            <a:r>
              <a:rPr lang="en-AU" altLang="el-GR" sz="2400" b="1" smtClean="0">
                <a:latin typeface="Courier New" panose="02070309020205020404" pitchFamily="49" charset="0"/>
              </a:rPr>
              <a:t>while()</a:t>
            </a:r>
            <a:br>
              <a:rPr lang="en-AU" altLang="el-GR" sz="2400" b="1" smtClean="0">
                <a:latin typeface="Courier New" panose="02070309020205020404" pitchFamily="49" charset="0"/>
              </a:rPr>
            </a:br>
            <a:r>
              <a:rPr lang="en-AU" altLang="el-GR" sz="2400" b="1" smtClean="0">
                <a:latin typeface="Courier New" panose="02070309020205020404" pitchFamily="49" charset="0"/>
              </a:rPr>
              <a:t>	do()</a:t>
            </a:r>
            <a:br>
              <a:rPr lang="en-AU" altLang="el-GR" sz="2400" b="1" smtClean="0">
                <a:latin typeface="Courier New" panose="02070309020205020404" pitchFamily="49" charset="0"/>
              </a:rPr>
            </a:br>
            <a:r>
              <a:rPr lang="en-AU" altLang="el-GR" sz="2400" b="1" smtClean="0">
                <a:latin typeface="Courier New" panose="02070309020205020404" pitchFamily="49" charset="0"/>
              </a:rPr>
              <a:t>	for()</a:t>
            </a:r>
            <a:br>
              <a:rPr lang="en-AU" altLang="el-GR" sz="2400" b="1" smtClean="0">
                <a:latin typeface="Courier New" panose="02070309020205020404" pitchFamily="49" charset="0"/>
              </a:rPr>
            </a:br>
            <a:r>
              <a:rPr lang="en-AU" altLang="el-GR" sz="2400" b="1" smtClean="0">
                <a:latin typeface="Courier New" panose="02070309020205020404" pitchFamily="49" charset="0"/>
              </a:rPr>
              <a:t>	break/continue</a:t>
            </a:r>
            <a:endParaRPr lang="en-AU" altLang="el-GR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if / else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143000" y="5181600"/>
            <a:ext cx="7315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Το τμήμα 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"else"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είναι προαιρετικό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Εάν το «σώμα» περιέχει μόνο μια εντολή τότε οι 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αγκύλες μπορεί να παραληφθούν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09800" y="1447800"/>
            <a:ext cx="6248400" cy="29305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i="1">
                <a:latin typeface="Times" panose="02020603050405020304" pitchFamily="18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if (</a:t>
            </a:r>
            <a:r>
              <a:rPr lang="el-GR" altLang="el-GR" sz="2000" b="1" i="1">
                <a:latin typeface="Courier New" panose="02070309020205020404" pitchFamily="49" charset="0"/>
              </a:rPr>
              <a:t>συνθήκη</a:t>
            </a:r>
            <a:r>
              <a:rPr lang="en-AU" altLang="el-GR" sz="2000" b="1">
                <a:latin typeface="Courier New" panose="02070309020205020404" pitchFamily="49" charset="0"/>
              </a:rPr>
              <a:t>) {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	</a:t>
            </a:r>
            <a:r>
              <a:rPr lang="el-GR" altLang="el-GR" sz="2000" b="1" i="1">
                <a:latin typeface="Courier New" panose="02070309020205020404" pitchFamily="49" charset="0"/>
              </a:rPr>
              <a:t>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else</a:t>
            </a:r>
            <a:r>
              <a:rPr lang="en-AU" altLang="el-GR" sz="2000" b="1" i="1">
                <a:latin typeface="Courier New" panose="02070309020205020404" pitchFamily="49" charset="0"/>
              </a:rPr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{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	</a:t>
            </a:r>
            <a:r>
              <a:rPr lang="el-GR" altLang="el-GR" sz="2000" b="1" i="1">
                <a:latin typeface="Courier New" panose="02070309020205020404" pitchFamily="49" charset="0"/>
              </a:rPr>
              <a:t>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r>
              <a:rPr lang="en-AU" altLang="el-GR" i="1">
                <a:latin typeface="Times" panose="02020603050405020304" pitchFamily="18" charset="0"/>
              </a:rPr>
              <a:t> </a:t>
            </a:r>
            <a:r>
              <a:rPr lang="en-AU" altLang="el-GR" sz="1600" i="1">
                <a:latin typeface="Times" panose="02020603050405020304" pitchFamily="18" charset="0"/>
              </a:rPr>
              <a:t>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1595438"/>
            <a:ext cx="1376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σύνταξη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if / else: </a:t>
            </a:r>
            <a:r>
              <a:rPr lang="el-GR" altLang="el-GR" sz="3600" smtClean="0"/>
              <a:t>παραδείγματα</a:t>
            </a:r>
            <a:endParaRPr lang="en-AU" altLang="el-GR" sz="360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14400" y="1412875"/>
            <a:ext cx="6111875" cy="5842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if(x &gt; 42)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System.out.println("x is greater");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5988" y="2276475"/>
            <a:ext cx="6110287" cy="15700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if(x &gt; 42)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System.out.println("x is greater");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System.out.println("x is smaller</a:t>
            </a:r>
            <a:r>
              <a:rPr lang="el-GR" altLang="el-GR" sz="1600" b="1">
                <a:latin typeface="Courier New" panose="02070309020205020404" pitchFamily="49" charset="0"/>
              </a:rPr>
              <a:t> </a:t>
            </a:r>
            <a:r>
              <a:rPr lang="en-US" altLang="el-GR" sz="1600" b="1">
                <a:latin typeface="Courier New" panose="02070309020205020404" pitchFamily="49" charset="0"/>
              </a:rPr>
              <a:t>or equal</a:t>
            </a:r>
            <a:r>
              <a:rPr lang="en-AU" altLang="el-GR" sz="1600" b="1">
                <a:latin typeface="Courier New" panose="02070309020205020404" pitchFamily="49" charset="0"/>
              </a:rPr>
              <a:t>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914400" y="4076700"/>
            <a:ext cx="6111875" cy="206216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if(x &gt; 42)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System.out.println("x is greater");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else if (x &lt; 42){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	System.out.println("x is smaller</a:t>
            </a:r>
            <a:r>
              <a:rPr lang="el-GR" altLang="el-GR" sz="1600" b="1">
                <a:latin typeface="Courier New" panose="02070309020205020404" pitchFamily="49" charset="0"/>
              </a:rPr>
              <a:t> </a:t>
            </a:r>
            <a:r>
              <a:rPr lang="en-AU" altLang="el-GR" sz="1600" b="1">
                <a:latin typeface="Courier New" panose="02070309020205020404" pitchFamily="49" charset="0"/>
              </a:rPr>
              <a:t>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System.out.println("</a:t>
            </a:r>
            <a:r>
              <a:rPr lang="en-US" altLang="el-GR" sz="1600" b="1">
                <a:latin typeface="Courier New" panose="02070309020205020404" pitchFamily="49" charset="0"/>
              </a:rPr>
              <a:t>x is 42</a:t>
            </a:r>
            <a:r>
              <a:rPr lang="en-AU" altLang="el-GR" sz="1600" b="1">
                <a:latin typeface="Courier New" panose="02070309020205020404" pitchFamily="49" charset="0"/>
              </a:rPr>
              <a:t>"</a:t>
            </a:r>
            <a:r>
              <a:rPr lang="en-US" altLang="el-GR" sz="1600" b="1">
                <a:latin typeface="Courier New" panose="02070309020205020404" pitchFamily="49" charset="0"/>
              </a:rPr>
              <a:t>);</a:t>
            </a:r>
            <a:endParaRPr lang="en-AU" altLang="el-GR" sz="16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switch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3400" y="4343400"/>
            <a:ext cx="304800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Η «τιμή-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switch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» 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πρέπει να είναι 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τύπου </a:t>
            </a: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int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Οι τιμές πρέπει να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είναι σταθερές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429000" y="1425575"/>
            <a:ext cx="5257800" cy="347345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l-GR" altLang="el-GR" sz="2800" i="1">
                <a:latin typeface="Times" panose="02020603050405020304" pitchFamily="18" charset="0"/>
              </a:rPr>
              <a:t>     </a:t>
            </a:r>
            <a:r>
              <a:rPr lang="en-AU" altLang="el-GR" sz="2000" b="1">
                <a:latin typeface="Courier New" panose="02070309020205020404" pitchFamily="49" charset="0"/>
              </a:rPr>
              <a:t>switch (</a:t>
            </a:r>
            <a:r>
              <a:rPr lang="el-GR" altLang="el-GR" sz="2000" b="1" i="1">
                <a:latin typeface="Courier New" panose="02070309020205020404" pitchFamily="49" charset="0"/>
              </a:rPr>
              <a:t>τιμή-</a:t>
            </a:r>
            <a:r>
              <a:rPr lang="en-AU" altLang="el-GR" sz="2000" b="1" i="1">
                <a:latin typeface="Courier New" panose="02070309020205020404" pitchFamily="49" charset="0"/>
              </a:rPr>
              <a:t>switch</a:t>
            </a:r>
            <a:r>
              <a:rPr lang="en-AU" altLang="el-GR" sz="2000" b="1">
                <a:latin typeface="Courier New" panose="02070309020205020404" pitchFamily="49" charset="0"/>
              </a:rPr>
              <a:t>) {</a:t>
            </a:r>
            <a:endParaRPr lang="en-AU" altLang="el-GR" sz="2000" b="1" i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l-GR" altLang="el-GR" sz="2000" b="1" i="1">
                <a:latin typeface="Courier New" panose="02070309020205020404" pitchFamily="49" charset="0"/>
              </a:rPr>
              <a:t>    </a:t>
            </a:r>
            <a:r>
              <a:rPr lang="en-AU" altLang="el-GR" sz="2000" b="1">
                <a:latin typeface="Courier New" panose="02070309020205020404" pitchFamily="49" charset="0"/>
              </a:rPr>
              <a:t>case </a:t>
            </a:r>
            <a:r>
              <a:rPr lang="el-GR" altLang="el-GR" sz="2000" b="1" i="1">
                <a:latin typeface="Courier New" panose="02070309020205020404" pitchFamily="49" charset="0"/>
              </a:rPr>
              <a:t>τιμή</a:t>
            </a:r>
            <a:r>
              <a:rPr lang="en-AU" altLang="el-GR" sz="2000" b="1" i="1">
                <a:latin typeface="Courier New" panose="02070309020205020404" pitchFamily="49" charset="0"/>
              </a:rPr>
              <a:t>1</a:t>
            </a:r>
            <a:r>
              <a:rPr lang="en-AU" altLang="el-GR" sz="2000" b="1">
                <a:latin typeface="Courier New" panose="02070309020205020404" pitchFamily="49" charset="0"/>
              </a:rPr>
              <a:t>:</a:t>
            </a:r>
            <a:r>
              <a:rPr lang="en-AU" altLang="el-GR" sz="2000" b="1" i="1">
                <a:latin typeface="Courier New" panose="02070309020205020404" pitchFamily="49" charset="0"/>
              </a:rPr>
              <a:t> 				</a:t>
            </a:r>
            <a:r>
              <a:rPr lang="el-GR" altLang="el-GR" sz="2000" b="1" i="1">
                <a:latin typeface="Courier New" panose="02070309020205020404" pitchFamily="49" charset="0"/>
              </a:rPr>
              <a:t>   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		</a:t>
            </a:r>
            <a:r>
              <a:rPr lang="el-GR" altLang="el-GR" sz="2000" b="1">
                <a:latin typeface="Courier New" panose="02070309020205020404" pitchFamily="49" charset="0"/>
              </a:rPr>
              <a:t>   </a:t>
            </a:r>
            <a:r>
              <a:rPr lang="en-AU" altLang="el-GR" sz="2000" b="1">
                <a:latin typeface="Courier New" panose="02070309020205020404" pitchFamily="49" charset="0"/>
              </a:rPr>
              <a:t>break;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l-GR" altLang="el-GR" sz="2000" b="1" i="1">
                <a:latin typeface="Courier New" panose="02070309020205020404" pitchFamily="49" charset="0"/>
              </a:rPr>
              <a:t>    </a:t>
            </a:r>
            <a:r>
              <a:rPr lang="en-AU" altLang="el-GR" sz="2000" b="1">
                <a:latin typeface="Courier New" panose="02070309020205020404" pitchFamily="49" charset="0"/>
              </a:rPr>
              <a:t>case </a:t>
            </a:r>
            <a:r>
              <a:rPr lang="el-GR" altLang="el-GR" sz="2000" b="1" i="1">
                <a:latin typeface="Courier New" panose="02070309020205020404" pitchFamily="49" charset="0"/>
              </a:rPr>
              <a:t>τιμή</a:t>
            </a:r>
            <a:r>
              <a:rPr lang="en-AU" altLang="el-GR" sz="2000" b="1" i="1">
                <a:latin typeface="Courier New" panose="02070309020205020404" pitchFamily="49" charset="0"/>
              </a:rPr>
              <a:t>2</a:t>
            </a:r>
            <a:r>
              <a:rPr lang="en-AU" altLang="el-GR" sz="2000" b="1">
                <a:latin typeface="Courier New" panose="02070309020205020404" pitchFamily="49" charset="0"/>
              </a:rPr>
              <a:t>:</a:t>
            </a:r>
            <a:r>
              <a:rPr lang="en-AU" altLang="el-GR" sz="2000" b="1" i="1">
                <a:latin typeface="Courier New" panose="02070309020205020404" pitchFamily="49" charset="0"/>
              </a:rPr>
              <a:t> </a:t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	</a:t>
            </a:r>
            <a:r>
              <a:rPr lang="el-GR" altLang="el-GR" sz="2000" b="1" i="1">
                <a:latin typeface="Courier New" panose="02070309020205020404" pitchFamily="49" charset="0"/>
              </a:rPr>
              <a:t>   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		</a:t>
            </a:r>
            <a:r>
              <a:rPr lang="el-GR" altLang="el-GR" sz="2000" b="1">
                <a:latin typeface="Courier New" panose="02070309020205020404" pitchFamily="49" charset="0"/>
              </a:rPr>
              <a:t>   </a:t>
            </a:r>
            <a:r>
              <a:rPr lang="en-AU" altLang="el-GR" sz="2000" b="1">
                <a:latin typeface="Courier New" panose="02070309020205020404" pitchFamily="49" charset="0"/>
              </a:rPr>
              <a:t>break;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</a:t>
            </a:r>
            <a:r>
              <a:rPr lang="el-GR" altLang="el-GR" sz="2000" b="1">
                <a:latin typeface="Courier New" panose="02070309020205020404" pitchFamily="49" charset="0"/>
              </a:rPr>
              <a:t>    </a:t>
            </a:r>
            <a:r>
              <a:rPr lang="en-AU" altLang="el-GR" sz="2000" b="1">
                <a:latin typeface="Courier New" panose="02070309020205020404" pitchFamily="49" charset="0"/>
              </a:rPr>
              <a:t>default: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	</a:t>
            </a:r>
            <a:r>
              <a:rPr lang="el-GR" altLang="el-GR" sz="2000" b="1" i="1">
                <a:latin typeface="Courier New" panose="02070309020205020404" pitchFamily="49" charset="0"/>
              </a:rPr>
              <a:t>   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		</a:t>
            </a:r>
            <a:r>
              <a:rPr lang="el-GR" altLang="el-GR" sz="2000" b="1">
                <a:latin typeface="Courier New" panose="02070309020205020404" pitchFamily="49" charset="0"/>
              </a:rPr>
              <a:t>   </a:t>
            </a:r>
            <a:r>
              <a:rPr lang="en-AU" altLang="el-GR" sz="2000" b="1">
                <a:latin typeface="Courier New" panose="02070309020205020404" pitchFamily="49" charset="0"/>
              </a:rPr>
              <a:t>break;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b="1">
                <a:latin typeface="Courier New" panose="02070309020205020404" pitchFamily="49" charset="0"/>
              </a:rPr>
              <a:t>   </a:t>
            </a: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905000" y="1573213"/>
            <a:ext cx="1376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σύνταξη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switch: </a:t>
            </a:r>
            <a:r>
              <a:rPr lang="el-GR" altLang="el-GR" sz="3600" smtClean="0"/>
              <a:t>παράδειγμα</a:t>
            </a:r>
            <a:endParaRPr lang="en-AU" altLang="el-GR" sz="3600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1720850"/>
            <a:ext cx="6445250" cy="34575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switch(x)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case 1: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System.out.println("x is 1");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case 2: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case 3: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System.out.println("x is 2 or 3");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default: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System.out.println("something else");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while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43000" y="4495800"/>
            <a:ext cx="73152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Εάν το «σώμα» περιέχει μόνο μια εντολή τότε οι 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αγκύλες μπορεί να παραληφθούν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09800" y="1600200"/>
            <a:ext cx="5410200" cy="18335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i="1">
                <a:latin typeface="Times" panose="02020603050405020304" pitchFamily="18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while (</a:t>
            </a:r>
            <a:r>
              <a:rPr lang="el-GR" altLang="el-GR" sz="2000" b="1" i="1">
                <a:latin typeface="Courier New" panose="02070309020205020404" pitchFamily="49" charset="0"/>
              </a:rPr>
              <a:t>συνθήκη</a:t>
            </a:r>
            <a:r>
              <a:rPr lang="en-AU" altLang="el-GR" sz="2000" b="1">
                <a:latin typeface="Courier New" panose="02070309020205020404" pitchFamily="49" charset="0"/>
              </a:rPr>
              <a:t>) {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	</a:t>
            </a:r>
            <a:r>
              <a:rPr lang="el-GR" altLang="el-GR" sz="2000" b="1" i="1">
                <a:latin typeface="Courier New" panose="02070309020205020404" pitchFamily="49" charset="0"/>
              </a:rPr>
              <a:t>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r>
              <a:rPr lang="en-AU" altLang="el-GR" sz="1600">
                <a:latin typeface="Times" panose="02020603050405020304" pitchFamily="18" charset="0"/>
              </a:rPr>
              <a:t> </a:t>
            </a:r>
            <a:endParaRPr lang="en-AU" altLang="el-GR" sz="16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85800" y="1795463"/>
            <a:ext cx="1376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σύνταξη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while: </a:t>
            </a:r>
            <a:r>
              <a:rPr lang="el-GR" altLang="el-GR" sz="3600" smtClean="0"/>
              <a:t>παράδειγμα</a:t>
            </a:r>
            <a:endParaRPr lang="en-AU" altLang="el-GR" sz="360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76400" y="2482850"/>
            <a:ext cx="3702050" cy="13239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while(x &lt; 99)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counter.process(x);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x++;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do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09800" y="1600200"/>
            <a:ext cx="5410200" cy="20161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i="1">
                <a:latin typeface="Times" panose="02020603050405020304" pitchFamily="18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do {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	</a:t>
            </a:r>
            <a:r>
              <a:rPr lang="el-GR" altLang="el-GR" sz="2000" b="1" i="1">
                <a:latin typeface="Courier New" panose="02070309020205020404" pitchFamily="49" charset="0"/>
              </a:rPr>
              <a:t>ακολουθία-εντολών</a:t>
            </a:r>
            <a:r>
              <a:rPr lang="en-AU" altLang="el-GR" sz="2000" b="1">
                <a:latin typeface="Courier New" panose="02070309020205020404" pitchFamily="49" charset="0"/>
              </a:rPr>
              <a:t>;</a:t>
            </a:r>
            <a:r>
              <a:rPr lang="en-AU" altLang="el-GR" sz="2000" b="1" i="1">
                <a:latin typeface="Courier New" panose="02070309020205020404" pitchFamily="49" charset="0"/>
              </a:rPr>
              <a:t/>
            </a:r>
            <a:br>
              <a:rPr lang="en-AU" altLang="el-GR" sz="2000" b="1" i="1">
                <a:latin typeface="Courier New" panose="02070309020205020404" pitchFamily="49" charset="0"/>
              </a:rPr>
            </a:br>
            <a:r>
              <a:rPr lang="en-AU" altLang="el-GR" sz="2000" b="1" i="1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} while (</a:t>
            </a:r>
            <a:r>
              <a:rPr lang="el-GR" altLang="el-GR" sz="2000" b="1" i="1">
                <a:latin typeface="Courier New" panose="02070309020205020404" pitchFamily="49" charset="0"/>
              </a:rPr>
              <a:t>συνθήκη</a:t>
            </a:r>
            <a:r>
              <a:rPr lang="en-AU" altLang="el-GR" sz="2000" b="1">
                <a:latin typeface="Courier New" panose="02070309020205020404" pitchFamily="49" charset="0"/>
              </a:rPr>
              <a:t>);</a:t>
            </a:r>
            <a:r>
              <a:rPr lang="en-AU" altLang="el-GR">
                <a:latin typeface="Times" panose="02020603050405020304" pitchFamily="18" charset="0"/>
              </a:rPr>
              <a:t> </a:t>
            </a:r>
            <a:endParaRPr lang="en-AU" altLang="el-GR" sz="16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600" i="1">
              <a:latin typeface="Times" panose="02020603050405020304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1795463"/>
            <a:ext cx="1376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σύνταξη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43000" y="4495800"/>
            <a:ext cx="73152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Εάν το «σώμα» περιέχει μόνο μια εντολή τότε οι 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αγκύλες μπορεί να παραληφθούν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4146</TotalTime>
  <Pages>43</Pages>
  <Words>369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Helvetica</vt:lpstr>
      <vt:lpstr>Times</vt:lpstr>
      <vt:lpstr>Monotype Sorts</vt:lpstr>
      <vt:lpstr>Courier New</vt:lpstr>
      <vt:lpstr>untitled 2</vt:lpstr>
      <vt:lpstr>Week 5: loops</vt:lpstr>
      <vt:lpstr>Εντολές ροής προγράμματος της Java</vt:lpstr>
      <vt:lpstr>if / else</vt:lpstr>
      <vt:lpstr>if / else: παραδείγματα</vt:lpstr>
      <vt:lpstr>switch</vt:lpstr>
      <vt:lpstr>switch: παράδειγμα</vt:lpstr>
      <vt:lpstr>while</vt:lpstr>
      <vt:lpstr>while: παράδειγμα</vt:lpstr>
      <vt:lpstr>do</vt:lpstr>
      <vt:lpstr>do: παραδείγματα</vt:lpstr>
      <vt:lpstr>for</vt:lpstr>
      <vt:lpstr>for: παραδείγματα</vt:lpstr>
      <vt:lpstr>break / continue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196</cp:revision>
  <cp:lastPrinted>2018-10-19T18:09:24Z</cp:lastPrinted>
  <dcterms:created xsi:type="dcterms:W3CDTF">1996-04-15T15:18:02Z</dcterms:created>
  <dcterms:modified xsi:type="dcterms:W3CDTF">2018-10-31T09:11:23Z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eek">
    <vt:lpwstr>2</vt:lpwstr>
  </property>
</Properties>
</file>