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46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19191"/>
    <a:srgbClr val="CECECE"/>
    <a:srgbClr val="B3B3B3"/>
    <a:srgbClr val="333333"/>
    <a:srgbClr val="232323"/>
    <a:srgbClr val="CC0000"/>
    <a:srgbClr val="DF1919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23" autoAdjust="0"/>
    <p:restoredTop sz="90929"/>
  </p:normalViewPr>
  <p:slideViewPr>
    <p:cSldViewPr>
      <p:cViewPr varScale="1">
        <p:scale>
          <a:sx n="113" d="100"/>
          <a:sy n="113" d="100"/>
        </p:scale>
        <p:origin x="11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878" y="5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44475" y="449263"/>
            <a:ext cx="6826250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031" tIns="44717" rIns="91031" bIns="44717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500" dirty="0">
                <a:solidFill>
                  <a:srgbClr val="000000"/>
                </a:solidFill>
                <a:latin typeface="Arial" panose="020B0604020202020204" pitchFamily="34" charset="0"/>
              </a:rPr>
              <a:t>Εισαγωγή στον </a:t>
            </a:r>
            <a:r>
              <a:rPr lang="el-GR" altLang="el-GR" sz="1500" dirty="0" err="1">
                <a:solidFill>
                  <a:srgbClr val="000000"/>
                </a:solidFill>
                <a:latin typeface="Arial" panose="020B0604020202020204" pitchFamily="34" charset="0"/>
              </a:rPr>
              <a:t>Αντικειμενοστρεφή</a:t>
            </a:r>
            <a:r>
              <a:rPr lang="el-GR" altLang="el-GR" sz="1500" dirty="0">
                <a:solidFill>
                  <a:srgbClr val="000000"/>
                </a:solidFill>
                <a:latin typeface="Arial" panose="020B0604020202020204" pitchFamily="34" charset="0"/>
              </a:rPr>
              <a:t> Προγραμματισμό</a:t>
            </a:r>
            <a:r>
              <a:rPr lang="en-AU" altLang="el-GR" sz="1500" dirty="0">
                <a:solidFill>
                  <a:srgbClr val="000000"/>
                </a:solidFill>
                <a:latin typeface="Arial" panose="020B0604020202020204" pitchFamily="34" charset="0"/>
              </a:rPr>
              <a:t> – </a:t>
            </a:r>
            <a:r>
              <a:rPr lang="el-GR" altLang="el-GR" sz="1500" dirty="0">
                <a:solidFill>
                  <a:srgbClr val="000000"/>
                </a:solidFill>
                <a:latin typeface="Arial" panose="020B0604020202020204" pitchFamily="34" charset="0"/>
              </a:rPr>
              <a:t>Διάλεξη #5</a:t>
            </a:r>
            <a:endParaRPr lang="en-AU" altLang="el-GR" sz="15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064000" y="8915400"/>
            <a:ext cx="28321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031" tIns="44717" rIns="91031" bIns="44717">
            <a:spAutoFit/>
          </a:bodyPr>
          <a:lstStyle>
            <a:lvl1pPr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1pPr>
            <a:lvl2pPr marL="476250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2pPr>
            <a:lvl3pPr marL="9540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3pPr>
            <a:lvl4pPr marL="143033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4pPr>
            <a:lvl5pPr marL="1906588" defTabSz="954088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5pPr>
            <a:lvl6pPr marL="23637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6pPr>
            <a:lvl7pPr marL="28209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7pPr>
            <a:lvl8pPr marL="32781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8pPr>
            <a:lvl9pPr marL="3735388" defTabSz="9540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6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buNone/>
              <a:defRPr/>
            </a:pP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Αντώνιος </a:t>
            </a:r>
            <a:r>
              <a:rPr lang="el-GR" altLang="el-GR" sz="1300" dirty="0" err="1">
                <a:solidFill>
                  <a:srgbClr val="000000"/>
                </a:solidFill>
                <a:latin typeface="Arial" panose="020B0604020202020204" pitchFamily="34" charset="0"/>
              </a:rPr>
              <a:t>Συμβώνης</a:t>
            </a:r>
            <a:r>
              <a:rPr lang="en-AU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l-GR" altLang="el-GR" sz="1300" dirty="0">
                <a:solidFill>
                  <a:srgbClr val="000000"/>
                </a:solidFill>
                <a:latin typeface="Arial" panose="020B0604020202020204" pitchFamily="34" charset="0"/>
              </a:rPr>
              <a:t>ΣΕΜΦΕ, ΕΜΠ</a:t>
            </a:r>
            <a:endParaRPr lang="en-AU" altLang="el-GR" sz="1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2475"/>
            <a:ext cx="5365750" cy="404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31" tIns="44717" rIns="91031" bIns="44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noProof="0" smtClean="0"/>
              <a:t>Click to edit Master notes styles</a:t>
            </a:r>
          </a:p>
          <a:p>
            <a:pPr lvl="1"/>
            <a:r>
              <a:rPr lang="en-AU" altLang="el-GR" noProof="0" smtClean="0"/>
              <a:t>Second Level</a:t>
            </a:r>
          </a:p>
          <a:p>
            <a:pPr lvl="2"/>
            <a:r>
              <a:rPr lang="en-AU" altLang="el-GR" noProof="0" smtClean="0"/>
              <a:t>Third Level</a:t>
            </a:r>
          </a:p>
          <a:p>
            <a:pPr lvl="3"/>
            <a:r>
              <a:rPr lang="en-AU" altLang="el-GR" noProof="0" smtClean="0"/>
              <a:t>Fourth Level</a:t>
            </a:r>
          </a:p>
          <a:p>
            <a:pPr lvl="4"/>
            <a:r>
              <a:rPr lang="en-AU" altLang="el-GR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411288" y="835025"/>
            <a:ext cx="4494212" cy="33702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" panose="0202060306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2851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132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1650"/>
            <a:ext cx="1943100" cy="5594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1650"/>
            <a:ext cx="5676900" cy="55943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5915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950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58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192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204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227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3362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205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179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F5F5F"/>
            </a:gs>
            <a:gs pos="50000">
              <a:schemeClr val="hlink"/>
            </a:gs>
            <a:gs pos="100000">
              <a:srgbClr val="5F5F5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34950" y="234950"/>
            <a:ext cx="8674100" cy="62357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l-GR" altLang="el-GR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1650"/>
            <a:ext cx="7772400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Click to edit Master title style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322513" y="6434138"/>
            <a:ext cx="66690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pPr algn="r">
              <a:defRPr/>
            </a:pP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Εισαγωγή στον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Αντικειμενοστρεφή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 Προγραμματισμό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Αντώνιος </a:t>
            </a:r>
            <a:r>
              <a:rPr lang="el-GR" altLang="el-GR" sz="12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Συμβώνης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</a:t>
            </a:r>
            <a:r>
              <a:rPr lang="el-GR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ΣΕΜΦΕ, ΕΜΠ</a:t>
            </a:r>
            <a:r>
              <a:rPr lang="en-AU" altLang="el-GR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t>, Slide </a:t>
            </a:r>
            <a:fld id="{1CFD61E5-3C9E-494F-A01E-AABC2C18218A}" type="slidenum">
              <a:rPr lang="en-AU" altLang="el-GR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anose="02020603060405020304" pitchFamily="18" charset="0"/>
              </a:rPr>
              <a:pPr algn="r">
                <a:defRPr/>
              </a:pPr>
              <a:t>‹#›</a:t>
            </a:fld>
            <a:endParaRPr lang="en-AU" altLang="el-GR" sz="12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anose="02020603060405020304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76200"/>
          </a:xfrm>
          <a:prstGeom prst="rect">
            <a:avLst/>
          </a:prstGeom>
          <a:gradFill rotWithShape="0">
            <a:gsLst>
              <a:gs pos="0">
                <a:srgbClr val="474747"/>
              </a:gs>
              <a:gs pos="100000">
                <a:srgbClr val="C7C7C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Monotype Sorts" charset="2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l-GR" altLang="el-GR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l-GR" smtClean="0"/>
              <a:t>sample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Times" panose="0202060306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smtClean="0">
                <a:solidFill>
                  <a:srgbClr val="FFFFFF"/>
                </a:solidFill>
              </a:rPr>
              <a:t>Week 5: loops</a:t>
            </a:r>
            <a:endParaRPr lang="en-AU" altLang="el-GR" sz="5400" smtClean="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2209800"/>
            <a:ext cx="6705600" cy="2432050"/>
          </a:xfrm>
          <a:prstGeom prst="rect">
            <a:avLst/>
          </a:prstGeom>
          <a:gradFill rotWithShape="0">
            <a:gsLst>
              <a:gs pos="0">
                <a:srgbClr val="676767"/>
              </a:gs>
              <a:gs pos="50000">
                <a:srgbClr val="FFFFFF"/>
              </a:gs>
              <a:gs pos="100000">
                <a:srgbClr val="676767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Διάλεξη #5</a:t>
            </a:r>
            <a:r>
              <a:rPr lang="en-AU" altLang="el-GR" sz="3600">
                <a:latin typeface="Arial" panose="020B0604020202020204" pitchFamily="34" charset="0"/>
              </a:rPr>
              <a:t>:</a:t>
            </a:r>
          </a:p>
          <a:p>
            <a:pPr algn="ctr">
              <a:buClr>
                <a:schemeClr val="tx1"/>
              </a:buClr>
              <a:buFont typeface="Monotype Sorts" charset="2"/>
              <a:buNone/>
            </a:pPr>
            <a:r>
              <a:rPr lang="el-GR" altLang="el-GR" sz="3600">
                <a:latin typeface="Arial" panose="020B0604020202020204" pitchFamily="34" charset="0"/>
              </a:rPr>
              <a:t>Δομές ροής προγράμματος</a:t>
            </a:r>
            <a:endParaRPr lang="en-AU" altLang="el-GR" sz="3600">
              <a:latin typeface="Arial" panose="020B0604020202020204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57200" y="5715000"/>
            <a:ext cx="8229600" cy="76200"/>
          </a:xfrm>
          <a:prstGeom prst="rect">
            <a:avLst/>
          </a:prstGeom>
          <a:gradFill rotWithShape="0">
            <a:gsLst>
              <a:gs pos="0">
                <a:srgbClr val="C7C7C7"/>
              </a:gs>
              <a:gs pos="100000">
                <a:srgbClr val="474747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l-GR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smtClean="0"/>
              <a:t>do: </a:t>
            </a:r>
            <a:r>
              <a:rPr lang="el-GR" altLang="el-GR" sz="3600" smtClean="0"/>
              <a:t>παραδείγματα</a:t>
            </a:r>
            <a:endParaRPr lang="en-AU" altLang="el-GR" sz="3600" smtClean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057400" y="2120900"/>
            <a:ext cx="3702050" cy="13239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do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counter.process(x);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x++;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 while(x &lt; 99);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057400" y="4057650"/>
            <a:ext cx="4419600" cy="1019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do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x = readInput();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 while(x != 0);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smtClean="0"/>
              <a:t>for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3400" y="1981200"/>
            <a:ext cx="8001000" cy="1614488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600" i="1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for( </a:t>
            </a:r>
            <a:r>
              <a:rPr lang="el-GR" altLang="el-GR" sz="2000" b="1" i="1">
                <a:latin typeface="Courier New" panose="02070309020205020404" pitchFamily="49" charset="0"/>
              </a:rPr>
              <a:t>αρχική-εντολή</a:t>
            </a:r>
            <a:r>
              <a:rPr lang="en-AU" altLang="el-GR" sz="2000" b="1">
                <a:latin typeface="Courier New" panose="02070309020205020404" pitchFamily="49" charset="0"/>
              </a:rPr>
              <a:t>; </a:t>
            </a:r>
            <a:r>
              <a:rPr lang="el-GR" altLang="el-GR" sz="2000" b="1" i="1">
                <a:latin typeface="Courier New" panose="02070309020205020404" pitchFamily="49" charset="0"/>
              </a:rPr>
              <a:t>συνθήκη</a:t>
            </a:r>
            <a:r>
              <a:rPr lang="en-AU" altLang="el-GR" sz="2000" b="1">
                <a:latin typeface="Courier New" panose="02070309020205020404" pitchFamily="49" charset="0"/>
              </a:rPr>
              <a:t>; </a:t>
            </a:r>
            <a:r>
              <a:rPr lang="el-GR" altLang="el-GR" sz="2000" b="1" i="1">
                <a:latin typeface="Courier New" panose="02070309020205020404" pitchFamily="49" charset="0"/>
              </a:rPr>
              <a:t>Εντολή-ενημέρωσης</a:t>
            </a:r>
            <a:r>
              <a:rPr lang="en-AU" altLang="el-GR" sz="2000" b="1">
                <a:latin typeface="Courier New" panose="02070309020205020404" pitchFamily="49" charset="0"/>
              </a:rPr>
              <a:t> ) {</a:t>
            </a:r>
            <a:r>
              <a:rPr lang="en-AU" altLang="el-GR" sz="2000" b="1" i="1">
                <a:latin typeface="Courier New" panose="02070309020205020404" pitchFamily="49" charset="0"/>
              </a:rPr>
              <a:t/>
            </a:r>
            <a:br>
              <a:rPr lang="en-AU" altLang="el-GR" sz="2000" b="1" i="1">
                <a:latin typeface="Courier New" panose="02070309020205020404" pitchFamily="49" charset="0"/>
              </a:rPr>
            </a:br>
            <a:r>
              <a:rPr lang="en-AU" altLang="el-GR" sz="2000" b="1" i="1">
                <a:latin typeface="Courier New" panose="02070309020205020404" pitchFamily="49" charset="0"/>
              </a:rPr>
              <a:t>	</a:t>
            </a:r>
            <a:r>
              <a:rPr lang="el-GR" altLang="el-GR" sz="2000" b="1" i="1">
                <a:latin typeface="Courier New" panose="02070309020205020404" pitchFamily="49" charset="0"/>
              </a:rPr>
              <a:t>ακολουθία-εντολών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  <a:r>
              <a:rPr lang="en-AU" altLang="el-GR" sz="2000" b="1" i="1">
                <a:latin typeface="Courier New" panose="02070309020205020404" pitchFamily="49" charset="0"/>
              </a:rPr>
              <a:t/>
            </a:r>
            <a:br>
              <a:rPr lang="en-AU" altLang="el-GR" sz="2000" b="1" i="1">
                <a:latin typeface="Courier New" panose="02070309020205020404" pitchFamily="49" charset="0"/>
              </a:rPr>
            </a:br>
            <a:r>
              <a:rPr lang="en-AU" altLang="el-GR" sz="2000" b="1">
                <a:latin typeface="Courier New" panose="02070309020205020404" pitchFamily="49" charset="0"/>
              </a:rPr>
              <a:t>}</a:t>
            </a:r>
            <a:endParaRPr lang="en-AU" altLang="el-GR" sz="2000" b="1" i="1">
              <a:latin typeface="Courier New" panose="02070309020205020404" pitchFamily="49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600" i="1">
              <a:latin typeface="Times" panose="02020603050405020304" pitchFamily="18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3400" y="1519238"/>
            <a:ext cx="13763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σύνταξη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838200" y="4419600"/>
            <a:ext cx="73152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Κάθε τμήμα του βρόγχου-</a:t>
            </a:r>
            <a:r>
              <a:rPr lang="en-AU" altLang="el-GR" sz="2400" b="1">
                <a:solidFill>
                  <a:schemeClr val="tx2"/>
                </a:solidFill>
                <a:latin typeface="Arial" panose="020B0604020202020204" pitchFamily="34" charset="0"/>
              </a:rPr>
              <a:t>for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μπορεί να είναι άδειο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Εάν το «σώμα» περιέχει μόνο μια εντολή τότε οι </a:t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αγκύλες μπορεί να παραληφθούν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smtClean="0"/>
              <a:t>for: </a:t>
            </a:r>
            <a:r>
              <a:rPr lang="el-GR" altLang="el-GR" sz="3600" smtClean="0"/>
              <a:t>παραδείγματα</a:t>
            </a:r>
            <a:endParaRPr lang="en-AU" altLang="el-GR" sz="3600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1981200"/>
            <a:ext cx="7467600" cy="1019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for(int i = 0; i &lt; 100; i++)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System.out.println(i);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3549650"/>
            <a:ext cx="6292850" cy="1019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for(String s = getString(); s != ""; 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buffer.append(s);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smtClean="0"/>
              <a:t>break / continue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0" y="1371600"/>
            <a:ext cx="7315200" cy="206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latin typeface="Arial" panose="020B0604020202020204" pitchFamily="34" charset="0"/>
              </a:rPr>
              <a:t>Σε όλους τους βρόγχους</a:t>
            </a:r>
            <a:r>
              <a:rPr lang="en-AU" altLang="el-GR" sz="2400">
                <a:latin typeface="Arial" panose="020B0604020202020204" pitchFamily="34" charset="0"/>
              </a:rPr>
              <a:t>: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latin typeface="Arial" panose="020B0604020202020204" pitchFamily="34" charset="0"/>
              </a:rPr>
              <a:t> • </a:t>
            </a:r>
            <a:r>
              <a:rPr lang="el-GR" altLang="el-GR" sz="2400">
                <a:latin typeface="Arial" panose="020B0604020202020204" pitchFamily="34" charset="0"/>
              </a:rPr>
              <a:t>το </a:t>
            </a:r>
            <a:r>
              <a:rPr lang="en-AU" altLang="el-GR" sz="2400" b="1">
                <a:latin typeface="Arial" panose="020B0604020202020204" pitchFamily="34" charset="0"/>
              </a:rPr>
              <a:t>break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προκαλεί την άμεση έξοδο από το </a:t>
            </a:r>
            <a:br>
              <a:rPr lang="el-GR" altLang="el-GR" sz="2400">
                <a:latin typeface="Arial" panose="020B0604020202020204" pitchFamily="34" charset="0"/>
              </a:rPr>
            </a:br>
            <a:r>
              <a:rPr lang="el-GR" altLang="el-GR" sz="2400">
                <a:latin typeface="Arial" panose="020B0604020202020204" pitchFamily="34" charset="0"/>
              </a:rPr>
              <a:t>   βρόγχο που το περιέχει</a:t>
            </a:r>
            <a:endParaRPr lang="en-AU" altLang="el-GR" sz="2400"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latin typeface="Arial" panose="020B0604020202020204" pitchFamily="34" charset="0"/>
              </a:rPr>
              <a:t> • </a:t>
            </a:r>
            <a:r>
              <a:rPr lang="el-GR" altLang="el-GR" sz="2400">
                <a:latin typeface="Arial" panose="020B0604020202020204" pitchFamily="34" charset="0"/>
              </a:rPr>
              <a:t>το </a:t>
            </a:r>
            <a:r>
              <a:rPr lang="en-AU" altLang="el-GR" sz="2400" b="1">
                <a:latin typeface="Arial" panose="020B0604020202020204" pitchFamily="34" charset="0"/>
              </a:rPr>
              <a:t>continue</a:t>
            </a:r>
            <a:r>
              <a:rPr lang="en-AU" altLang="el-GR" sz="2400">
                <a:latin typeface="Arial" panose="020B0604020202020204" pitchFamily="34" charset="0"/>
              </a:rPr>
              <a:t> </a:t>
            </a:r>
            <a:r>
              <a:rPr lang="el-GR" altLang="el-GR" sz="2400">
                <a:latin typeface="Arial" panose="020B0604020202020204" pitchFamily="34" charset="0"/>
              </a:rPr>
              <a:t>προκαλεί την άμεση επανάληψη του </a:t>
            </a:r>
            <a:br>
              <a:rPr lang="el-GR" altLang="el-GR" sz="2400">
                <a:latin typeface="Arial" panose="020B0604020202020204" pitchFamily="34" charset="0"/>
              </a:rPr>
            </a:br>
            <a:r>
              <a:rPr lang="el-GR" altLang="el-GR" sz="2400">
                <a:latin typeface="Arial" panose="020B0604020202020204" pitchFamily="34" charset="0"/>
              </a:rPr>
              <a:t>   βρόγχου</a:t>
            </a:r>
            <a:endParaRPr lang="en-AU" altLang="el-GR" sz="2400">
              <a:latin typeface="Arial" panose="020B0604020202020204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14400" y="3581400"/>
            <a:ext cx="6292850" cy="2543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while(x &lt; 99)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if(x &lt; 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break;     // error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if(x == 0)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    continue;  // ignore zero values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process(x);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x = reader.nextX();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16389" name="Group 14"/>
          <p:cNvGrpSpPr>
            <a:grpSpLocks/>
          </p:cNvGrpSpPr>
          <p:nvPr/>
        </p:nvGrpSpPr>
        <p:grpSpPr bwMode="auto">
          <a:xfrm>
            <a:off x="457200" y="4343400"/>
            <a:ext cx="609600" cy="1676400"/>
            <a:chOff x="288" y="2736"/>
            <a:chExt cx="384" cy="1056"/>
          </a:xfrm>
        </p:grpSpPr>
        <p:sp>
          <p:nvSpPr>
            <p:cNvPr id="16394" name="Arc 6"/>
            <p:cNvSpPr>
              <a:spLocks/>
            </p:cNvSpPr>
            <p:nvPr/>
          </p:nvSpPr>
          <p:spPr bwMode="auto">
            <a:xfrm flipH="1">
              <a:off x="288" y="2791"/>
              <a:ext cx="336" cy="521"/>
            </a:xfrm>
            <a:custGeom>
              <a:avLst/>
              <a:gdLst>
                <a:gd name="T0" fmla="*/ 0 w 21594"/>
                <a:gd name="T1" fmla="*/ 0 h 21600"/>
                <a:gd name="T2" fmla="*/ 0 w 21594"/>
                <a:gd name="T3" fmla="*/ 0 h 21600"/>
                <a:gd name="T4" fmla="*/ 0 w 21594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4" h="21600" fill="none" extrusionOk="0">
                  <a:moveTo>
                    <a:pt x="0" y="0"/>
                  </a:moveTo>
                  <a:cubicBezTo>
                    <a:pt x="11724" y="0"/>
                    <a:pt x="21308" y="9353"/>
                    <a:pt x="21593" y="21075"/>
                  </a:cubicBezTo>
                </a:path>
                <a:path w="21594" h="21600" stroke="0" extrusionOk="0">
                  <a:moveTo>
                    <a:pt x="0" y="0"/>
                  </a:moveTo>
                  <a:cubicBezTo>
                    <a:pt x="11724" y="0"/>
                    <a:pt x="21308" y="9353"/>
                    <a:pt x="21593" y="21075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5" name="Arc 7"/>
            <p:cNvSpPr>
              <a:spLocks/>
            </p:cNvSpPr>
            <p:nvPr/>
          </p:nvSpPr>
          <p:spPr bwMode="auto">
            <a:xfrm flipH="1" flipV="1">
              <a:off x="288" y="3264"/>
              <a:ext cx="336" cy="528"/>
            </a:xfrm>
            <a:custGeom>
              <a:avLst/>
              <a:gdLst>
                <a:gd name="T0" fmla="*/ 0 w 21600"/>
                <a:gd name="T1" fmla="*/ 0 h 22745"/>
                <a:gd name="T2" fmla="*/ 0 w 21600"/>
                <a:gd name="T3" fmla="*/ 0 h 22745"/>
                <a:gd name="T4" fmla="*/ 0 w 21600"/>
                <a:gd name="T5" fmla="*/ 0 h 2274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2745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981"/>
                    <a:pt x="21589" y="22363"/>
                    <a:pt x="21569" y="22744"/>
                  </a:cubicBezTo>
                </a:path>
                <a:path w="21600" h="22745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1981"/>
                    <a:pt x="21589" y="22363"/>
                    <a:pt x="21569" y="22744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6" name="Oval 8"/>
            <p:cNvSpPr>
              <a:spLocks noChangeArrowheads="1"/>
            </p:cNvSpPr>
            <p:nvPr/>
          </p:nvSpPr>
          <p:spPr bwMode="auto">
            <a:xfrm>
              <a:off x="576" y="2736"/>
              <a:ext cx="96" cy="103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6390" name="Group 15"/>
          <p:cNvGrpSpPr>
            <a:grpSpLocks/>
          </p:cNvGrpSpPr>
          <p:nvPr/>
        </p:nvGrpSpPr>
        <p:grpSpPr bwMode="auto">
          <a:xfrm>
            <a:off x="381000" y="3810000"/>
            <a:ext cx="479425" cy="1219200"/>
            <a:chOff x="240" y="2400"/>
            <a:chExt cx="302" cy="768"/>
          </a:xfrm>
        </p:grpSpPr>
        <p:sp>
          <p:nvSpPr>
            <p:cNvPr id="16391" name="Arc 10"/>
            <p:cNvSpPr>
              <a:spLocks/>
            </p:cNvSpPr>
            <p:nvPr/>
          </p:nvSpPr>
          <p:spPr bwMode="auto">
            <a:xfrm flipH="1" flipV="1">
              <a:off x="240" y="2784"/>
              <a:ext cx="254" cy="3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2" name="Arc 11"/>
            <p:cNvSpPr>
              <a:spLocks/>
            </p:cNvSpPr>
            <p:nvPr/>
          </p:nvSpPr>
          <p:spPr bwMode="auto">
            <a:xfrm flipH="1">
              <a:off x="240" y="2400"/>
              <a:ext cx="302" cy="384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6393" name="Oval 12"/>
            <p:cNvSpPr>
              <a:spLocks noChangeArrowheads="1"/>
            </p:cNvSpPr>
            <p:nvPr/>
          </p:nvSpPr>
          <p:spPr bwMode="auto">
            <a:xfrm flipV="1">
              <a:off x="461" y="3104"/>
              <a:ext cx="67" cy="64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•"/>
                <a:defRPr sz="3200">
                  <a:solidFill>
                    <a:srgbClr val="000000"/>
                  </a:solidFill>
                  <a:latin typeface="Helvetica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buClr>
                  <a:schemeClr val="tx1"/>
                </a:buClr>
                <a:buFont typeface="Monotype Sorts" charset="2"/>
                <a:buNone/>
              </a:pPr>
              <a:endParaRPr lang="el-GR" altLang="el-GR" sz="2400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8077200" cy="565150"/>
          </a:xfrm>
        </p:spPr>
        <p:txBody>
          <a:bodyPr/>
          <a:lstStyle/>
          <a:p>
            <a:r>
              <a:rPr lang="el-GR" altLang="el-GR" sz="3600" smtClean="0"/>
              <a:t>Εντολές ροής προγράμματος της </a:t>
            </a:r>
            <a:r>
              <a:rPr lang="en-AU" altLang="el-GR" sz="3600" smtClean="0"/>
              <a:t>Java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400" smtClean="0">
                <a:latin typeface="Arial" panose="020B0604020202020204" pitchFamily="34" charset="0"/>
              </a:rPr>
              <a:t>Υπό συνθήκη διακλάδωση</a:t>
            </a:r>
            <a:r>
              <a:rPr lang="el-GR" altLang="el-GR" sz="2400" i="1" smtClean="0"/>
              <a:t> </a:t>
            </a:r>
            <a:r>
              <a:rPr lang="el-GR" altLang="el-GR" sz="1600" smtClean="0">
                <a:solidFill>
                  <a:srgbClr val="FF99FF"/>
                </a:solidFill>
              </a:rPr>
              <a:t>[</a:t>
            </a:r>
            <a:r>
              <a:rPr lang="en-AU" altLang="el-GR" sz="1600" smtClean="0">
                <a:solidFill>
                  <a:srgbClr val="FF99FF"/>
                </a:solidFill>
              </a:rPr>
              <a:t>conditional</a:t>
            </a:r>
            <a:r>
              <a:rPr lang="el-GR" altLang="el-GR" sz="1600" smtClean="0">
                <a:solidFill>
                  <a:srgbClr val="FF99FF"/>
                </a:solidFill>
              </a:rPr>
              <a:t>]</a:t>
            </a:r>
            <a:r>
              <a:rPr lang="en-AU" altLang="el-GR" sz="2400" smtClean="0"/>
              <a:t/>
            </a:r>
            <a:br>
              <a:rPr lang="en-AU" altLang="el-GR" sz="2400" smtClean="0"/>
            </a:br>
            <a:r>
              <a:rPr lang="en-AU" altLang="el-GR" sz="2400" smtClean="0"/>
              <a:t>	</a:t>
            </a:r>
            <a:r>
              <a:rPr lang="en-AU" altLang="el-GR" sz="2400" b="1" smtClean="0">
                <a:latin typeface="Courier New" panose="02070309020205020404" pitchFamily="49" charset="0"/>
              </a:rPr>
              <a:t>if()/else</a:t>
            </a:r>
            <a:endParaRPr lang="el-GR" altLang="el-GR" sz="2400" b="1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AU" altLang="el-GR" sz="2400" smtClean="0"/>
          </a:p>
          <a:p>
            <a:r>
              <a:rPr lang="el-GR" altLang="el-GR" sz="2400" smtClean="0">
                <a:latin typeface="Arial" panose="020B0604020202020204" pitchFamily="34" charset="0"/>
              </a:rPr>
              <a:t>Επιλογή</a:t>
            </a:r>
            <a:r>
              <a:rPr lang="el-GR" altLang="el-GR" sz="2400" i="1" smtClean="0"/>
              <a:t> </a:t>
            </a:r>
            <a:r>
              <a:rPr lang="el-GR" altLang="el-GR" sz="1600" smtClean="0">
                <a:solidFill>
                  <a:srgbClr val="FF99FF"/>
                </a:solidFill>
              </a:rPr>
              <a:t>[</a:t>
            </a:r>
            <a:r>
              <a:rPr lang="en-AU" altLang="el-GR" sz="1600" smtClean="0">
                <a:solidFill>
                  <a:srgbClr val="FF99FF"/>
                </a:solidFill>
              </a:rPr>
              <a:t>selection</a:t>
            </a:r>
            <a:r>
              <a:rPr lang="el-GR" altLang="el-GR" sz="1600" smtClean="0">
                <a:solidFill>
                  <a:srgbClr val="FF99FF"/>
                </a:solidFill>
              </a:rPr>
              <a:t>]</a:t>
            </a:r>
            <a:r>
              <a:rPr lang="en-AU" altLang="el-GR" sz="2400" smtClean="0"/>
              <a:t/>
            </a:r>
            <a:br>
              <a:rPr lang="en-AU" altLang="el-GR" sz="2400" smtClean="0"/>
            </a:br>
            <a:r>
              <a:rPr lang="en-AU" altLang="el-GR" sz="2400" smtClean="0"/>
              <a:t>	</a:t>
            </a:r>
            <a:r>
              <a:rPr lang="en-AU" altLang="el-GR" sz="2400" b="1" smtClean="0">
                <a:latin typeface="Courier New" panose="02070309020205020404" pitchFamily="49" charset="0"/>
              </a:rPr>
              <a:t>switch()</a:t>
            </a:r>
            <a:endParaRPr lang="el-GR" altLang="el-GR" sz="2400" b="1" smtClean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AU" altLang="el-GR" sz="2400" smtClean="0"/>
          </a:p>
          <a:p>
            <a:r>
              <a:rPr lang="el-GR" altLang="el-GR" sz="2400" smtClean="0">
                <a:latin typeface="Arial" panose="020B0604020202020204" pitchFamily="34" charset="0"/>
              </a:rPr>
              <a:t>Βρόγχοι</a:t>
            </a:r>
            <a:r>
              <a:rPr lang="el-GR" altLang="el-GR" sz="2400" smtClean="0"/>
              <a:t> </a:t>
            </a:r>
            <a:r>
              <a:rPr lang="el-GR" altLang="el-GR" sz="1600" smtClean="0">
                <a:solidFill>
                  <a:srgbClr val="FF99FF"/>
                </a:solidFill>
              </a:rPr>
              <a:t>[</a:t>
            </a:r>
            <a:r>
              <a:rPr lang="en-AU" altLang="el-GR" sz="1600" smtClean="0">
                <a:solidFill>
                  <a:srgbClr val="FF99FF"/>
                </a:solidFill>
              </a:rPr>
              <a:t>loops</a:t>
            </a:r>
            <a:r>
              <a:rPr lang="el-GR" altLang="el-GR" sz="1600" smtClean="0">
                <a:solidFill>
                  <a:srgbClr val="FF99FF"/>
                </a:solidFill>
              </a:rPr>
              <a:t>]</a:t>
            </a:r>
            <a:r>
              <a:rPr lang="en-AU" altLang="el-GR" sz="2400" smtClean="0"/>
              <a:t/>
            </a:r>
            <a:br>
              <a:rPr lang="en-AU" altLang="el-GR" sz="2400" smtClean="0"/>
            </a:br>
            <a:r>
              <a:rPr lang="en-AU" altLang="el-GR" sz="2400" smtClean="0"/>
              <a:t>	</a:t>
            </a:r>
            <a:r>
              <a:rPr lang="en-AU" altLang="el-GR" sz="2400" b="1" smtClean="0">
                <a:latin typeface="Courier New" panose="02070309020205020404" pitchFamily="49" charset="0"/>
              </a:rPr>
              <a:t>while()</a:t>
            </a:r>
            <a:br>
              <a:rPr lang="en-AU" altLang="el-GR" sz="2400" b="1" smtClean="0">
                <a:latin typeface="Courier New" panose="02070309020205020404" pitchFamily="49" charset="0"/>
              </a:rPr>
            </a:br>
            <a:r>
              <a:rPr lang="en-AU" altLang="el-GR" sz="2400" b="1" smtClean="0">
                <a:latin typeface="Courier New" panose="02070309020205020404" pitchFamily="49" charset="0"/>
              </a:rPr>
              <a:t>	do()</a:t>
            </a:r>
            <a:br>
              <a:rPr lang="en-AU" altLang="el-GR" sz="2400" b="1" smtClean="0">
                <a:latin typeface="Courier New" panose="02070309020205020404" pitchFamily="49" charset="0"/>
              </a:rPr>
            </a:br>
            <a:r>
              <a:rPr lang="en-AU" altLang="el-GR" sz="2400" b="1" smtClean="0">
                <a:latin typeface="Courier New" panose="02070309020205020404" pitchFamily="49" charset="0"/>
              </a:rPr>
              <a:t>	for()</a:t>
            </a:r>
            <a:br>
              <a:rPr lang="en-AU" altLang="el-GR" sz="2400" b="1" smtClean="0">
                <a:latin typeface="Courier New" panose="02070309020205020404" pitchFamily="49" charset="0"/>
              </a:rPr>
            </a:br>
            <a:r>
              <a:rPr lang="en-AU" altLang="el-GR" sz="2400" b="1" smtClean="0">
                <a:latin typeface="Courier New" panose="02070309020205020404" pitchFamily="49" charset="0"/>
              </a:rPr>
              <a:t>	break/continue</a:t>
            </a:r>
            <a:endParaRPr lang="en-AU" altLang="el-GR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smtClean="0"/>
              <a:t>if / else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143000" y="5181600"/>
            <a:ext cx="73152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Το τμήμα 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 "else"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είναι προαιρετικό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Εάν το «σώμα» περιέχει μόνο μια εντολή τότε οι </a:t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αγκύλες μπορεί να παραληφθούν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09800" y="1447800"/>
            <a:ext cx="6248400" cy="29305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600" i="1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i="1">
                <a:latin typeface="Times" panose="02020603050405020304" pitchFamily="18" charset="0"/>
              </a:rPr>
              <a:t>	</a:t>
            </a:r>
            <a:r>
              <a:rPr lang="en-AU" altLang="el-GR" sz="2000" b="1">
                <a:latin typeface="Courier New" panose="02070309020205020404" pitchFamily="49" charset="0"/>
              </a:rPr>
              <a:t>if (</a:t>
            </a:r>
            <a:r>
              <a:rPr lang="el-GR" altLang="el-GR" sz="2000" b="1" i="1">
                <a:latin typeface="Courier New" panose="02070309020205020404" pitchFamily="49" charset="0"/>
              </a:rPr>
              <a:t>συνθήκη</a:t>
            </a:r>
            <a:r>
              <a:rPr lang="en-AU" altLang="el-GR" sz="2000" b="1">
                <a:latin typeface="Courier New" panose="02070309020205020404" pitchFamily="49" charset="0"/>
              </a:rPr>
              <a:t>) {</a:t>
            </a:r>
            <a:r>
              <a:rPr lang="en-AU" altLang="el-GR" sz="2000" b="1" i="1">
                <a:latin typeface="Courier New" panose="02070309020205020404" pitchFamily="49" charset="0"/>
              </a:rPr>
              <a:t/>
            </a:r>
            <a:br>
              <a:rPr lang="en-AU" altLang="el-GR" sz="2000" b="1" i="1">
                <a:latin typeface="Courier New" panose="02070309020205020404" pitchFamily="49" charset="0"/>
              </a:rPr>
            </a:br>
            <a:r>
              <a:rPr lang="en-AU" altLang="el-GR" sz="2000" b="1" i="1">
                <a:latin typeface="Courier New" panose="02070309020205020404" pitchFamily="49" charset="0"/>
              </a:rPr>
              <a:t>		</a:t>
            </a:r>
            <a:r>
              <a:rPr lang="el-GR" altLang="el-GR" sz="2000" b="1" i="1">
                <a:latin typeface="Courier New" panose="02070309020205020404" pitchFamily="49" charset="0"/>
              </a:rPr>
              <a:t>ακολουθία-εντολών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  <a:r>
              <a:rPr lang="en-AU" altLang="el-GR" sz="2000" b="1" i="1">
                <a:latin typeface="Courier New" panose="02070309020205020404" pitchFamily="49" charset="0"/>
              </a:rPr>
              <a:t/>
            </a:r>
            <a:br>
              <a:rPr lang="en-AU" altLang="el-GR" sz="2000" b="1" i="1">
                <a:latin typeface="Courier New" panose="02070309020205020404" pitchFamily="49" charset="0"/>
              </a:rPr>
            </a:br>
            <a:r>
              <a:rPr lang="en-AU" altLang="el-GR" sz="2000" b="1" i="1">
                <a:latin typeface="Courier New" panose="02070309020205020404" pitchFamily="49" charset="0"/>
              </a:rPr>
              <a:t>	</a:t>
            </a:r>
            <a:r>
              <a:rPr lang="en-AU" altLang="el-GR" sz="2000" b="1">
                <a:latin typeface="Courier New" panose="02070309020205020404" pitchFamily="49" charset="0"/>
              </a:rPr>
              <a:t>}</a:t>
            </a:r>
            <a:r>
              <a:rPr lang="en-AU" altLang="el-GR" sz="2000" b="1" i="1">
                <a:latin typeface="Courier New" panose="02070309020205020404" pitchFamily="49" charset="0"/>
              </a:rPr>
              <a:t/>
            </a:r>
            <a:br>
              <a:rPr lang="en-AU" altLang="el-GR" sz="2000" b="1" i="1">
                <a:latin typeface="Courier New" panose="02070309020205020404" pitchFamily="49" charset="0"/>
              </a:rPr>
            </a:br>
            <a:r>
              <a:rPr lang="en-AU" altLang="el-GR" sz="2000" b="1" i="1">
                <a:latin typeface="Courier New" panose="02070309020205020404" pitchFamily="49" charset="0"/>
              </a:rPr>
              <a:t>	</a:t>
            </a:r>
            <a:r>
              <a:rPr lang="en-AU" altLang="el-GR" sz="2000" b="1">
                <a:latin typeface="Courier New" panose="02070309020205020404" pitchFamily="49" charset="0"/>
              </a:rPr>
              <a:t>else</a:t>
            </a:r>
            <a:r>
              <a:rPr lang="en-AU" altLang="el-GR" sz="2000" b="1" i="1">
                <a:latin typeface="Courier New" panose="02070309020205020404" pitchFamily="49" charset="0"/>
              </a:rPr>
              <a:t> </a:t>
            </a:r>
            <a:r>
              <a:rPr lang="en-AU" altLang="el-GR" sz="2000" b="1">
                <a:latin typeface="Courier New" panose="02070309020205020404" pitchFamily="49" charset="0"/>
              </a:rPr>
              <a:t>{</a:t>
            </a:r>
            <a:r>
              <a:rPr lang="en-AU" altLang="el-GR" sz="2000" b="1" i="1">
                <a:latin typeface="Courier New" panose="02070309020205020404" pitchFamily="49" charset="0"/>
              </a:rPr>
              <a:t/>
            </a:r>
            <a:br>
              <a:rPr lang="en-AU" altLang="el-GR" sz="2000" b="1" i="1">
                <a:latin typeface="Courier New" panose="02070309020205020404" pitchFamily="49" charset="0"/>
              </a:rPr>
            </a:br>
            <a:r>
              <a:rPr lang="en-AU" altLang="el-GR" sz="2000" b="1" i="1">
                <a:latin typeface="Courier New" panose="02070309020205020404" pitchFamily="49" charset="0"/>
              </a:rPr>
              <a:t>		</a:t>
            </a:r>
            <a:r>
              <a:rPr lang="el-GR" altLang="el-GR" sz="2000" b="1" i="1">
                <a:latin typeface="Courier New" panose="02070309020205020404" pitchFamily="49" charset="0"/>
              </a:rPr>
              <a:t>ακολουθία-εντολών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  <a:r>
              <a:rPr lang="en-AU" altLang="el-GR" sz="2000" b="1" i="1">
                <a:latin typeface="Courier New" panose="02070309020205020404" pitchFamily="49" charset="0"/>
              </a:rPr>
              <a:t/>
            </a:r>
            <a:br>
              <a:rPr lang="en-AU" altLang="el-GR" sz="2000" b="1" i="1">
                <a:latin typeface="Courier New" panose="02070309020205020404" pitchFamily="49" charset="0"/>
              </a:rPr>
            </a:br>
            <a:r>
              <a:rPr lang="en-AU" altLang="el-GR" sz="2000" b="1" i="1">
                <a:latin typeface="Courier New" panose="02070309020205020404" pitchFamily="49" charset="0"/>
              </a:rPr>
              <a:t>	</a:t>
            </a:r>
            <a:r>
              <a:rPr lang="en-AU" altLang="el-GR" sz="2000" b="1">
                <a:latin typeface="Courier New" panose="02070309020205020404" pitchFamily="49" charset="0"/>
              </a:rPr>
              <a:t>}</a:t>
            </a:r>
            <a:r>
              <a:rPr lang="en-AU" altLang="el-GR" i="1">
                <a:latin typeface="Times" panose="02020603050405020304" pitchFamily="18" charset="0"/>
              </a:rPr>
              <a:t> </a:t>
            </a:r>
            <a:r>
              <a:rPr lang="en-AU" altLang="el-GR" sz="1600" i="1">
                <a:latin typeface="Times" panose="02020603050405020304" pitchFamily="18" charset="0"/>
              </a:rPr>
              <a:t> 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600" i="1">
              <a:latin typeface="Times" panose="02020603050405020304" pitchFamily="18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5800" y="1595438"/>
            <a:ext cx="13763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σύνταξη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smtClean="0"/>
              <a:t>if / else: </a:t>
            </a:r>
            <a:r>
              <a:rPr lang="el-GR" altLang="el-GR" sz="3600" smtClean="0"/>
              <a:t>παραδείγματα</a:t>
            </a:r>
            <a:endParaRPr lang="en-AU" altLang="el-GR" sz="3600" smtClean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14400" y="1412875"/>
            <a:ext cx="6111875" cy="5842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if(x &gt; 42)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 System.out.println("x is greater");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5988" y="2276475"/>
            <a:ext cx="6110287" cy="15700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if(x &gt; 42)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 System.out.println("x is greater");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 System.out.println("x is smaller</a:t>
            </a:r>
            <a:r>
              <a:rPr lang="el-GR" altLang="el-GR" sz="1600" b="1">
                <a:latin typeface="Courier New" panose="02070309020205020404" pitchFamily="49" charset="0"/>
              </a:rPr>
              <a:t> </a:t>
            </a:r>
            <a:r>
              <a:rPr lang="en-US" altLang="el-GR" sz="1600" b="1">
                <a:latin typeface="Courier New" panose="02070309020205020404" pitchFamily="49" charset="0"/>
              </a:rPr>
              <a:t>or equal</a:t>
            </a:r>
            <a:r>
              <a:rPr lang="en-AU" altLang="el-GR" sz="1600" b="1">
                <a:latin typeface="Courier New" panose="02070309020205020404" pitchFamily="49" charset="0"/>
              </a:rPr>
              <a:t>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914400" y="4076700"/>
            <a:ext cx="6111875" cy="2062163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if(x &gt; 42)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 System.out.println("x is greater");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else if (x &lt; 42){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 	System.out.println("x is smaller</a:t>
            </a:r>
            <a:r>
              <a:rPr lang="el-GR" altLang="el-GR" sz="1600" b="1">
                <a:latin typeface="Courier New" panose="02070309020205020404" pitchFamily="49" charset="0"/>
              </a:rPr>
              <a:t> </a:t>
            </a:r>
            <a:r>
              <a:rPr lang="en-AU" altLang="el-GR" sz="1600" b="1">
                <a:latin typeface="Courier New" panose="02070309020205020404" pitchFamily="49" charset="0"/>
              </a:rPr>
              <a:t>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     else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1600" b="1">
                <a:latin typeface="Courier New" panose="02070309020205020404" pitchFamily="49" charset="0"/>
              </a:rPr>
              <a:t>	System.out.println("</a:t>
            </a:r>
            <a:r>
              <a:rPr lang="en-US" altLang="el-GR" sz="1600" b="1">
                <a:latin typeface="Courier New" panose="02070309020205020404" pitchFamily="49" charset="0"/>
              </a:rPr>
              <a:t>x is 42</a:t>
            </a:r>
            <a:r>
              <a:rPr lang="en-AU" altLang="el-GR" sz="1600" b="1">
                <a:latin typeface="Courier New" panose="02070309020205020404" pitchFamily="49" charset="0"/>
              </a:rPr>
              <a:t>"</a:t>
            </a:r>
            <a:r>
              <a:rPr lang="en-US" altLang="el-GR" sz="1600" b="1">
                <a:latin typeface="Courier New" panose="02070309020205020404" pitchFamily="49" charset="0"/>
              </a:rPr>
              <a:t>);</a:t>
            </a:r>
            <a:endParaRPr lang="en-AU" altLang="el-GR" sz="1600" b="1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smtClean="0"/>
              <a:t>switch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3400" y="4343400"/>
            <a:ext cx="3048000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Η «τιμή-</a:t>
            </a:r>
            <a:r>
              <a:rPr lang="en-US" altLang="el-GR" sz="2400">
                <a:solidFill>
                  <a:schemeClr val="tx2"/>
                </a:solidFill>
                <a:latin typeface="Arial" panose="020B0604020202020204" pitchFamily="34" charset="0"/>
              </a:rPr>
              <a:t>switch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» </a:t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πρέπει να είναι </a:t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τύπου </a:t>
            </a:r>
            <a:r>
              <a:rPr lang="en-AU" altLang="el-GR" sz="2400" b="1">
                <a:solidFill>
                  <a:schemeClr val="tx2"/>
                </a:solidFill>
                <a:latin typeface="Arial" panose="020B0604020202020204" pitchFamily="34" charset="0"/>
              </a:rPr>
              <a:t>int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Οι τιμές πρέπει να</a:t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είναι σταθερές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429000" y="1425575"/>
            <a:ext cx="5257800" cy="347345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l-GR" altLang="el-GR" sz="2800" i="1">
                <a:latin typeface="Times" panose="02020603050405020304" pitchFamily="18" charset="0"/>
              </a:rPr>
              <a:t>     </a:t>
            </a:r>
            <a:r>
              <a:rPr lang="en-AU" altLang="el-GR" sz="2000" b="1">
                <a:latin typeface="Courier New" panose="02070309020205020404" pitchFamily="49" charset="0"/>
              </a:rPr>
              <a:t>switch (</a:t>
            </a:r>
            <a:r>
              <a:rPr lang="el-GR" altLang="el-GR" sz="2000" b="1" i="1">
                <a:latin typeface="Courier New" panose="02070309020205020404" pitchFamily="49" charset="0"/>
              </a:rPr>
              <a:t>τιμή-</a:t>
            </a:r>
            <a:r>
              <a:rPr lang="en-AU" altLang="el-GR" sz="2000" b="1" i="1">
                <a:latin typeface="Courier New" panose="02070309020205020404" pitchFamily="49" charset="0"/>
              </a:rPr>
              <a:t>switch</a:t>
            </a:r>
            <a:r>
              <a:rPr lang="en-AU" altLang="el-GR" sz="2000" b="1">
                <a:latin typeface="Courier New" panose="02070309020205020404" pitchFamily="49" charset="0"/>
              </a:rPr>
              <a:t>) {</a:t>
            </a:r>
            <a:endParaRPr lang="en-AU" altLang="el-GR" sz="2000" b="1" i="1">
              <a:latin typeface="Courier New" panose="02070309020205020404" pitchFamily="49" charset="0"/>
            </a:endParaRP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i="1">
                <a:latin typeface="Courier New" panose="02070309020205020404" pitchFamily="49" charset="0"/>
              </a:rPr>
              <a:t>	</a:t>
            </a:r>
            <a:r>
              <a:rPr lang="el-GR" altLang="el-GR" sz="2000" b="1" i="1">
                <a:latin typeface="Courier New" panose="02070309020205020404" pitchFamily="49" charset="0"/>
              </a:rPr>
              <a:t>    </a:t>
            </a:r>
            <a:r>
              <a:rPr lang="en-AU" altLang="el-GR" sz="2000" b="1">
                <a:latin typeface="Courier New" panose="02070309020205020404" pitchFamily="49" charset="0"/>
              </a:rPr>
              <a:t>case </a:t>
            </a:r>
            <a:r>
              <a:rPr lang="el-GR" altLang="el-GR" sz="2000" b="1" i="1">
                <a:latin typeface="Courier New" panose="02070309020205020404" pitchFamily="49" charset="0"/>
              </a:rPr>
              <a:t>τιμή</a:t>
            </a:r>
            <a:r>
              <a:rPr lang="en-AU" altLang="el-GR" sz="2000" b="1" i="1">
                <a:latin typeface="Courier New" panose="02070309020205020404" pitchFamily="49" charset="0"/>
              </a:rPr>
              <a:t>1</a:t>
            </a:r>
            <a:r>
              <a:rPr lang="en-AU" altLang="el-GR" sz="2000" b="1">
                <a:latin typeface="Courier New" panose="02070309020205020404" pitchFamily="49" charset="0"/>
              </a:rPr>
              <a:t>:</a:t>
            </a:r>
            <a:r>
              <a:rPr lang="en-AU" altLang="el-GR" sz="2000" b="1" i="1">
                <a:latin typeface="Courier New" panose="02070309020205020404" pitchFamily="49" charset="0"/>
              </a:rPr>
              <a:t> 				</a:t>
            </a:r>
            <a:r>
              <a:rPr lang="el-GR" altLang="el-GR" sz="2000" b="1" i="1">
                <a:latin typeface="Courier New" panose="02070309020205020404" pitchFamily="49" charset="0"/>
              </a:rPr>
              <a:t>   ακολουθία-εντολών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n-AU" altLang="el-GR" sz="2000" b="1">
                <a:latin typeface="Courier New" panose="02070309020205020404" pitchFamily="49" charset="0"/>
              </a:rPr>
              <a:t>		</a:t>
            </a:r>
            <a:r>
              <a:rPr lang="el-GR" altLang="el-GR" sz="2000" b="1">
                <a:latin typeface="Courier New" panose="02070309020205020404" pitchFamily="49" charset="0"/>
              </a:rPr>
              <a:t>   </a:t>
            </a:r>
            <a:r>
              <a:rPr lang="en-AU" altLang="el-GR" sz="2000" b="1">
                <a:latin typeface="Courier New" panose="02070309020205020404" pitchFamily="49" charset="0"/>
              </a:rPr>
              <a:t>break;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 i="1">
                <a:latin typeface="Courier New" panose="02070309020205020404" pitchFamily="49" charset="0"/>
              </a:rPr>
              <a:t>	</a:t>
            </a:r>
            <a:r>
              <a:rPr lang="el-GR" altLang="el-GR" sz="2000" b="1" i="1">
                <a:latin typeface="Courier New" panose="02070309020205020404" pitchFamily="49" charset="0"/>
              </a:rPr>
              <a:t>    </a:t>
            </a:r>
            <a:r>
              <a:rPr lang="en-AU" altLang="el-GR" sz="2000" b="1">
                <a:latin typeface="Courier New" panose="02070309020205020404" pitchFamily="49" charset="0"/>
              </a:rPr>
              <a:t>case </a:t>
            </a:r>
            <a:r>
              <a:rPr lang="el-GR" altLang="el-GR" sz="2000" b="1" i="1">
                <a:latin typeface="Courier New" panose="02070309020205020404" pitchFamily="49" charset="0"/>
              </a:rPr>
              <a:t>τιμή</a:t>
            </a:r>
            <a:r>
              <a:rPr lang="en-AU" altLang="el-GR" sz="2000" b="1" i="1">
                <a:latin typeface="Courier New" panose="02070309020205020404" pitchFamily="49" charset="0"/>
              </a:rPr>
              <a:t>2</a:t>
            </a:r>
            <a:r>
              <a:rPr lang="en-AU" altLang="el-GR" sz="2000" b="1">
                <a:latin typeface="Courier New" panose="02070309020205020404" pitchFamily="49" charset="0"/>
              </a:rPr>
              <a:t>:</a:t>
            </a:r>
            <a:r>
              <a:rPr lang="en-AU" altLang="el-GR" sz="2000" b="1" i="1">
                <a:latin typeface="Courier New" panose="02070309020205020404" pitchFamily="49" charset="0"/>
              </a:rPr>
              <a:t> </a:t>
            </a:r>
            <a:br>
              <a:rPr lang="en-AU" altLang="el-GR" sz="2000" b="1" i="1">
                <a:latin typeface="Courier New" panose="02070309020205020404" pitchFamily="49" charset="0"/>
              </a:rPr>
            </a:br>
            <a:r>
              <a:rPr lang="en-AU" altLang="el-GR" sz="2000" b="1" i="1">
                <a:latin typeface="Courier New" panose="02070309020205020404" pitchFamily="49" charset="0"/>
              </a:rPr>
              <a:t>		</a:t>
            </a:r>
            <a:r>
              <a:rPr lang="el-GR" altLang="el-GR" sz="2000" b="1" i="1">
                <a:latin typeface="Courier New" panose="02070309020205020404" pitchFamily="49" charset="0"/>
              </a:rPr>
              <a:t>   ακολουθία-εντολών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n-AU" altLang="el-GR" sz="2000" b="1">
                <a:latin typeface="Courier New" panose="02070309020205020404" pitchFamily="49" charset="0"/>
              </a:rPr>
              <a:t>		</a:t>
            </a:r>
            <a:r>
              <a:rPr lang="el-GR" altLang="el-GR" sz="2000" b="1">
                <a:latin typeface="Courier New" panose="02070309020205020404" pitchFamily="49" charset="0"/>
              </a:rPr>
              <a:t>   </a:t>
            </a:r>
            <a:r>
              <a:rPr lang="en-AU" altLang="el-GR" sz="2000" b="1">
                <a:latin typeface="Courier New" panose="02070309020205020404" pitchFamily="49" charset="0"/>
              </a:rPr>
              <a:t>break;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	</a:t>
            </a:r>
            <a:r>
              <a:rPr lang="el-GR" altLang="el-GR" sz="2000" b="1">
                <a:latin typeface="Courier New" panose="02070309020205020404" pitchFamily="49" charset="0"/>
              </a:rPr>
              <a:t>    </a:t>
            </a:r>
            <a:r>
              <a:rPr lang="en-AU" altLang="el-GR" sz="2000" b="1">
                <a:latin typeface="Courier New" panose="02070309020205020404" pitchFamily="49" charset="0"/>
              </a:rPr>
              <a:t>default:</a:t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n-AU" altLang="el-GR" sz="2000" b="1" i="1">
                <a:latin typeface="Courier New" panose="02070309020205020404" pitchFamily="49" charset="0"/>
              </a:rPr>
              <a:t>		</a:t>
            </a:r>
            <a:r>
              <a:rPr lang="el-GR" altLang="el-GR" sz="2000" b="1" i="1">
                <a:latin typeface="Courier New" panose="02070309020205020404" pitchFamily="49" charset="0"/>
              </a:rPr>
              <a:t>   ακολουθία-εντολών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  <a:br>
              <a:rPr lang="en-AU" altLang="el-GR" sz="2000" b="1">
                <a:latin typeface="Courier New" panose="02070309020205020404" pitchFamily="49" charset="0"/>
              </a:rPr>
            </a:br>
            <a:r>
              <a:rPr lang="en-AU" altLang="el-GR" sz="2000" b="1">
                <a:latin typeface="Courier New" panose="02070309020205020404" pitchFamily="49" charset="0"/>
              </a:rPr>
              <a:t>		</a:t>
            </a:r>
            <a:r>
              <a:rPr lang="el-GR" altLang="el-GR" sz="2000" b="1">
                <a:latin typeface="Courier New" panose="02070309020205020404" pitchFamily="49" charset="0"/>
              </a:rPr>
              <a:t>   </a:t>
            </a:r>
            <a:r>
              <a:rPr lang="en-AU" altLang="el-GR" sz="2000" b="1">
                <a:latin typeface="Courier New" panose="02070309020205020404" pitchFamily="49" charset="0"/>
              </a:rPr>
              <a:t>break;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Monotype Sorts" charset="2"/>
              <a:buNone/>
            </a:pPr>
            <a:r>
              <a:rPr lang="el-GR" altLang="el-GR" sz="2000" b="1">
                <a:latin typeface="Courier New" panose="02070309020205020404" pitchFamily="49" charset="0"/>
              </a:rPr>
              <a:t>   </a:t>
            </a: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905000" y="1573213"/>
            <a:ext cx="13763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σύνταξη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smtClean="0"/>
              <a:t>switch: </a:t>
            </a:r>
            <a:r>
              <a:rPr lang="el-GR" altLang="el-GR" sz="3600" smtClean="0"/>
              <a:t>παράδειγμα</a:t>
            </a:r>
            <a:endParaRPr lang="en-AU" altLang="el-GR" sz="3600" smtClean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38200" y="1720850"/>
            <a:ext cx="6445250" cy="34575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switch(x)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case 1: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System.out.println("x is 1");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break;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case 2: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case 3: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System.out.println("x is 2 or 3");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break;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default: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System.out.println("something else");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smtClean="0"/>
              <a:t>while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143000" y="4495800"/>
            <a:ext cx="73152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Εάν το «σώμα» περιέχει μόνο μια εντολή τότε οι </a:t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αγκύλες μπορεί να παραληφθούν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09800" y="1600200"/>
            <a:ext cx="5410200" cy="1833563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600" i="1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i="1">
                <a:latin typeface="Times" panose="02020603050405020304" pitchFamily="18" charset="0"/>
              </a:rPr>
              <a:t>	</a:t>
            </a:r>
            <a:r>
              <a:rPr lang="en-AU" altLang="el-GR" sz="2000" b="1">
                <a:latin typeface="Courier New" panose="02070309020205020404" pitchFamily="49" charset="0"/>
              </a:rPr>
              <a:t>while (</a:t>
            </a:r>
            <a:r>
              <a:rPr lang="el-GR" altLang="el-GR" sz="2000" b="1" i="1">
                <a:latin typeface="Courier New" panose="02070309020205020404" pitchFamily="49" charset="0"/>
              </a:rPr>
              <a:t>συνθήκη</a:t>
            </a:r>
            <a:r>
              <a:rPr lang="en-AU" altLang="el-GR" sz="2000" b="1">
                <a:latin typeface="Courier New" panose="02070309020205020404" pitchFamily="49" charset="0"/>
              </a:rPr>
              <a:t>) {</a:t>
            </a:r>
            <a:r>
              <a:rPr lang="en-AU" altLang="el-GR" sz="2000" b="1" i="1">
                <a:latin typeface="Courier New" panose="02070309020205020404" pitchFamily="49" charset="0"/>
              </a:rPr>
              <a:t/>
            </a:r>
            <a:br>
              <a:rPr lang="en-AU" altLang="el-GR" sz="2000" b="1" i="1">
                <a:latin typeface="Courier New" panose="02070309020205020404" pitchFamily="49" charset="0"/>
              </a:rPr>
            </a:br>
            <a:r>
              <a:rPr lang="en-AU" altLang="el-GR" sz="2000" b="1" i="1">
                <a:latin typeface="Courier New" panose="02070309020205020404" pitchFamily="49" charset="0"/>
              </a:rPr>
              <a:t>		</a:t>
            </a:r>
            <a:r>
              <a:rPr lang="el-GR" altLang="el-GR" sz="2000" b="1" i="1">
                <a:latin typeface="Courier New" panose="02070309020205020404" pitchFamily="49" charset="0"/>
              </a:rPr>
              <a:t>ακολουθία-εντολών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  <a:r>
              <a:rPr lang="en-AU" altLang="el-GR" sz="2000" b="1" i="1">
                <a:latin typeface="Courier New" panose="02070309020205020404" pitchFamily="49" charset="0"/>
              </a:rPr>
              <a:t/>
            </a:r>
            <a:br>
              <a:rPr lang="en-AU" altLang="el-GR" sz="2000" b="1" i="1">
                <a:latin typeface="Courier New" panose="02070309020205020404" pitchFamily="49" charset="0"/>
              </a:rPr>
            </a:br>
            <a:r>
              <a:rPr lang="en-AU" altLang="el-GR" sz="2000" b="1" i="1">
                <a:latin typeface="Courier New" panose="02070309020205020404" pitchFamily="49" charset="0"/>
              </a:rPr>
              <a:t>	</a:t>
            </a:r>
            <a:r>
              <a:rPr lang="en-AU" altLang="el-GR" sz="2000" b="1">
                <a:latin typeface="Courier New" panose="02070309020205020404" pitchFamily="49" charset="0"/>
              </a:rPr>
              <a:t>}</a:t>
            </a:r>
            <a:r>
              <a:rPr lang="en-AU" altLang="el-GR" sz="1600">
                <a:latin typeface="Times" panose="02020603050405020304" pitchFamily="18" charset="0"/>
              </a:rPr>
              <a:t> </a:t>
            </a:r>
            <a:endParaRPr lang="en-AU" altLang="el-GR" sz="1600" i="1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600" i="1">
              <a:latin typeface="Times" panose="02020603050405020304" pitchFamily="18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5800" y="1795463"/>
            <a:ext cx="13763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σύνταξη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smtClean="0"/>
              <a:t>while: </a:t>
            </a:r>
            <a:r>
              <a:rPr lang="el-GR" altLang="el-GR" sz="3600" smtClean="0"/>
              <a:t>παράδειγμα</a:t>
            </a:r>
            <a:endParaRPr lang="en-AU" altLang="el-GR" sz="3600" smtClean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676400" y="2482850"/>
            <a:ext cx="3702050" cy="13239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while(x &lt; 99)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counter.process(x);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    x++;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AU" altLang="el-GR" sz="2000" b="1"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l-GR" sz="3600" smtClean="0"/>
              <a:t>do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09800" y="1600200"/>
            <a:ext cx="5410200" cy="2016125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600" i="1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i="1">
                <a:latin typeface="Times" panose="02020603050405020304" pitchFamily="18" charset="0"/>
              </a:rPr>
              <a:t>	</a:t>
            </a:r>
            <a:r>
              <a:rPr lang="en-AU" altLang="el-GR" sz="2000" b="1">
                <a:latin typeface="Courier New" panose="02070309020205020404" pitchFamily="49" charset="0"/>
              </a:rPr>
              <a:t>do {</a:t>
            </a:r>
            <a:r>
              <a:rPr lang="en-AU" altLang="el-GR" sz="2000" b="1" i="1">
                <a:latin typeface="Courier New" panose="02070309020205020404" pitchFamily="49" charset="0"/>
              </a:rPr>
              <a:t/>
            </a:r>
            <a:br>
              <a:rPr lang="en-AU" altLang="el-GR" sz="2000" b="1" i="1">
                <a:latin typeface="Courier New" panose="02070309020205020404" pitchFamily="49" charset="0"/>
              </a:rPr>
            </a:br>
            <a:r>
              <a:rPr lang="en-AU" altLang="el-GR" sz="2000" b="1" i="1">
                <a:latin typeface="Courier New" panose="02070309020205020404" pitchFamily="49" charset="0"/>
              </a:rPr>
              <a:t>		</a:t>
            </a:r>
            <a:r>
              <a:rPr lang="el-GR" altLang="el-GR" sz="2000" b="1" i="1">
                <a:latin typeface="Courier New" panose="02070309020205020404" pitchFamily="49" charset="0"/>
              </a:rPr>
              <a:t>ακολουθία-εντολών</a:t>
            </a:r>
            <a:r>
              <a:rPr lang="en-AU" altLang="el-GR" sz="2000" b="1">
                <a:latin typeface="Courier New" panose="02070309020205020404" pitchFamily="49" charset="0"/>
              </a:rPr>
              <a:t>;</a:t>
            </a:r>
            <a:r>
              <a:rPr lang="en-AU" altLang="el-GR" sz="2000" b="1" i="1">
                <a:latin typeface="Courier New" panose="02070309020205020404" pitchFamily="49" charset="0"/>
              </a:rPr>
              <a:t/>
            </a:r>
            <a:br>
              <a:rPr lang="en-AU" altLang="el-GR" sz="2000" b="1" i="1">
                <a:latin typeface="Courier New" panose="02070309020205020404" pitchFamily="49" charset="0"/>
              </a:rPr>
            </a:br>
            <a:r>
              <a:rPr lang="en-AU" altLang="el-GR" sz="2000" b="1" i="1">
                <a:latin typeface="Courier New" panose="02070309020205020404" pitchFamily="49" charset="0"/>
              </a:rPr>
              <a:t>	</a:t>
            </a:r>
            <a:r>
              <a:rPr lang="en-AU" altLang="el-GR" sz="2000" b="1">
                <a:latin typeface="Courier New" panose="02070309020205020404" pitchFamily="49" charset="0"/>
              </a:rPr>
              <a:t>} while (</a:t>
            </a:r>
            <a:r>
              <a:rPr lang="el-GR" altLang="el-GR" sz="2000" b="1" i="1">
                <a:latin typeface="Courier New" panose="02070309020205020404" pitchFamily="49" charset="0"/>
              </a:rPr>
              <a:t>συνθήκη</a:t>
            </a:r>
            <a:r>
              <a:rPr lang="en-AU" altLang="el-GR" sz="2000" b="1">
                <a:latin typeface="Courier New" panose="02070309020205020404" pitchFamily="49" charset="0"/>
              </a:rPr>
              <a:t>);</a:t>
            </a:r>
            <a:r>
              <a:rPr lang="en-AU" altLang="el-GR">
                <a:latin typeface="Times" panose="02020603050405020304" pitchFamily="18" charset="0"/>
              </a:rPr>
              <a:t> </a:t>
            </a:r>
            <a:endParaRPr lang="en-AU" altLang="el-GR" sz="1600" i="1">
              <a:latin typeface="Times" panose="02020603050405020304" pitchFamily="18" charset="0"/>
            </a:endParaRPr>
          </a:p>
          <a:p>
            <a:pPr>
              <a:buClr>
                <a:schemeClr val="tx1"/>
              </a:buClr>
              <a:buFont typeface="Monotype Sorts" charset="2"/>
              <a:buNone/>
            </a:pPr>
            <a:endParaRPr lang="en-AU" altLang="el-GR" sz="1600" i="1">
              <a:latin typeface="Times" panose="02020603050405020304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5800" y="1795463"/>
            <a:ext cx="13763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σύνταξη</a:t>
            </a: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: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43000" y="4495800"/>
            <a:ext cx="73152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•"/>
              <a:defRPr sz="3200">
                <a:solidFill>
                  <a:srgbClr val="000000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en-AU" altLang="el-GR" sz="2400">
                <a:solidFill>
                  <a:schemeClr val="tx2"/>
                </a:solidFill>
                <a:latin typeface="Arial" panose="020B0604020202020204" pitchFamily="34" charset="0"/>
              </a:rPr>
              <a:t>• </a:t>
            </a: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Εάν το «σώμα» περιέχει μόνο μια εντολή τότε οι </a:t>
            </a:r>
            <a:b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l-GR" altLang="el-GR" sz="2400">
                <a:solidFill>
                  <a:schemeClr val="tx2"/>
                </a:solidFill>
                <a:latin typeface="Arial" panose="020B0604020202020204" pitchFamily="34" charset="0"/>
              </a:rPr>
              <a:t>  αγκύλες μπορεί να παραληφθούν</a:t>
            </a:r>
            <a:endParaRPr lang="en-AU" altLang="el-GR" sz="240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ntitled 2">
  <a:themeElements>
    <a:clrScheme name="">
      <a:dk1>
        <a:srgbClr val="474747"/>
      </a:dk1>
      <a:lt1>
        <a:srgbClr val="B3B3B3"/>
      </a:lt1>
      <a:dk2>
        <a:srgbClr val="232323"/>
      </a:dk2>
      <a:lt2>
        <a:srgbClr val="676767"/>
      </a:lt2>
      <a:accent1>
        <a:srgbClr val="B3B3B3"/>
      </a:accent1>
      <a:accent2>
        <a:srgbClr val="919191"/>
      </a:accent2>
      <a:accent3>
        <a:srgbClr val="D6D6D6"/>
      </a:accent3>
      <a:accent4>
        <a:srgbClr val="3B3B3B"/>
      </a:accent4>
      <a:accent5>
        <a:srgbClr val="D6D6D6"/>
      </a:accent5>
      <a:accent6>
        <a:srgbClr val="838383"/>
      </a:accent6>
      <a:hlink>
        <a:srgbClr val="CECECE"/>
      </a:hlink>
      <a:folHlink>
        <a:srgbClr val="A3A3A3"/>
      </a:folHlink>
    </a:clrScheme>
    <a:fontScheme name="untitled 2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7" tIns="44450" rIns="90487" bIns="4445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 typeface="Monotype Sorts" charset="2"/>
          <a:buNone/>
          <a:tabLst/>
          <a:defRPr kumimoji="0" lang="en-AU" altLang="en-AU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ntitled 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Madsen G4:Microsoft Office:Microsoft PowerPoint 4:Templates:B&amp;W Overheads:pastelb.ppt - Pastel</Template>
  <TotalTime>4146</TotalTime>
  <Pages>43</Pages>
  <Words>369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Helvetica</vt:lpstr>
      <vt:lpstr>Times</vt:lpstr>
      <vt:lpstr>Monotype Sorts</vt:lpstr>
      <vt:lpstr>Courier New</vt:lpstr>
      <vt:lpstr>untitled 2</vt:lpstr>
      <vt:lpstr>Week 5: loops</vt:lpstr>
      <vt:lpstr>Εντολές ροής προγράμματος της Java</vt:lpstr>
      <vt:lpstr>if / else</vt:lpstr>
      <vt:lpstr>if / else: παραδείγματα</vt:lpstr>
      <vt:lpstr>switch</vt:lpstr>
      <vt:lpstr>switch: παράδειγμα</vt:lpstr>
      <vt:lpstr>while</vt:lpstr>
      <vt:lpstr>while: παράδειγμα</vt:lpstr>
      <vt:lpstr>do</vt:lpstr>
      <vt:lpstr>do: παραδείγματα</vt:lpstr>
      <vt:lpstr>for</vt:lpstr>
      <vt:lpstr>for: παραδείγματα</vt:lpstr>
      <vt:lpstr>break / continue</vt:lpstr>
    </vt:vector>
  </TitlesOfParts>
  <Company>National Technical University of Athens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στον Προγραμματισμό</dc:title>
  <dc:subject>Lecture slides</dc:subject>
  <dc:creator>Αντώνιος Συμβώνης</dc:creator>
  <cp:keywords/>
  <dc:description>Translated from the lecture notes of _x000d_
Michael Kölling, Monash University</dc:description>
  <cp:lastModifiedBy>A. Symvonis</cp:lastModifiedBy>
  <cp:revision>196</cp:revision>
  <cp:lastPrinted>2018-10-19T18:09:24Z</cp:lastPrinted>
  <dcterms:created xsi:type="dcterms:W3CDTF">1996-04-15T15:18:02Z</dcterms:created>
  <dcterms:modified xsi:type="dcterms:W3CDTF">2018-10-31T09:11:23Z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eek">
    <vt:lpwstr>2</vt:lpwstr>
  </property>
</Properties>
</file>