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46" r:id="rId2"/>
    <p:sldId id="349" r:id="rId3"/>
    <p:sldId id="350" r:id="rId4"/>
    <p:sldId id="359" r:id="rId5"/>
    <p:sldId id="360" r:id="rId6"/>
    <p:sldId id="361" r:id="rId7"/>
    <p:sldId id="362" r:id="rId8"/>
    <p:sldId id="352" r:id="rId9"/>
    <p:sldId id="363" r:id="rId10"/>
    <p:sldId id="364" r:id="rId11"/>
    <p:sldId id="365" r:id="rId12"/>
    <p:sldId id="353" r:id="rId13"/>
    <p:sldId id="355" r:id="rId14"/>
    <p:sldId id="366" r:id="rId15"/>
    <p:sldId id="356" r:id="rId16"/>
    <p:sldId id="357" r:id="rId17"/>
    <p:sldId id="358" r:id="rId18"/>
    <p:sldId id="351" r:id="rId19"/>
    <p:sldId id="354" r:id="rId20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CC0000"/>
    <a:srgbClr val="DF191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113" d="100"/>
          <a:sy n="113" d="100"/>
        </p:scale>
        <p:origin x="21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950" y="-313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3"/>
            <a:ext cx="68262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Διάλεξη #4</a:t>
            </a:r>
            <a:endParaRPr lang="en-AU" altLang="el-GR" sz="16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4000" y="8915400"/>
            <a:ext cx="2838450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 dirty="0" smtClean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 smtClean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2475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 smtClean="0"/>
              <a:t>Click to edit Master notes styles</a:t>
            </a:r>
          </a:p>
          <a:p>
            <a:pPr lvl="1"/>
            <a:r>
              <a:rPr lang="en-AU" altLang="el-GR" noProof="0" smtClean="0"/>
              <a:t>Second Level</a:t>
            </a:r>
          </a:p>
          <a:p>
            <a:pPr lvl="2"/>
            <a:r>
              <a:rPr lang="en-AU" altLang="el-GR" noProof="0" smtClean="0"/>
              <a:t>Third Level</a:t>
            </a:r>
          </a:p>
          <a:p>
            <a:pPr lvl="3"/>
            <a:r>
              <a:rPr lang="en-AU" altLang="el-GR" noProof="0" smtClean="0"/>
              <a:t>Fourth Level</a:t>
            </a:r>
          </a:p>
          <a:p>
            <a:pPr lvl="4"/>
            <a:r>
              <a:rPr lang="en-AU" altLang="el-GR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818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2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592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642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766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124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617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02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489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535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493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54288" y="6434138"/>
            <a:ext cx="64373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EFCD8E05-FA3D-4469-BC82-1ED1E85D261F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 sz="5400" smtClean="0">
              <a:solidFill>
                <a:srgbClr val="000000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</a:t>
            </a:r>
            <a:r>
              <a:rPr lang="en-AU" altLang="el-GR" sz="3600">
                <a:latin typeface="Arial" panose="020B0604020202020204" pitchFamily="34" charset="0"/>
              </a:rPr>
              <a:t>4: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Τύποι δεδομένων και τελεστές</a:t>
            </a:r>
            <a:r>
              <a:rPr lang="en-AU" altLang="el-GR" sz="3600">
                <a:latin typeface="Arial" panose="020B0604020202020204" pitchFamily="34" charset="0"/>
              </a:rPr>
              <a:t>,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εντολές επιλογής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Αριθμητικοί τελεστές</a:t>
            </a:r>
            <a:endParaRPr lang="en-AU" altLang="el-GR" sz="3600" smtClean="0"/>
          </a:p>
        </p:txBody>
      </p:sp>
      <p:sp>
        <p:nvSpPr>
          <p:cNvPr id="13315" name="Text Box 1027"/>
          <p:cNvSpPr txBox="1">
            <a:spLocks noChangeArrowheads="1"/>
          </p:cNvSpPr>
          <p:nvPr/>
        </p:nvSpPr>
        <p:spPr bwMode="auto">
          <a:xfrm>
            <a:off x="533400" y="2438400"/>
            <a:ext cx="3625850" cy="1930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+	</a:t>
            </a:r>
            <a:r>
              <a:rPr lang="el-GR" altLang="el-GR" sz="2400"/>
              <a:t>πρόσθεση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-	</a:t>
            </a:r>
            <a:r>
              <a:rPr lang="el-GR" altLang="el-GR" sz="2400"/>
              <a:t>αφαίρεση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*	</a:t>
            </a:r>
            <a:r>
              <a:rPr lang="el-GR" altLang="el-GR" sz="2400"/>
              <a:t>πολλαπλασιασμός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/</a:t>
            </a:r>
            <a:r>
              <a:rPr lang="el-GR" altLang="el-GR" sz="2400"/>
              <a:t>	διαίρεση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%	</a:t>
            </a:r>
            <a:r>
              <a:rPr lang="el-GR" altLang="el-GR" sz="2400"/>
              <a:t>υπόλοιπο</a:t>
            </a:r>
            <a:endParaRPr lang="en-AU" altLang="el-GR" sz="2400"/>
          </a:p>
        </p:txBody>
      </p:sp>
      <p:sp>
        <p:nvSpPr>
          <p:cNvPr id="13316" name="Rectangle 1028"/>
          <p:cNvSpPr>
            <a:spLocks noChangeArrowheads="1"/>
          </p:cNvSpPr>
          <p:nvPr/>
        </p:nvSpPr>
        <p:spPr bwMode="auto">
          <a:xfrm>
            <a:off x="4648200" y="2514600"/>
            <a:ext cx="4191000" cy="168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a = b + 32;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n = (a + 1) * (b + 1);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share = amount / people;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remains = amount </a:t>
            </a:r>
            <a:r>
              <a:rPr lang="el-GR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%</a:t>
            </a: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people;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 smtClean="0"/>
              <a:t>Αύξηση / μείωση μίας μονάδας</a:t>
            </a:r>
            <a:endParaRPr lang="en-AU" altLang="el-GR" sz="3600" smtClean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3733800"/>
            <a:ext cx="5562600" cy="16287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x++;  	// increment x by one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x--;		// decrement x by one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y = 8;</a:t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x = y++;   </a:t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x = ++y;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5562600" cy="15652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n++	</a:t>
            </a:r>
            <a:r>
              <a:rPr lang="el-GR" altLang="el-GR" sz="2400"/>
              <a:t>εκ των υστέρων αύξηση </a:t>
            </a:r>
            <a:endParaRPr lang="en-US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n--	</a:t>
            </a:r>
            <a:r>
              <a:rPr lang="el-GR" altLang="el-GR" sz="2400"/>
              <a:t>εκ των υστέρων μείωση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++n	</a:t>
            </a:r>
            <a:r>
              <a:rPr lang="el-GR" altLang="el-GR" sz="2400"/>
              <a:t>εκ των προτέρων  αύξηση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--n	</a:t>
            </a:r>
            <a:r>
              <a:rPr lang="el-GR" altLang="el-GR" sz="2400"/>
              <a:t>εκ των προτέρων μείωση</a:t>
            </a:r>
            <a:endParaRPr lang="en-AU" altLang="el-GR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Τελεστές σύγκρισης</a:t>
            </a:r>
            <a:endParaRPr lang="en-AU" altLang="el-GR" sz="3600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85800" y="1422400"/>
            <a:ext cx="4551363" cy="22955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	</a:t>
            </a:r>
            <a:r>
              <a:rPr lang="el-GR" altLang="el-GR" sz="2400"/>
              <a:t>Μεγαλύτερο από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	</a:t>
            </a:r>
            <a:r>
              <a:rPr lang="el-GR" altLang="el-GR" sz="2400"/>
              <a:t>Μικρότερο από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&gt;=	</a:t>
            </a:r>
            <a:r>
              <a:rPr lang="el-GR" altLang="el-GR" sz="2400"/>
              <a:t>Μεγαλύτερο από ή ίσο με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&lt;=	</a:t>
            </a:r>
            <a:r>
              <a:rPr lang="el-GR" altLang="el-GR" sz="2400"/>
              <a:t>Μικρότερο από</a:t>
            </a:r>
            <a:r>
              <a:rPr lang="en-AU" altLang="el-GR" sz="2400"/>
              <a:t> </a:t>
            </a:r>
            <a:r>
              <a:rPr lang="el-GR" altLang="el-GR" sz="2400"/>
              <a:t>ή ίσο με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==	 </a:t>
            </a:r>
            <a:r>
              <a:rPr lang="el-GR" altLang="el-GR" sz="2400"/>
              <a:t>Ίσο με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!=	 </a:t>
            </a:r>
            <a:r>
              <a:rPr lang="el-GR" altLang="el-GR" sz="2400"/>
              <a:t>Όχι ίσο με</a:t>
            </a:r>
            <a:endParaRPr lang="en-AU" altLang="el-GR" sz="240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85800" y="4267200"/>
            <a:ext cx="8001000" cy="19923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Οι τελεστές σύγκρισης επιστρέφουν μια λογική (</a:t>
            </a:r>
            <a:r>
              <a:rPr lang="en-US" altLang="el-GR" sz="2400">
                <a:latin typeface="Arial" panose="020B0604020202020204" pitchFamily="34" charset="0"/>
              </a:rPr>
              <a:t>boolean) </a:t>
            </a:r>
            <a:r>
              <a:rPr lang="el-GR" altLang="el-GR" sz="2400">
                <a:latin typeface="Arial" panose="020B0604020202020204" pitchFamily="34" charset="0"/>
              </a:rPr>
              <a:t>τιμή.</a:t>
            </a:r>
            <a:endParaRPr lang="en-AU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2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	</a:t>
            </a:r>
            <a:r>
              <a:rPr lang="en-AU" altLang="el-GR" sz="2000" b="1">
                <a:latin typeface="Courier New" panose="02070309020205020404" pitchFamily="49" charset="0"/>
              </a:rPr>
              <a:t>boolean isHD = (mark &gt;= 80);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return (number == 0);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 smtClean="0"/>
              <a:t>Λήψη αποφάσεων</a:t>
            </a:r>
            <a:endParaRPr lang="en-AU" altLang="el-GR" sz="3600" smtClean="0"/>
          </a:p>
        </p:txBody>
      </p:sp>
      <p:sp>
        <p:nvSpPr>
          <p:cNvPr id="16387" name="Text Box 1027"/>
          <p:cNvSpPr txBox="1">
            <a:spLocks noChangeArrowheads="1"/>
          </p:cNvSpPr>
          <p:nvPr/>
        </p:nvSpPr>
        <p:spPr bwMode="auto">
          <a:xfrm>
            <a:off x="381000" y="2286000"/>
            <a:ext cx="8305800" cy="22383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System.out.println("Your mark is: " + mark);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 (mark &gt; 70)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System.out.println("well done!");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System.out.println("Talk to your tutor for details");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</p:txBody>
      </p:sp>
      <p:sp>
        <p:nvSpPr>
          <p:cNvPr id="16388" name="Text Box 1028"/>
          <p:cNvSpPr txBox="1">
            <a:spLocks noChangeArrowheads="1"/>
          </p:cNvSpPr>
          <p:nvPr/>
        </p:nvSpPr>
        <p:spPr bwMode="auto">
          <a:xfrm>
            <a:off x="381000" y="1752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Παράδειγμα</a:t>
            </a:r>
            <a:r>
              <a:rPr lang="en-AU" altLang="el-GR" sz="2400"/>
              <a:t>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 smtClean="0"/>
              <a:t>Λήψη αποφάσεων </a:t>
            </a:r>
            <a:r>
              <a:rPr lang="en-AU" altLang="el-GR" sz="3600" smtClean="0"/>
              <a:t>(2)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2438400"/>
            <a:ext cx="8305800" cy="2847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System.out.println("Your mark is: " + mark);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if(mark &gt;= 50)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System.out.println("You have passed.");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System.out.println("Please try again.");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System.out.println("Talk to your tutor for details");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/>
              <a:t>Άλλο ένα παράδειγμα</a:t>
            </a:r>
            <a:r>
              <a:rPr lang="en-AU" altLang="el-GR" sz="2400"/>
              <a:t>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 smtClean="0"/>
              <a:t>Η εντολή επιλογής </a:t>
            </a:r>
            <a:r>
              <a:rPr lang="en-AU" altLang="el-GR" sz="3600" b="1" smtClean="0"/>
              <a:t>if</a:t>
            </a:r>
            <a:r>
              <a:rPr lang="en-AU" altLang="el-GR" smtClean="0"/>
              <a:t>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752600" y="1323975"/>
            <a:ext cx="5486400" cy="1323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</a:t>
            </a:r>
            <a:r>
              <a:rPr lang="el-GR" altLang="el-GR" sz="2000" b="1">
                <a:latin typeface="Courier New" panose="02070309020205020404" pitchFamily="49" charset="0"/>
              </a:rPr>
              <a:t>συνθήκη</a:t>
            </a:r>
            <a:r>
              <a:rPr lang="en-AU" altLang="el-GR" sz="2000" b="1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</a:t>
            </a:r>
            <a:r>
              <a:rPr lang="el-GR" altLang="el-GR" sz="2000" b="1">
                <a:latin typeface="Courier New" panose="02070309020205020404" pitchFamily="49" charset="0"/>
              </a:rPr>
              <a:t>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</a:t>
            </a:r>
            <a:r>
              <a:rPr lang="el-GR" altLang="el-GR" sz="2000" b="1">
                <a:latin typeface="Courier New" panose="02070309020205020404" pitchFamily="49" charset="0"/>
              </a:rPr>
              <a:t>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52600" y="2847975"/>
            <a:ext cx="5486400" cy="34004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</a:t>
            </a:r>
            <a:r>
              <a:rPr lang="el-GR" altLang="el-GR" sz="2000" b="1">
                <a:latin typeface="Courier New" panose="02070309020205020404" pitchFamily="49" charset="0"/>
              </a:rPr>
              <a:t>συνθήκη</a:t>
            </a:r>
            <a:r>
              <a:rPr lang="en-AU" altLang="el-GR" sz="2000" b="1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else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Τμήματα κώδικα </a:t>
            </a:r>
            <a:r>
              <a:rPr lang="el-GR" altLang="el-GR" sz="2400" smtClean="0"/>
              <a:t>(</a:t>
            </a:r>
            <a:r>
              <a:rPr lang="en-US" altLang="el-GR" sz="2400" smtClean="0"/>
              <a:t>b</a:t>
            </a:r>
            <a:r>
              <a:rPr lang="en-AU" altLang="el-GR" sz="2400" smtClean="0"/>
              <a:t>locks</a:t>
            </a:r>
            <a:r>
              <a:rPr lang="el-GR" altLang="el-GR" sz="2400" smtClean="0"/>
              <a:t>)</a:t>
            </a:r>
            <a:endParaRPr lang="en-AU" altLang="el-GR" sz="2400" smtClean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3962400"/>
            <a:ext cx="5486400" cy="1752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</a:t>
            </a: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</a:t>
            </a: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7772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Τα άγκιστρα  </a:t>
            </a:r>
            <a:r>
              <a:rPr lang="en-AU" altLang="el-GR" sz="2400">
                <a:latin typeface="Arial" panose="020B0604020202020204" pitchFamily="34" charset="0"/>
              </a:rPr>
              <a:t>{ } </a:t>
            </a:r>
            <a:r>
              <a:rPr lang="el-GR" altLang="el-GR" sz="2400">
                <a:latin typeface="Arial" panose="020B0604020202020204" pitchFamily="34" charset="0"/>
              </a:rPr>
              <a:t> ομαδοποιούν το σύνολο των εντολών που περικλείουν. Το σύνολο των εντολών αυτών καλείται «τμήμα κώδικα». Τα τμήματα κώδικα αντιμετωπίζονται σαν μια απλή εντολή από τις δομές έλεγχου ροής. 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Παραδείγματα</a:t>
            </a:r>
            <a:endParaRPr lang="en-AU" altLang="el-GR" sz="3600" smtClean="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5486400" cy="23018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if(value &gt;= 1 &amp;&amp; value &lt;= 10)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048000" y="2819400"/>
            <a:ext cx="5486400" cy="12033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if((value &gt;= 1) &amp;&amp; (value &lt;= 10))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62000" y="4267200"/>
            <a:ext cx="5486400" cy="12033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if(processFinished == true)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200400" y="5105400"/>
            <a:ext cx="5486400" cy="12033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if(processFinished)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400800" y="4191000"/>
            <a:ext cx="10810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>
                <a:solidFill>
                  <a:schemeClr val="tx2"/>
                </a:solidFill>
                <a:latin typeface="Times" panose="02020603050405020304" pitchFamily="18" charset="0"/>
              </a:rPr>
              <a:t>άσχημο</a:t>
            </a:r>
            <a:endParaRPr lang="en-AU" altLang="el-GR" sz="24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239000" y="4648200"/>
            <a:ext cx="128746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>
                <a:solidFill>
                  <a:schemeClr val="tx2"/>
                </a:solidFill>
                <a:latin typeface="Times" panose="02020603050405020304" pitchFamily="18" charset="0"/>
              </a:rPr>
              <a:t>καλύτερο</a:t>
            </a:r>
            <a:endParaRPr lang="en-AU" altLang="el-GR" sz="24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6400800" y="4953000"/>
            <a:ext cx="7620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5029200" y="4419600"/>
            <a:ext cx="1371600" cy="762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Τιμές βασικών τύπων και αναφορές</a:t>
            </a:r>
            <a:endParaRPr lang="en-AU" altLang="el-GR" sz="3600" smtClean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1219200"/>
          </a:xfrm>
        </p:spPr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l-GR" altLang="el-GR" sz="2400" smtClean="0">
                <a:latin typeface="Arial" panose="020B0604020202020204" pitchFamily="34" charset="0"/>
              </a:rPr>
              <a:t>Τα δεδομένα βασικών τύπων αποθηκεύονται </a:t>
            </a:r>
            <a:r>
              <a:rPr lang="el-GR" altLang="el-GR" sz="2400" b="1" smtClean="0">
                <a:latin typeface="Arial" panose="020B0604020202020204" pitchFamily="34" charset="0"/>
              </a:rPr>
              <a:t>κατ’ αξία</a:t>
            </a:r>
            <a:r>
              <a:rPr lang="el-GR" altLang="el-GR" sz="2800" smtClean="0"/>
              <a:t> </a:t>
            </a:r>
            <a:r>
              <a:rPr lang="en-US" altLang="el-GR" sz="1800" smtClean="0">
                <a:solidFill>
                  <a:srgbClr val="FF66FF"/>
                </a:solidFill>
              </a:rPr>
              <a:t>[</a:t>
            </a:r>
            <a:r>
              <a:rPr lang="en-AU" altLang="el-GR" sz="1800" smtClean="0">
                <a:solidFill>
                  <a:srgbClr val="FF66FF"/>
                </a:solidFill>
              </a:rPr>
              <a:t>by value]</a:t>
            </a:r>
            <a:r>
              <a:rPr lang="en-AU" altLang="el-GR" sz="2400" smtClean="0">
                <a:latin typeface="Arial" panose="020B0604020202020204" pitchFamily="34" charset="0"/>
              </a:rPr>
              <a:t>, </a:t>
            </a:r>
            <a:r>
              <a:rPr lang="el-GR" altLang="el-GR" sz="2400" smtClean="0">
                <a:latin typeface="Arial" panose="020B0604020202020204" pitchFamily="34" charset="0"/>
              </a:rPr>
              <a:t>ενώ τα αντικείμενα αποθηκεύονται </a:t>
            </a:r>
            <a:r>
              <a:rPr lang="el-GR" altLang="el-GR" sz="2400" b="1" smtClean="0">
                <a:latin typeface="Arial" panose="020B0604020202020204" pitchFamily="34" charset="0"/>
              </a:rPr>
              <a:t>κατ’ αναφορά</a:t>
            </a:r>
            <a:r>
              <a:rPr lang="el-GR" altLang="el-GR" sz="2800" smtClean="0"/>
              <a:t> </a:t>
            </a:r>
            <a:r>
              <a:rPr lang="el-GR" altLang="el-GR" sz="1800" smtClean="0">
                <a:solidFill>
                  <a:srgbClr val="FF66FF"/>
                </a:solidFill>
              </a:rPr>
              <a:t>[</a:t>
            </a:r>
            <a:r>
              <a:rPr lang="en-AU" altLang="el-GR" sz="1800" smtClean="0">
                <a:solidFill>
                  <a:srgbClr val="FF66FF"/>
                </a:solidFill>
              </a:rPr>
              <a:t>by reference</a:t>
            </a:r>
            <a:r>
              <a:rPr lang="el-GR" altLang="el-GR" sz="1800" smtClean="0">
                <a:solidFill>
                  <a:srgbClr val="FF66FF"/>
                </a:solidFill>
              </a:rPr>
              <a:t>]</a:t>
            </a:r>
            <a:endParaRPr lang="en-AU" altLang="el-GR" sz="1800" smtClean="0">
              <a:solidFill>
                <a:srgbClr val="FF66FF"/>
              </a:solidFill>
            </a:endParaRPr>
          </a:p>
        </p:txBody>
      </p:sp>
      <p:sp>
        <p:nvSpPr>
          <p:cNvPr id="21508" name="Text Box 1028"/>
          <p:cNvSpPr txBox="1">
            <a:spLocks noChangeArrowheads="1"/>
          </p:cNvSpPr>
          <p:nvPr/>
        </p:nvSpPr>
        <p:spPr bwMode="auto">
          <a:xfrm>
            <a:off x="609600" y="3048000"/>
            <a:ext cx="35369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father = new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name = "Fred";</a:t>
            </a:r>
          </a:p>
        </p:txBody>
      </p:sp>
      <p:sp>
        <p:nvSpPr>
          <p:cNvPr id="21509" name="Rectangle 1029"/>
          <p:cNvSpPr>
            <a:spLocks noChangeArrowheads="1"/>
          </p:cNvSpPr>
          <p:nvPr/>
        </p:nvSpPr>
        <p:spPr bwMode="auto">
          <a:xfrm>
            <a:off x="4572000" y="3048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Rectangle 1030"/>
          <p:cNvSpPr>
            <a:spLocks noChangeArrowheads="1"/>
          </p:cNvSpPr>
          <p:nvPr/>
        </p:nvSpPr>
        <p:spPr bwMode="auto">
          <a:xfrm>
            <a:off x="4572000" y="4191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1" name="Rectangle 1031"/>
          <p:cNvSpPr>
            <a:spLocks noChangeArrowheads="1"/>
          </p:cNvSpPr>
          <p:nvPr/>
        </p:nvSpPr>
        <p:spPr bwMode="auto">
          <a:xfrm>
            <a:off x="4572000" y="5334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2" name="Text Box 1032"/>
          <p:cNvSpPr txBox="1">
            <a:spLocks noChangeArrowheads="1"/>
          </p:cNvSpPr>
          <p:nvPr/>
        </p:nvSpPr>
        <p:spPr bwMode="auto">
          <a:xfrm>
            <a:off x="4733925" y="31242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1513" name="AutoShape 1033"/>
          <p:cNvSpPr>
            <a:spLocks noChangeArrowheads="1"/>
          </p:cNvSpPr>
          <p:nvPr/>
        </p:nvSpPr>
        <p:spPr bwMode="auto">
          <a:xfrm>
            <a:off x="6477000" y="38862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21514" name="AutoShape 1034"/>
          <p:cNvSpPr>
            <a:spLocks noChangeArrowheads="1"/>
          </p:cNvSpPr>
          <p:nvPr/>
        </p:nvSpPr>
        <p:spPr bwMode="auto">
          <a:xfrm>
            <a:off x="6477000" y="51816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"Fred"</a:t>
            </a:r>
          </a:p>
        </p:txBody>
      </p:sp>
      <p:sp>
        <p:nvSpPr>
          <p:cNvPr id="21515" name="Line 1035"/>
          <p:cNvSpPr>
            <a:spLocks noChangeShapeType="1"/>
          </p:cNvSpPr>
          <p:nvPr/>
        </p:nvSpPr>
        <p:spPr bwMode="auto">
          <a:xfrm flipV="1">
            <a:off x="5029200" y="44196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6" name="Oval 1036"/>
          <p:cNvSpPr>
            <a:spLocks noChangeArrowheads="1"/>
          </p:cNvSpPr>
          <p:nvPr/>
        </p:nvSpPr>
        <p:spPr bwMode="auto">
          <a:xfrm>
            <a:off x="4953000" y="4419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7" name="Line 1037"/>
          <p:cNvSpPr>
            <a:spLocks noChangeShapeType="1"/>
          </p:cNvSpPr>
          <p:nvPr/>
        </p:nvSpPr>
        <p:spPr bwMode="auto">
          <a:xfrm>
            <a:off x="5029200" y="56388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8" name="Oval 1038"/>
          <p:cNvSpPr>
            <a:spLocks noChangeArrowheads="1"/>
          </p:cNvSpPr>
          <p:nvPr/>
        </p:nvSpPr>
        <p:spPr bwMode="auto">
          <a:xfrm>
            <a:off x="4953000" y="5562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 smtClean="0"/>
              <a:t>Η εντολή καταχώρησης (για 2</a:t>
            </a:r>
            <a:r>
              <a:rPr lang="el-GR" altLang="el-GR" sz="3600" baseline="30000" smtClean="0"/>
              <a:t>η</a:t>
            </a:r>
            <a:r>
              <a:rPr lang="el-GR" altLang="el-GR" sz="3600" smtClean="0"/>
              <a:t>  φορά)</a:t>
            </a:r>
            <a:endParaRPr lang="en-AU" altLang="el-GR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600200"/>
          </a:xfrm>
        </p:spPr>
        <p:txBody>
          <a:bodyPr/>
          <a:lstStyle/>
          <a:p>
            <a:r>
              <a:rPr lang="el-GR" altLang="el-GR" sz="2400" smtClean="0">
                <a:latin typeface="Arial" panose="020B0604020202020204" pitchFamily="34" charset="0"/>
              </a:rPr>
              <a:t>Η καταχώρηση γίνεται κατ’ αξία για τους βασικούς τύπους δεδομένων και κατ’ αναφορά για τύπους αντικειμένων</a:t>
            </a:r>
            <a:endParaRPr lang="en-AU" altLang="el-GR" sz="2400" smtClean="0">
              <a:latin typeface="Arial" panose="020B0604020202020204" pitchFamily="34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9600" y="3429000"/>
            <a:ext cx="29273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myAge = age;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p1 = new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p2 = p1;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5720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572000" y="4495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0" y="5638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733925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6477000" y="44958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029200" y="4800600"/>
            <a:ext cx="1447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4953000" y="4724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flipV="1">
            <a:off x="5029200" y="5181600"/>
            <a:ext cx="1447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4953000" y="5867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70866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7239000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962400" y="3605213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age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096000" y="3605213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myAge</a:t>
            </a:r>
            <a:endParaRPr lang="en-AU" altLang="el-GR" sz="2000" i="1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035425" y="47482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p1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035425" y="5815013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p2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2800" b="1" smtClean="0"/>
              <a:t>Απλοί τύποι</a:t>
            </a:r>
            <a:r>
              <a:rPr lang="el-GR" altLang="el-GR" sz="2800" smtClean="0"/>
              <a:t> σε αντιπαράθεση με </a:t>
            </a:r>
            <a:r>
              <a:rPr lang="el-GR" altLang="el-GR" sz="2800" b="1" smtClean="0"/>
              <a:t>αντικείμενα</a:t>
            </a:r>
            <a:endParaRPr lang="en-AU" altLang="el-GR" sz="28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smtClean="0">
                <a:latin typeface="Arial" panose="020B0604020202020204" pitchFamily="34" charset="0"/>
              </a:rPr>
              <a:t>Η </a:t>
            </a:r>
            <a:r>
              <a:rPr lang="en-AU" altLang="el-GR" sz="2400" smtClean="0">
                <a:latin typeface="Arial" panose="020B0604020202020204" pitchFamily="34" charset="0"/>
              </a:rPr>
              <a:t>Java </a:t>
            </a:r>
            <a:r>
              <a:rPr lang="el-GR" altLang="el-GR" sz="2400" smtClean="0">
                <a:latin typeface="Arial" panose="020B0604020202020204" pitchFamily="34" charset="0"/>
              </a:rPr>
              <a:t>παρέχει τύπους αντικειμένων και τύπους βασικών δεδομένων</a:t>
            </a:r>
            <a:r>
              <a:rPr lang="el-GR" altLang="el-GR" sz="2400" smtClean="0"/>
              <a:t> </a:t>
            </a:r>
            <a:r>
              <a:rPr lang="en-US" altLang="el-GR" sz="1600" smtClean="0">
                <a:solidFill>
                  <a:srgbClr val="FF66FF"/>
                </a:solidFill>
                <a:latin typeface="Times" panose="02020603050405020304" pitchFamily="18" charset="0"/>
              </a:rPr>
              <a:t>[primitive data types]</a:t>
            </a:r>
            <a:endParaRPr lang="en-AU" altLang="el-GR" sz="1600" smtClean="0">
              <a:solidFill>
                <a:srgbClr val="FF66FF"/>
              </a:solidFill>
              <a:latin typeface="Times" panose="02020603050405020304" pitchFamily="18" charset="0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716213"/>
          <a:ext cx="4343400" cy="384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r:id="rId3" imgW="3505200" imgH="3098800" progId="MS_ClipArt_Gallery">
                  <p:embed/>
                </p:oleObj>
              </mc:Choice>
              <mc:Fallback>
                <p:oleObj r:id="rId3" imgW="3505200" imgH="30988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16213"/>
                        <a:ext cx="4343400" cy="384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33400" y="2286000"/>
            <a:ext cx="4414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1"/>
                </a:solidFill>
                <a:latin typeface="Times" panose="02020603050405020304" pitchFamily="18" charset="0"/>
              </a:rPr>
              <a:t>Οι βασικοί τύποι δεδομένων είναι</a:t>
            </a:r>
            <a:r>
              <a:rPr lang="en-AU" altLang="el-GR" sz="2400">
                <a:solidFill>
                  <a:schemeClr val="tx1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257800" y="2286000"/>
            <a:ext cx="27035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1"/>
                </a:solidFill>
                <a:latin typeface="Times" panose="02020603050405020304" pitchFamily="18" charset="0"/>
              </a:rPr>
              <a:t>Τυποι αντικειμένων</a:t>
            </a:r>
            <a:r>
              <a:rPr lang="en-AU" altLang="el-GR" sz="2400">
                <a:solidFill>
                  <a:schemeClr val="tx1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 rot="-1366022">
            <a:off x="1981200" y="3429000"/>
            <a:ext cx="22860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1"/>
                </a:solidFill>
                <a:latin typeface="Times" panose="02020603050405020304" pitchFamily="18" charset="0"/>
              </a:rPr>
              <a:t>int, short, long, float, double, boolean, char, byte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5334000" y="2879725"/>
            <a:ext cx="3365500" cy="1343025"/>
          </a:xfrm>
          <a:prstGeom prst="horizontalScroll">
            <a:avLst>
              <a:gd name="adj" fmla="val 10708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b="1"/>
              <a:t>Ολοι οι αλλοι</a:t>
            </a:r>
            <a:r>
              <a:rPr lang="en-AU" altLang="el-GR" sz="2000" b="1"/>
              <a:t>!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/>
              <a:t>(</a:t>
            </a:r>
            <a:r>
              <a:rPr lang="el-GR" altLang="el-GR" sz="2000"/>
              <a:t>περιλαμβανομένων των </a:t>
            </a:r>
            <a:r>
              <a:rPr lang="en-AU" altLang="el-GR" sz="2000"/>
              <a:t> Strings!)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Βασικοί τύποι δεδομένων</a:t>
            </a:r>
            <a:endParaRPr lang="en-AU" altLang="el-GR" sz="3600" smtClean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1295400"/>
            <a:ext cx="7900988" cy="5018088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u="sng"/>
              <a:t>	</a:t>
            </a:r>
            <a:r>
              <a:rPr lang="el-GR" altLang="el-GR" sz="1600" b="1" u="sng"/>
              <a:t>τύπος</a:t>
            </a:r>
            <a:r>
              <a:rPr lang="en-AU" altLang="el-GR" sz="1600" b="1" u="sng"/>
              <a:t>		</a:t>
            </a:r>
            <a:r>
              <a:rPr lang="el-GR" altLang="el-GR" sz="1600" b="1" u="sng"/>
              <a:t>    μέγεθος (σε </a:t>
            </a:r>
            <a:r>
              <a:rPr lang="en-AU" altLang="el-GR" sz="1600" b="1" u="sng"/>
              <a:t>bit</a:t>
            </a:r>
            <a:r>
              <a:rPr lang="el-GR" altLang="el-GR" sz="1600" b="1" u="sng"/>
              <a:t>)</a:t>
            </a:r>
            <a:r>
              <a:rPr lang="en-AU" altLang="el-GR" sz="1600" b="1" u="sng"/>
              <a:t>	</a:t>
            </a:r>
            <a:r>
              <a:rPr lang="el-GR" altLang="el-GR" sz="1600" b="1" u="sng"/>
              <a:t>	ενδεικτικές τιμές</a:t>
            </a:r>
            <a:endParaRPr lang="en-AU" altLang="el-GR" sz="1600" b="1" u="sng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00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>
                <a:latin typeface="Times" panose="02020603050405020304" pitchFamily="18" charset="0"/>
              </a:rPr>
              <a:t>Ακέραιοι 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Times" panose="02020603050405020304" pitchFamily="18" charset="0"/>
              </a:rPr>
              <a:t>integral numbers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>
                <a:latin typeface="Times" panose="02020603050405020304" pitchFamily="18" charset="0"/>
              </a:rPr>
              <a:t>:</a:t>
            </a:r>
            <a:endParaRPr lang="en-AU" altLang="el-GR" sz="240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	</a:t>
            </a:r>
            <a:r>
              <a:rPr lang="en-AU" altLang="el-GR" sz="2000" b="1">
                <a:latin typeface="Courier New" panose="02070309020205020404" pitchFamily="49" charset="0"/>
              </a:rPr>
              <a:t>byte			8		28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short			16		28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int			32		28, 034, 0x1C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long			64		28L</a:t>
            </a:r>
            <a:endParaRPr lang="el-GR" altLang="el-GR" sz="2000" b="1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>
                <a:latin typeface="Times" panose="02020603050405020304" pitchFamily="18" charset="0"/>
              </a:rPr>
              <a:t>Αριθμοί κινητής υποδιαστολής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Times" panose="02020603050405020304" pitchFamily="18" charset="0"/>
              </a:rPr>
              <a:t>floating point numbers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float			32		1.234f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double		64		1.234, 1.34e3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i="1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>
                <a:latin typeface="Times" panose="02020603050405020304" pitchFamily="18" charset="0"/>
              </a:rPr>
              <a:t>Λογικές τιμές 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Times" panose="02020603050405020304" pitchFamily="18" charset="0"/>
              </a:rPr>
              <a:t>boolean values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	</a:t>
            </a:r>
            <a:r>
              <a:rPr lang="en-AU" altLang="el-GR" sz="2000" b="1">
                <a:latin typeface="Courier New" panose="02070309020205020404" pitchFamily="49" charset="0"/>
              </a:rPr>
              <a:t>boolean		8		true, false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i="1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>
                <a:latin typeface="Times" panose="02020603050405020304" pitchFamily="18" charset="0"/>
              </a:rPr>
              <a:t>Χαρακτήρες 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Times" panose="02020603050405020304" pitchFamily="18" charset="0"/>
              </a:rPr>
              <a:t>characters</a:t>
            </a:r>
            <a:r>
              <a:rPr lang="el-GR" altLang="el-GR" sz="160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	</a:t>
            </a:r>
            <a:r>
              <a:rPr lang="en-AU" altLang="el-GR" sz="2000" b="1">
                <a:latin typeface="Courier New" panose="02070309020205020404" pitchFamily="49" charset="0"/>
              </a:rPr>
              <a:t>char			16		'c', '\u4567'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 smtClean="0"/>
              <a:t>Τυποι ακεραίων αριθμών</a:t>
            </a:r>
            <a:endParaRPr lang="en-AU" altLang="el-GR" sz="3600" smtClean="0"/>
          </a:p>
        </p:txBody>
      </p:sp>
      <p:sp>
        <p:nvSpPr>
          <p:cNvPr id="7171" name="Text Box 1027"/>
          <p:cNvSpPr txBox="1">
            <a:spLocks noChangeArrowheads="1"/>
          </p:cNvSpPr>
          <p:nvPr/>
        </p:nvSpPr>
        <p:spPr bwMode="auto">
          <a:xfrm>
            <a:off x="609600" y="1447800"/>
            <a:ext cx="8091488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age = 35;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short shoeSize = 8;</a:t>
            </a:r>
            <a:r>
              <a:rPr lang="el-GR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/>
            </a:r>
            <a:br>
              <a:rPr lang="el-GR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</a:b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a;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long b;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b = a;		// ok: coercion (widening conversion)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«Μικρότεροι» αριθμητικοί τύποι δεδομένων μπορούν να καταχωρηθούν σε μεγαλύτερους.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a;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char c;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a = c;		// ok!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2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Οι χαρακτήρες θεωρούνται αριθμητικά δεδομένα! Έχουν αριθμητική τιμή και  μπορεί να καταχωρηθούν σε ακέραιες μεταβλητές.</a:t>
            </a:r>
            <a:endParaRPr lang="en-AU" altLang="el-GR" sz="1800" b="1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305800" cy="565150"/>
          </a:xfrm>
        </p:spPr>
        <p:txBody>
          <a:bodyPr/>
          <a:lstStyle/>
          <a:p>
            <a:r>
              <a:rPr lang="el-GR" altLang="el-GR" sz="3600" smtClean="0"/>
              <a:t>Τύποι κινητής υποδιαστολής </a:t>
            </a:r>
            <a:r>
              <a:rPr lang="el-GR" altLang="el-GR" sz="2400" smtClean="0"/>
              <a:t>(</a:t>
            </a:r>
            <a:r>
              <a:rPr lang="en-AU" altLang="el-GR" sz="2400" smtClean="0"/>
              <a:t>Floating point</a:t>
            </a:r>
            <a:r>
              <a:rPr lang="el-GR" altLang="el-GR" sz="2400" smtClean="0"/>
              <a:t>)</a:t>
            </a:r>
            <a:endParaRPr lang="en-AU" altLang="el-GR" sz="2400" smtClean="0"/>
          </a:p>
        </p:txBody>
      </p:sp>
      <p:sp>
        <p:nvSpPr>
          <p:cNvPr id="8195" name="Text Box 1027"/>
          <p:cNvSpPr txBox="1">
            <a:spLocks noChangeArrowheads="1"/>
          </p:cNvSpPr>
          <p:nvPr/>
        </p:nvSpPr>
        <p:spPr bwMode="auto">
          <a:xfrm>
            <a:off x="609600" y="1447800"/>
            <a:ext cx="8091488" cy="415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float f = 3.1415f;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double x = 42.0;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i;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float 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f = i;		// ok: coercion (widening conversion)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2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i;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float 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f = f + i;		// ok: i will be promoted to float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 = i + f;		// error: f will not be narrowed </a:t>
            </a:r>
            <a:r>
              <a:rPr lang="el-GR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			//</a:t>
            </a: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(automatically) to an int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Λογικές τιμές </a:t>
            </a:r>
            <a:r>
              <a:rPr lang="el-GR" altLang="el-GR" sz="2400" smtClean="0"/>
              <a:t>(</a:t>
            </a:r>
            <a:r>
              <a:rPr lang="en-AU" altLang="el-GR" sz="2400" smtClean="0"/>
              <a:t>Boolean</a:t>
            </a:r>
            <a:r>
              <a:rPr lang="el-GR" altLang="el-GR" sz="2400" smtClean="0"/>
              <a:t>)</a:t>
            </a:r>
            <a:endParaRPr lang="en-AU" altLang="el-GR" sz="2400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09600" y="2233613"/>
            <a:ext cx="7572375" cy="258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boolean done = false;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boolean isWeekend = true;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isWeekend = (dayIndex == 6) || (dayIndex == 7);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Η ερμηνεία της έκφρασης θα δοθεί σε λίγο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...)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Ο τύπος χαρακτήρων</a:t>
            </a:r>
            <a:endParaRPr lang="en-AU" altLang="el-GR" sz="3600" smtClean="0"/>
          </a:p>
        </p:txBody>
      </p:sp>
      <p:sp>
        <p:nvSpPr>
          <p:cNvPr id="10243" name="Rectangle 1027"/>
          <p:cNvSpPr>
            <a:spLocks noChangeArrowheads="1"/>
          </p:cNvSpPr>
          <p:nvPr/>
        </p:nvSpPr>
        <p:spPr bwMode="auto">
          <a:xfrm>
            <a:off x="609600" y="1676400"/>
            <a:ext cx="76962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char ch;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ch = 'm';	</a:t>
            </a:r>
            <a:r>
              <a:rPr lang="el-GR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</a:t>
            </a: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// note: single quotes!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ch = '\u2456';	// unicode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ch = '\u0008';	// backspace; unicode is superset </a:t>
            </a:r>
            <a:r>
              <a:rPr lang="el-GR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		//</a:t>
            </a: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of ASCII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int code = ch;	// this is legal!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Οι χαρακτήρες αποθηκεύονται μέσω του αριθμητικού τους κώδικα. Αποθηκεύονται όπως οι ακέραιοι αριθμοί και μπορεί να χρησιμοποιηθούν (σχεδόν) σαν αριθμοί. 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Τελεστές </a:t>
            </a:r>
            <a:r>
              <a:rPr lang="el-GR" altLang="el-GR" sz="2400" smtClean="0"/>
              <a:t>(</a:t>
            </a:r>
            <a:r>
              <a:rPr lang="en-AU" altLang="el-GR" sz="2400" smtClean="0"/>
              <a:t>Operators</a:t>
            </a:r>
            <a:r>
              <a:rPr lang="el-GR" altLang="el-GR" sz="2400" smtClean="0"/>
              <a:t>)</a:t>
            </a:r>
            <a:endParaRPr lang="en-AU" altLang="el-GR" sz="2400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1905000"/>
            <a:ext cx="8458200" cy="35210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Ενός έντελου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unary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++    --    +    -    !    ~    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Αριθμητικοί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n-AU" altLang="el-GR" sz="2800">
                <a:latin typeface="Arial" panose="020B0604020202020204" pitchFamily="34" charset="0"/>
              </a:rPr>
              <a:t>	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*    /    %    +    -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Ολίσθησης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shift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&lt;&lt;    &gt;&gt;    &gt;&gt;&gt;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Συγκρισης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comparison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	</a:t>
            </a:r>
            <a:r>
              <a:rPr lang="en-AU" altLang="el-GR" sz="2800">
                <a:latin typeface="Arial" panose="020B0604020202020204" pitchFamily="34" charset="0"/>
              </a:rPr>
              <a:t>&lt;    &lt;=    &gt;    &gt;=    ==    !=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 b="1">
                <a:latin typeface="Arial" panose="020B0604020202020204" pitchFamily="34" charset="0"/>
              </a:rPr>
              <a:t>Bit </a:t>
            </a:r>
            <a:r>
              <a:rPr lang="el-GR" altLang="el-GR" sz="2400" b="1">
                <a:latin typeface="Arial" panose="020B0604020202020204" pitchFamily="34" charset="0"/>
              </a:rPr>
              <a:t>προς </a:t>
            </a:r>
            <a:r>
              <a:rPr lang="en-US" altLang="el-GR" sz="2400" b="1">
                <a:latin typeface="Arial" panose="020B0604020202020204" pitchFamily="34" charset="0"/>
              </a:rPr>
              <a:t>bit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bitwise binary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solidFill>
                  <a:srgbClr val="FF66FF"/>
                </a:solidFill>
                <a:latin typeface="Arial" panose="020B0604020202020204" pitchFamily="34" charset="0"/>
              </a:rPr>
              <a:t>	</a:t>
            </a:r>
            <a:r>
              <a:rPr lang="en-AU" altLang="el-GR" sz="2800">
                <a:latin typeface="Arial" panose="020B0604020202020204" pitchFamily="34" charset="0"/>
              </a:rPr>
              <a:t>&amp;    ^    |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Λογικοί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logical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&amp;&amp;    ||   </a:t>
            </a:r>
            <a:r>
              <a:rPr lang="en-AU" altLang="el-GR" sz="2800" i="1">
                <a:latin typeface="Arial" panose="020B0604020202020204" pitchFamily="34" charset="0"/>
              </a:rPr>
              <a:t>(short-circuit)</a:t>
            </a:r>
            <a:endParaRPr lang="en-AU" altLang="el-GR" sz="2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Τριαδικοί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ternary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?: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Καταχώρησης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assignment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</a:t>
            </a:r>
            <a:r>
              <a:rPr lang="en-AU" altLang="el-GR" sz="2800">
                <a:latin typeface="Arial" panose="020B0604020202020204" pitchFamily="34" charset="0"/>
              </a:rPr>
              <a:t>=    </a:t>
            </a:r>
            <a:r>
              <a:rPr lang="en-AU" altLang="el-GR" sz="2400" i="1">
                <a:latin typeface="Arial" panose="020B0604020202020204" pitchFamily="34" charset="0"/>
              </a:rPr>
              <a:t>op</a:t>
            </a:r>
            <a:r>
              <a:rPr lang="en-AU" altLang="el-GR" sz="2800">
                <a:latin typeface="Arial" panose="020B0604020202020204" pitchFamily="34" charset="0"/>
              </a:rPr>
              <a:t>=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smtClean="0"/>
              <a:t>Τελεστές σε επίπεδο </a:t>
            </a:r>
            <a:r>
              <a:rPr lang="en-US" altLang="el-GR" sz="3600" smtClean="0"/>
              <a:t>b</a:t>
            </a:r>
            <a:r>
              <a:rPr lang="en-AU" altLang="el-GR" sz="3600" smtClean="0"/>
              <a:t>it</a:t>
            </a:r>
          </a:p>
        </p:txBody>
      </p:sp>
      <p:sp>
        <p:nvSpPr>
          <p:cNvPr id="12291" name="Text Box 1027"/>
          <p:cNvSpPr txBox="1">
            <a:spLocks noChangeArrowheads="1"/>
          </p:cNvSpPr>
          <p:nvPr/>
        </p:nvSpPr>
        <p:spPr bwMode="auto">
          <a:xfrm>
            <a:off x="533400" y="1905000"/>
            <a:ext cx="5257800" cy="37560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!    	</a:t>
            </a:r>
            <a:r>
              <a:rPr lang="el-GR" altLang="el-GR" sz="2400"/>
              <a:t>Αντιστροφή, άρνηση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~    	bit</a:t>
            </a:r>
            <a:r>
              <a:rPr lang="el-GR" altLang="el-GR" sz="2400"/>
              <a:t> προς </a:t>
            </a:r>
            <a:r>
              <a:rPr lang="en-US" altLang="el-GR" sz="2400"/>
              <a:t>bit </a:t>
            </a:r>
            <a:r>
              <a:rPr lang="el-GR" altLang="el-GR" sz="2400"/>
              <a:t>αντιστροφή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&amp;	bitwise 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|	bitwise 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^	bitwise XOR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&lt;&lt;	</a:t>
            </a:r>
            <a:r>
              <a:rPr lang="el-GR" altLang="el-GR" sz="2400"/>
              <a:t>ολίσθηση προς τα αριστερά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&gt;&gt;	</a:t>
            </a:r>
            <a:r>
              <a:rPr lang="el-GR" altLang="el-GR" sz="2400"/>
              <a:t>ολίσθηση προς τα δεξιά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&gt;&gt;&gt;	</a:t>
            </a:r>
            <a:r>
              <a:rPr lang="el-GR" altLang="el-GR" sz="2400"/>
              <a:t>ολίσθηση προς τα δεξιά</a:t>
            </a:r>
            <a:r>
              <a:rPr lang="en-AU" altLang="el-GR" sz="2400"/>
              <a:t> </a:t>
            </a:r>
            <a:r>
              <a:rPr lang="el-GR" altLang="el-GR" sz="2400"/>
              <a:t> 	χωρίς  επέκταση πρόσημου </a:t>
            </a:r>
            <a:endParaRPr lang="en-AU" altLang="el-GR" sz="2400"/>
          </a:p>
        </p:txBody>
      </p:sp>
      <p:sp>
        <p:nvSpPr>
          <p:cNvPr id="12292" name="Rectangle 1028"/>
          <p:cNvSpPr>
            <a:spLocks noChangeArrowheads="1"/>
          </p:cNvSpPr>
          <p:nvPr/>
        </p:nvSpPr>
        <p:spPr bwMode="auto">
          <a:xfrm>
            <a:off x="6019800" y="1905000"/>
            <a:ext cx="2590800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Δεν θα ασχοληθούμε άλλο με τους τελεστές σε επίπεδο </a:t>
            </a:r>
            <a:r>
              <a:rPr lang="en-AU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bit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4144</TotalTime>
  <Pages>43</Pages>
  <Words>560</Words>
  <Application>Microsoft Office PowerPoint</Application>
  <PresentationFormat>On-screen Show (4:3)</PresentationFormat>
  <Paragraphs>221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Helvetica</vt:lpstr>
      <vt:lpstr>Times</vt:lpstr>
      <vt:lpstr>Monotype Sorts</vt:lpstr>
      <vt:lpstr>Courier New</vt:lpstr>
      <vt:lpstr>untitled 2</vt:lpstr>
      <vt:lpstr>Microsoft Clip Gallery</vt:lpstr>
      <vt:lpstr>PowerPoint Presentation</vt:lpstr>
      <vt:lpstr>Απλοί τύποι σε αντιπαράθεση με αντικείμενα</vt:lpstr>
      <vt:lpstr>Βασικοί τύποι δεδομένων</vt:lpstr>
      <vt:lpstr>Τυποι ακεραίων αριθμών</vt:lpstr>
      <vt:lpstr>Τύποι κινητής υποδιαστολής (Floating point)</vt:lpstr>
      <vt:lpstr>Λογικές τιμές (Boolean)</vt:lpstr>
      <vt:lpstr>Ο τύπος χαρακτήρων</vt:lpstr>
      <vt:lpstr>Τελεστές (Operators)</vt:lpstr>
      <vt:lpstr>Τελεστές σε επίπεδο bit</vt:lpstr>
      <vt:lpstr>Αριθμητικοί τελεστές</vt:lpstr>
      <vt:lpstr>Αύξηση / μείωση μίας μονάδας</vt:lpstr>
      <vt:lpstr>Τελεστές σύγκρισης</vt:lpstr>
      <vt:lpstr>Λήψη αποφάσεων</vt:lpstr>
      <vt:lpstr>Λήψη αποφάσεων (2)</vt:lpstr>
      <vt:lpstr>Η εντολή επιλογής if </vt:lpstr>
      <vt:lpstr>Τμήματα κώδικα (blocks)</vt:lpstr>
      <vt:lpstr>Παραδείγματα</vt:lpstr>
      <vt:lpstr>Τιμές βασικών τύπων και αναφορές</vt:lpstr>
      <vt:lpstr>Η εντολή καταχώρησης (για 2η  φορά)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A. Symvonis</cp:lastModifiedBy>
  <cp:revision>193</cp:revision>
  <cp:lastPrinted>2018-10-19T19:33:36Z</cp:lastPrinted>
  <dcterms:created xsi:type="dcterms:W3CDTF">1996-04-15T15:18:02Z</dcterms:created>
  <dcterms:modified xsi:type="dcterms:W3CDTF">2018-10-31T09:11:11Z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