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46" r:id="rId2"/>
    <p:sldId id="347" r:id="rId3"/>
    <p:sldId id="348" r:id="rId4"/>
    <p:sldId id="322" r:id="rId5"/>
    <p:sldId id="323" r:id="rId6"/>
    <p:sldId id="324" r:id="rId7"/>
    <p:sldId id="325" r:id="rId8"/>
    <p:sldId id="349" r:id="rId9"/>
    <p:sldId id="350" r:id="rId10"/>
    <p:sldId id="351" r:id="rId11"/>
    <p:sldId id="326" r:id="rId12"/>
    <p:sldId id="327" r:id="rId13"/>
    <p:sldId id="329" r:id="rId14"/>
    <p:sldId id="331" r:id="rId15"/>
    <p:sldId id="330" r:id="rId16"/>
    <p:sldId id="332" r:id="rId17"/>
    <p:sldId id="345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CC0000"/>
    <a:srgbClr val="DF19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0929"/>
  </p:normalViewPr>
  <p:slideViewPr>
    <p:cSldViewPr>
      <p:cViewPr varScale="1">
        <p:scale>
          <a:sx n="113" d="100"/>
          <a:sy n="113" d="100"/>
        </p:scale>
        <p:origin x="14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396" y="-142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44475" y="449263"/>
            <a:ext cx="682625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Εισαγωγή</a:t>
            </a:r>
            <a:r>
              <a:rPr lang="el-GR" altLang="el-GR" sz="17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στον </a:t>
            </a:r>
            <a:r>
              <a:rPr lang="el-GR" altLang="el-GR" sz="17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7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Προγραμματισμό</a:t>
            </a:r>
            <a:r>
              <a:rPr lang="en-AU" altLang="el-GR" sz="17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700" dirty="0" smtClean="0">
                <a:solidFill>
                  <a:srgbClr val="000000"/>
                </a:solidFill>
                <a:latin typeface="Arial" panose="020B0604020202020204" pitchFamily="34" charset="0"/>
              </a:rPr>
              <a:t>Διάλεξη #3</a:t>
            </a:r>
            <a:endParaRPr lang="en-AU" altLang="el-GR" sz="17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64000" y="8915400"/>
            <a:ext cx="2838450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3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noProof="0" smtClean="0"/>
              <a:t>Click to edit Master notes styles</a:t>
            </a:r>
          </a:p>
          <a:p>
            <a:pPr lvl="1"/>
            <a:r>
              <a:rPr lang="en-AU" altLang="el-GR" noProof="0" smtClean="0"/>
              <a:t>Second Level</a:t>
            </a:r>
          </a:p>
          <a:p>
            <a:pPr lvl="2"/>
            <a:r>
              <a:rPr lang="en-AU" altLang="el-GR" noProof="0" smtClean="0"/>
              <a:t>Third Level</a:t>
            </a:r>
          </a:p>
          <a:p>
            <a:pPr lvl="3"/>
            <a:r>
              <a:rPr lang="en-AU" altLang="el-GR" noProof="0" smtClean="0"/>
              <a:t>Fourth Level</a:t>
            </a:r>
          </a:p>
          <a:p>
            <a:pPr lvl="4"/>
            <a:r>
              <a:rPr lang="en-AU" altLang="el-GR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344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947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85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935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938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94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09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09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7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11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9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F5F5F"/>
            </a:gs>
            <a:gs pos="50000">
              <a:schemeClr val="hlink"/>
            </a:gs>
            <a:gs pos="100000">
              <a:srgbClr val="5F5F5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92388" y="6434138"/>
            <a:ext cx="6399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defRPr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Εισαγωγή στον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Αντικειμενοστρεφή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Slide </a:t>
            </a:r>
            <a:fld id="{4AD6E868-3350-428A-A2FD-FBED636F03DE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pPr algn="r">
                <a:defRPr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C7C7C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AU" altLang="el-GR" smtClean="0">
              <a:solidFill>
                <a:srgbClr val="FFFFFF"/>
              </a:solidFill>
            </a:endParaRPr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>
            <a:off x="1219200" y="2209800"/>
            <a:ext cx="67056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Διάλεξη #</a:t>
            </a:r>
            <a:r>
              <a:rPr lang="en-AU" altLang="el-GR" sz="3600">
                <a:latin typeface="Arial" panose="020B0604020202020204" pitchFamily="34" charset="0"/>
              </a:rPr>
              <a:t>3:</a:t>
            </a: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Υλοποίηση μεθόδων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4100" name="Rectangle 1028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Τοπικές μεταβλητές: διάρκεια ζωής</a:t>
            </a:r>
            <a:endParaRPr lang="en-AU" altLang="el-GR" sz="360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Η ύπαρξη (διάρκεια ζωής) μίας μεταβλητής είναι συνυφασμένοι με την διάρκεια ζωής του τμήματος κώδικα στο οποίο δηλώθηκε (μέθοδο) </a:t>
            </a:r>
          </a:p>
          <a:p>
            <a:r>
              <a:rPr lang="el-GR" altLang="el-GR" sz="2400" smtClean="0">
                <a:latin typeface="Arial" panose="020B0604020202020204" pitchFamily="34" charset="0"/>
              </a:rPr>
              <a:t>Κάθε φορά που η μέθοδος καλείται, δημιουργείται μια νέα μεταβλητή </a:t>
            </a:r>
          </a:p>
          <a:p>
            <a:r>
              <a:rPr lang="el-GR" altLang="el-GR" sz="2400" smtClean="0">
                <a:latin typeface="Arial" panose="020B0604020202020204" pitchFamily="34" charset="0"/>
              </a:rPr>
              <a:t>Όταν η εκτέλεση φτάσει στο τέλος του τμήματος κώδικα που δηλώθηκε η μεταβλητή, τότε η μεταβλητή παύει να υπάρχει (</a:t>
            </a:r>
            <a:r>
              <a:rPr lang="en-US" altLang="el-GR" sz="2400" smtClean="0">
                <a:latin typeface="Arial" panose="020B0604020202020204" pitchFamily="34" charset="0"/>
              </a:rPr>
              <a:t>discarded) </a:t>
            </a:r>
          </a:p>
          <a:p>
            <a:r>
              <a:rPr lang="el-GR" altLang="el-GR" sz="2400" smtClean="0">
                <a:latin typeface="Arial" panose="020B0604020202020204" pitchFamily="34" charset="0"/>
              </a:rPr>
              <a:t>Η τιμή μίας μεταβλητής δεν διατηρείται μεταξύ διαδοχικών εκτελέσεων του τμήματος κώδικα στο οποίο δηλώθηκε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Τοπικές μεταβλητές: ανασκόπηση</a:t>
            </a:r>
            <a:endParaRPr lang="en-AU" altLang="el-GR" sz="36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Οι τοπικές μεταβλητές δηλώνονται σε μια μέθοδο</a:t>
            </a:r>
          </a:p>
          <a:p>
            <a:pPr>
              <a:buFontTx/>
              <a:buNone/>
            </a:pPr>
            <a:endParaRPr lang="en-AU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Δεν λαμβάνουν  αρχική τιμή  αυτόματα </a:t>
            </a:r>
            <a:r>
              <a:rPr lang="en-AU" altLang="el-GR" sz="2400" smtClean="0">
                <a:latin typeface="Arial" panose="020B0604020202020204" pitchFamily="34" charset="0"/>
              </a:rPr>
              <a:t>(</a:t>
            </a:r>
            <a:r>
              <a:rPr lang="el-GR" altLang="el-GR" sz="2400" smtClean="0">
                <a:latin typeface="Arial" panose="020B0604020202020204" pitchFamily="34" charset="0"/>
              </a:rPr>
              <a:t>η χρήση μιας μη-αρχικοποιημένης μεταβλητής είναι σφάλμα)</a:t>
            </a:r>
          </a:p>
          <a:p>
            <a:pPr>
              <a:buFontTx/>
              <a:buNone/>
            </a:pPr>
            <a:r>
              <a:rPr lang="el-GR" altLang="el-GR" sz="2400" smtClean="0">
                <a:latin typeface="Arial" panose="020B0604020202020204" pitchFamily="34" charset="0"/>
              </a:rPr>
              <a:t> </a:t>
            </a:r>
            <a:endParaRPr lang="en-AU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Η εμβέλεια των τοπικών μεταβλητών εκτείνεται στις μεθόδους στις οποίες δηλώθηκαν</a:t>
            </a:r>
          </a:p>
          <a:p>
            <a:pPr>
              <a:buFontTx/>
              <a:buNone/>
            </a:pPr>
            <a:endParaRPr lang="el-GR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Η διάρκεια ζωής τους ταυτίζεται με αυτή της μεθόδου στην οποία δηλώθηκαν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Κλήση μεθόδων</a:t>
            </a:r>
            <a:endParaRPr lang="en-AU" altLang="el-GR" sz="3600" smtClean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226425" cy="484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class Car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public int getWeight()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int engineWeight = engine.getWeight();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int bodyWeight = body.getWeight();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return engineWeight + bodyWeight;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5364" name="Object 5"/>
          <p:cNvGraphicFramePr>
            <a:graphicFrameLocks noChangeAspect="1"/>
          </p:cNvGraphicFramePr>
          <p:nvPr/>
        </p:nvGraphicFramePr>
        <p:xfrm>
          <a:off x="5410200" y="1524000"/>
          <a:ext cx="3200400" cy="188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r:id="rId3" imgW="4978400" imgH="2933700" progId="MS_ClipArt_Gallery">
                  <p:embed/>
                </p:oleObj>
              </mc:Choice>
              <mc:Fallback>
                <p:oleObj r:id="rId3" imgW="4978400" imgH="29337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524000"/>
                        <a:ext cx="3200400" cy="188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Άλλο ένα παράδειγμα</a:t>
            </a:r>
            <a:endParaRPr lang="en-AU" altLang="el-GR" sz="3600" smtClean="0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784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class Person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private Address address;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public void printDetails()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System.out.println("Name: " + name);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address.printDetails();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mtClean="0"/>
              <a:t>... </a:t>
            </a:r>
            <a:r>
              <a:rPr lang="el-GR" altLang="el-GR" sz="3600" smtClean="0"/>
              <a:t>άλλο ένα παράδειγμα</a:t>
            </a:r>
            <a:endParaRPr lang="en-AU" altLang="el-GR" sz="3600" smtClean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81000" y="1447800"/>
            <a:ext cx="857885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class TutorialManager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public int enrolStudent()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String name = ...;</a:t>
            </a:r>
            <a:br>
              <a:rPr lang="en-AU" altLang="el-GR" sz="2400" b="1">
                <a:latin typeface="Courier New" panose="02070309020205020404" pitchFamily="49" charset="0"/>
              </a:rPr>
            </a:br>
            <a:r>
              <a:rPr lang="en-AU" altLang="el-GR" sz="2400" b="1">
                <a:latin typeface="Courier New" panose="02070309020205020404" pitchFamily="49" charset="0"/>
              </a:rPr>
              <a:t>	 String studentID = ...;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database.insertStudent(name, studentID);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Κλήση μεθόδων: σύνταξη</a:t>
            </a:r>
            <a:endParaRPr lang="en-AU" altLang="el-GR" sz="3600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511300" y="2667000"/>
            <a:ext cx="6037263" cy="21955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i="1">
                <a:latin typeface="Times" panose="02020603050405020304" pitchFamily="18" charset="0"/>
              </a:rPr>
              <a:t>όνομαΑντικειμένου.όνομαΜεθόδου(παράμετροι)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 i="1">
                <a:latin typeface="Times" panose="02020603050405020304" pitchFamily="18" charset="0"/>
              </a:rPr>
              <a:t>objectName.methodName(parameters)</a:t>
            </a:r>
            <a:r>
              <a:rPr lang="en-AU" altLang="el-GR" i="1">
                <a:latin typeface="Times" panose="02020603050405020304" pitchFamily="18" charset="0"/>
              </a:rPr>
              <a:t> 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i="1">
              <a:latin typeface="Times" panose="02020603050405020304" pitchFamily="18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524000" y="2209800"/>
            <a:ext cx="13096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Times" panose="02020603050405020304" pitchFamily="18" charset="0"/>
              </a:rPr>
              <a:t>Σύνταξη</a:t>
            </a:r>
            <a:r>
              <a:rPr lang="en-AU" altLang="el-GR" sz="2400">
                <a:solidFill>
                  <a:schemeClr val="tx2"/>
                </a:solidFill>
                <a:latin typeface="Times" panose="02020603050405020304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 αλφαριθμητικών</a:t>
            </a:r>
            <a:r>
              <a:rPr lang="en-US" altLang="el-GR" sz="3600" smtClean="0"/>
              <a:t> </a:t>
            </a:r>
            <a:r>
              <a:rPr lang="en-US" altLang="el-GR" sz="2400" smtClean="0"/>
              <a:t>(Strings)</a:t>
            </a:r>
            <a:r>
              <a:rPr lang="el-GR" altLang="el-GR" smtClean="0"/>
              <a:t> </a:t>
            </a:r>
            <a:endParaRPr lang="en-AU" altLang="el-G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Η χρήση των αλφαριθμητικών γίνεται μέσω της κλάσης </a:t>
            </a:r>
            <a:r>
              <a:rPr lang="en-AU" altLang="el-GR" sz="2400" smtClean="0">
                <a:latin typeface="Arial" panose="020B0604020202020204" pitchFamily="34" charset="0"/>
              </a:rPr>
              <a:t>String</a:t>
            </a:r>
          </a:p>
          <a:p>
            <a:pPr>
              <a:buFontTx/>
              <a:buNone/>
            </a:pPr>
            <a:endParaRPr lang="en-AU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Τα αντικείμενα τύπου </a:t>
            </a:r>
            <a:r>
              <a:rPr lang="en-AU" altLang="el-GR" sz="2400" smtClean="0">
                <a:latin typeface="Arial" panose="020B0604020202020204" pitchFamily="34" charset="0"/>
              </a:rPr>
              <a:t>String </a:t>
            </a:r>
            <a:r>
              <a:rPr lang="el-GR" altLang="el-GR" sz="2400" smtClean="0">
                <a:latin typeface="Arial" panose="020B0604020202020204" pitchFamily="34" charset="0"/>
              </a:rPr>
              <a:t>παρέχουν τις μεθόδους</a:t>
            </a:r>
            <a:endParaRPr lang="en-AU" altLang="el-GR" sz="2400" smtClean="0">
              <a:latin typeface="Arial" panose="020B0604020202020204" pitchFamily="34" charset="0"/>
            </a:endParaRPr>
          </a:p>
          <a:p>
            <a:pPr lvl="1"/>
            <a:r>
              <a:rPr lang="en-AU" altLang="el-GR" sz="2400" b="1" smtClean="0">
                <a:latin typeface="Courier New" panose="02070309020205020404" pitchFamily="49" charset="0"/>
              </a:rPr>
              <a:t>int length()</a:t>
            </a:r>
          </a:p>
          <a:p>
            <a:pPr lvl="1"/>
            <a:r>
              <a:rPr lang="en-AU" altLang="el-GR" sz="2400" b="1" smtClean="0">
                <a:latin typeface="Courier New" panose="02070309020205020404" pitchFamily="49" charset="0"/>
              </a:rPr>
              <a:t>String substring(int start, int length)</a:t>
            </a:r>
          </a:p>
          <a:p>
            <a:pPr lvl="1"/>
            <a:r>
              <a:rPr lang="en-AU" altLang="el-GR" sz="2400" b="1" smtClean="0">
                <a:latin typeface="Courier New" panose="02070309020205020404" pitchFamily="49" charset="0"/>
              </a:rPr>
              <a:t>String toUpperCase()</a:t>
            </a:r>
          </a:p>
          <a:p>
            <a:pPr lvl="1"/>
            <a:r>
              <a:rPr lang="en-AU" altLang="el-GR" sz="2400" b="1" smtClean="0">
                <a:latin typeface="Courier New" panose="02070309020205020404" pitchFamily="49" charset="0"/>
              </a:rPr>
              <a:t>String toLowerCase</a:t>
            </a:r>
          </a:p>
          <a:p>
            <a:pPr lvl="1"/>
            <a:r>
              <a:rPr lang="en-AU" altLang="el-GR" sz="2400" b="1" smtClean="0">
                <a:latin typeface="Courier New" panose="02070309020205020404" pitchFamily="49" charset="0"/>
              </a:rPr>
              <a:t>+</a:t>
            </a:r>
            <a:r>
              <a:rPr lang="en-AU" altLang="el-GR" sz="2400" smtClean="0">
                <a:latin typeface="Arial" panose="020B0604020202020204" pitchFamily="34" charset="0"/>
              </a:rPr>
              <a:t> (</a:t>
            </a:r>
            <a:r>
              <a:rPr lang="el-GR" altLang="el-GR" sz="2400" smtClean="0">
                <a:latin typeface="Arial" panose="020B0604020202020204" pitchFamily="34" charset="0"/>
              </a:rPr>
              <a:t>παράθεση, συνένωση</a:t>
            </a:r>
            <a:r>
              <a:rPr lang="en-US" altLang="el-GR" sz="2400" smtClean="0">
                <a:latin typeface="Arial" panose="020B0604020202020204" pitchFamily="34" charset="0"/>
              </a:rPr>
              <a:t> </a:t>
            </a:r>
            <a:r>
              <a:rPr lang="en-US" altLang="el-GR" sz="1600" smtClean="0">
                <a:solidFill>
                  <a:srgbClr val="FF66FF"/>
                </a:solidFill>
              </a:rPr>
              <a:t>[concatenation]</a:t>
            </a:r>
            <a:r>
              <a:rPr lang="en-US" altLang="el-GR" sz="2400" smtClean="0">
                <a:latin typeface="Arial" panose="020B0604020202020204" pitchFamily="34" charset="0"/>
              </a:rPr>
              <a:t> </a:t>
            </a:r>
            <a:r>
              <a:rPr lang="en-AU" altLang="el-GR" sz="2400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65150"/>
          </a:xfrm>
        </p:spPr>
        <p:txBody>
          <a:bodyPr/>
          <a:lstStyle/>
          <a:p>
            <a:r>
              <a:rPr lang="el-GR" altLang="el-GR" sz="3600" smtClean="0"/>
              <a:t>Παράδειγμα μεθόδου της κλάσης </a:t>
            </a:r>
            <a:r>
              <a:rPr lang="en-AU" altLang="el-GR" sz="3600" smtClean="0"/>
              <a:t>String</a:t>
            </a:r>
          </a:p>
        </p:txBody>
      </p:sp>
      <p:sp>
        <p:nvSpPr>
          <p:cNvPr id="20483" name="Text Box 1027"/>
          <p:cNvSpPr txBox="1">
            <a:spLocks noChangeArrowheads="1"/>
          </p:cNvSpPr>
          <p:nvPr/>
        </p:nvSpPr>
        <p:spPr bwMode="auto">
          <a:xfrm>
            <a:off x="1585913" y="2251075"/>
            <a:ext cx="180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Text Box 1028"/>
          <p:cNvSpPr txBox="1">
            <a:spLocks noChangeArrowheads="1"/>
          </p:cNvSpPr>
          <p:nvPr/>
        </p:nvSpPr>
        <p:spPr bwMode="auto">
          <a:xfrm>
            <a:off x="1219200" y="2438400"/>
            <a:ext cx="5292725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String name = "Cartman";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int letters = name.length();</a:t>
            </a:r>
          </a:p>
        </p:txBody>
      </p:sp>
      <p:graphicFrame>
        <p:nvGraphicFramePr>
          <p:cNvPr id="20485" name="Object 1029"/>
          <p:cNvGraphicFramePr>
            <a:graphicFrameLocks noChangeAspect="1"/>
          </p:cNvGraphicFramePr>
          <p:nvPr/>
        </p:nvGraphicFramePr>
        <p:xfrm>
          <a:off x="6400800" y="4252913"/>
          <a:ext cx="2393950" cy="217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r:id="rId3" imgW="4330700" imgH="3937000" progId="MS_ClipArt_Gallery">
                  <p:embed/>
                </p:oleObj>
              </mc:Choice>
              <mc:Fallback>
                <p:oleObj r:id="rId3" imgW="4330700" imgH="3937000" progId="MS_ClipArt_Gallery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52913"/>
                        <a:ext cx="2393950" cy="217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Παράδειγμα χρήσης </a:t>
            </a:r>
            <a:r>
              <a:rPr lang="en-AU" altLang="el-GR" sz="3600" smtClean="0"/>
              <a:t>String</a:t>
            </a:r>
            <a:r>
              <a:rPr lang="en-AU" altLang="el-GR" smtClean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Άτομο με όνομα:</a:t>
            </a:r>
            <a:endParaRPr lang="en-AU" altLang="el-GR" sz="2400" smtClean="0">
              <a:latin typeface="Arial" panose="020B0604020202020204" pitchFamily="34" charset="0"/>
            </a:endParaRPr>
          </a:p>
          <a:p>
            <a:pPr lvl="1"/>
            <a:r>
              <a:rPr lang="en-AU" altLang="el-GR" sz="2400" smtClean="0"/>
              <a:t>John Fitzpatrick Kennedy</a:t>
            </a:r>
            <a:endParaRPr lang="el-GR" altLang="el-GR" sz="2400" smtClean="0"/>
          </a:p>
          <a:p>
            <a:pPr lvl="1">
              <a:buFontTx/>
              <a:buNone/>
            </a:pPr>
            <a:endParaRPr lang="en-AU" altLang="el-GR" sz="2400" smtClean="0"/>
          </a:p>
          <a:p>
            <a:r>
              <a:rPr lang="el-GR" altLang="el-GR" sz="2400" smtClean="0">
                <a:latin typeface="Arial" panose="020B0604020202020204" pitchFamily="34" charset="0"/>
              </a:rPr>
              <a:t>δημιούργησε</a:t>
            </a:r>
            <a:r>
              <a:rPr lang="en-AU" altLang="el-GR" sz="2400" smtClean="0">
                <a:latin typeface="Arial" panose="020B0604020202020204" pitchFamily="34" charset="0"/>
              </a:rPr>
              <a:t> "accountName": </a:t>
            </a:r>
            <a:r>
              <a:rPr lang="el-GR" altLang="el-GR" sz="2400" smtClean="0">
                <a:latin typeface="Arial" panose="020B0604020202020204" pitchFamily="34" charset="0"/>
              </a:rPr>
              <a:t>τα αρχικά του ονόματος και του πατρώνυμου ακολουθούμενα από τα τρία πρώτα γράμματα του επιθέτου </a:t>
            </a:r>
            <a:r>
              <a:rPr lang="en-AU" altLang="el-GR" sz="2400" smtClean="0">
                <a:latin typeface="Arial" panose="020B0604020202020204" pitchFamily="34" charset="0"/>
              </a:rPr>
              <a:t>(</a:t>
            </a:r>
            <a:r>
              <a:rPr lang="el-GR" altLang="el-GR" sz="2400" smtClean="0">
                <a:latin typeface="Arial" panose="020B0604020202020204" pitchFamily="34" charset="0"/>
              </a:rPr>
              <a:t>σε πεζά γράμματα</a:t>
            </a:r>
            <a:r>
              <a:rPr lang="en-AU" altLang="el-GR" sz="2400" smtClean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AU" altLang="el-GR" sz="2400" smtClean="0"/>
              <a:t>jfken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Παράδειγμα χρήσης </a:t>
            </a:r>
            <a:r>
              <a:rPr lang="en-US" altLang="el-GR" sz="3600" smtClean="0"/>
              <a:t>String</a:t>
            </a:r>
            <a:r>
              <a:rPr lang="en-AU" altLang="el-GR" sz="3600" smtClean="0"/>
              <a:t> (2)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270875" cy="3327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public String accountName(String firstName,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                  String middleName,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                  String lastName)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String accountString = firstName.subString(0,1) +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                  secondName.subString(0,1) +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                  lastName.subString(0,3);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return accountString.toLowerCase();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Επισκόπηση</a:t>
            </a:r>
            <a:endParaRPr lang="en-AU" altLang="el-GR" sz="36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2057400"/>
            <a:ext cx="7162800" cy="2819400"/>
          </a:xfrm>
        </p:spPr>
        <p:txBody>
          <a:bodyPr/>
          <a:lstStyle/>
          <a:p>
            <a: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Τοπικές μεταβλητές </a:t>
            </a:r>
            <a:endParaRPr lang="en-AU" altLang="el-GR" sz="240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Κλήση μεθόδων</a:t>
            </a:r>
            <a:endParaRPr lang="en-AU" altLang="el-GR" sz="240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Μέθοδοι της κλάσης </a:t>
            </a:r>
            <a:r>
              <a:rPr lang="en-US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String</a:t>
            </a:r>
            <a:endParaRPr lang="en-AU" altLang="el-GR" sz="240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Δημιουργία αντικειμένων</a:t>
            </a:r>
            <a:endParaRPr lang="en-AU" altLang="el-GR" sz="240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Στατικές μέθοδοι (μέθοδοι </a:t>
            </a:r>
            <a:b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 smtClean="0">
                <a:solidFill>
                  <a:schemeClr val="tx2"/>
                </a:solidFill>
                <a:latin typeface="Arial" panose="020B0604020202020204" pitchFamily="34" charset="0"/>
              </a:rPr>
              <a:t>κλάσεων)</a:t>
            </a:r>
            <a:endParaRPr lang="en-AU" altLang="el-GR" sz="240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791200" y="3429000"/>
          <a:ext cx="22352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3" imgW="3225800" imgH="3962400" progId="MS_ClipArt_Gallery">
                  <p:embed/>
                </p:oleObj>
              </mc:Choice>
              <mc:Fallback>
                <p:oleObj r:id="rId3" imgW="3225800" imgH="39624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429000"/>
                        <a:ext cx="22352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l-GR" altLang="el-GR" sz="3600" smtClean="0"/>
              <a:t>Δημιουργία αντικειμένων</a:t>
            </a:r>
            <a:endParaRPr lang="en-AU" altLang="el-GR" sz="3600" smtClean="0"/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408988" cy="49847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class Line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private Point start;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private Point end;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public Line(int x1, int y1, int x2, int y2)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{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start = </a:t>
            </a:r>
            <a:r>
              <a:rPr lang="en-AU" altLang="el-GR" sz="2800" b="1">
                <a:latin typeface="Courier New" panose="02070309020205020404" pitchFamily="49" charset="0"/>
              </a:rPr>
              <a:t>new</a:t>
            </a:r>
            <a:r>
              <a:rPr lang="en-AU" altLang="el-GR" sz="2400" b="1">
                <a:latin typeface="Courier New" panose="02070309020205020404" pitchFamily="49" charset="0"/>
              </a:rPr>
              <a:t> Point(x1, y1);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end = </a:t>
            </a:r>
            <a:r>
              <a:rPr lang="en-AU" altLang="el-GR" sz="2800" b="1">
                <a:latin typeface="Courier New" panose="02070309020205020404" pitchFamily="49" charset="0"/>
              </a:rPr>
              <a:t>new</a:t>
            </a:r>
            <a:r>
              <a:rPr lang="en-AU" altLang="el-GR" sz="2400" b="1">
                <a:latin typeface="Courier New" panose="02070309020205020404" pitchFamily="49" charset="0"/>
              </a:rPr>
              <a:t> Point(x2, y2);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...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6096000" y="3973513"/>
          <a:ext cx="266700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r:id="rId3" imgW="3771900" imgH="3530600" progId="MS_ClipArt_Gallery">
                  <p:embed/>
                </p:oleObj>
              </mc:Choice>
              <mc:Fallback>
                <p:oleObj r:id="rId3" imgW="3771900" imgH="3530600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73513"/>
                        <a:ext cx="2667000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l-GR" altLang="el-GR" sz="3600" smtClean="0"/>
              <a:t>Δημιουργία αντικειμένων</a:t>
            </a:r>
            <a:r>
              <a:rPr lang="en-AU" altLang="el-GR" sz="3600" smtClean="0"/>
              <a:t>: </a:t>
            </a:r>
            <a:r>
              <a:rPr lang="el-GR" altLang="el-GR" sz="3600" smtClean="0"/>
              <a:t>σύνταξη</a:t>
            </a:r>
            <a:endParaRPr lang="en-AU" altLang="el-GR" sz="3600" smtClean="0"/>
          </a:p>
        </p:txBody>
      </p:sp>
      <p:sp>
        <p:nvSpPr>
          <p:cNvPr id="24579" name="Rectangle 1028"/>
          <p:cNvSpPr>
            <a:spLocks noChangeArrowheads="1"/>
          </p:cNvSpPr>
          <p:nvPr/>
        </p:nvSpPr>
        <p:spPr bwMode="auto">
          <a:xfrm>
            <a:off x="1981200" y="2994025"/>
            <a:ext cx="4876800" cy="20732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US" altLang="el-GR" sz="24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400" i="1">
                <a:latin typeface="Times" panose="02020603050405020304" pitchFamily="18" charset="0"/>
              </a:rPr>
              <a:t>new </a:t>
            </a:r>
            <a:r>
              <a:rPr lang="el-GR" altLang="el-GR" sz="2400" i="1">
                <a:latin typeface="Times" panose="02020603050405020304" pitchFamily="18" charset="0"/>
              </a:rPr>
              <a:t>όνομαΚλάσης(παράμετροι)</a:t>
            </a:r>
            <a:r>
              <a:rPr lang="en-AU" altLang="el-GR" sz="2400" i="1">
                <a:latin typeface="Times" panose="02020603050405020304" pitchFamily="18" charset="0"/>
              </a:rPr>
              <a:t>  </a:t>
            </a:r>
            <a:endParaRPr lang="el-GR" altLang="el-GR" sz="2400" i="1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 i="1">
                <a:latin typeface="Times" panose="02020603050405020304" pitchFamily="18" charset="0"/>
              </a:rPr>
              <a:t>new className(parameters)</a:t>
            </a:r>
            <a:r>
              <a:rPr lang="en-AU" altLang="el-GR" i="1">
                <a:latin typeface="Times" panose="02020603050405020304" pitchFamily="18" charset="0"/>
              </a:rPr>
              <a:t> 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i="1">
              <a:latin typeface="Times" panose="02020603050405020304" pitchFamily="18" charset="0"/>
            </a:endParaRPr>
          </a:p>
        </p:txBody>
      </p:sp>
      <p:sp>
        <p:nvSpPr>
          <p:cNvPr id="24580" name="Text Box 1029"/>
          <p:cNvSpPr txBox="1">
            <a:spLocks noChangeArrowheads="1"/>
          </p:cNvSpPr>
          <p:nvPr/>
        </p:nvSpPr>
        <p:spPr bwMode="auto">
          <a:xfrm>
            <a:off x="1981200" y="2286000"/>
            <a:ext cx="13525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Times" panose="02020603050405020304" pitchFamily="18" charset="0"/>
              </a:rPr>
              <a:t>Σύνταξη</a:t>
            </a:r>
            <a:r>
              <a:rPr lang="en-AU" altLang="el-GR" sz="3600">
                <a:solidFill>
                  <a:schemeClr val="tx2"/>
                </a:solidFill>
                <a:latin typeface="Times" panose="02020603050405020304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Άλλο ένα παράδειγμα</a:t>
            </a:r>
            <a:endParaRPr lang="en-AU" altLang="el-GR" sz="3600" smtClean="0"/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457200" y="1412875"/>
            <a:ext cx="8226425" cy="48482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class Person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private String fullName;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private Address address;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public Person(String name, String street,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           String city)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fullName = name;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address = new Address(street, city);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Στατικές μέθοδοι </a:t>
            </a:r>
            <a:r>
              <a:rPr lang="el-GR" altLang="el-GR" sz="2400" smtClean="0"/>
              <a:t>(</a:t>
            </a:r>
            <a:r>
              <a:rPr lang="en-AU" altLang="el-GR" sz="2400" smtClean="0"/>
              <a:t>Static methods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/>
              <a:t>Οι στατικές μέθοδοι «ανήκουν» σε μια  κλάση και όχι σε ένα αντικείμενο </a:t>
            </a:r>
            <a:r>
              <a:rPr lang="en-AU" altLang="el-GR" sz="2400" smtClean="0"/>
              <a:t>(</a:t>
            </a:r>
            <a:r>
              <a:rPr lang="el-GR" altLang="el-GR" sz="2400" i="1" smtClean="0"/>
              <a:t>μέθοδοι κλάσης</a:t>
            </a:r>
            <a:r>
              <a:rPr lang="el-GR" altLang="el-GR" sz="4000" smtClean="0"/>
              <a:t> </a:t>
            </a:r>
            <a:r>
              <a:rPr lang="el-GR" altLang="el-GR" sz="1600" smtClean="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AU" altLang="el-GR" sz="1600" smtClean="0">
                <a:solidFill>
                  <a:srgbClr val="FF66FF"/>
                </a:solidFill>
                <a:latin typeface="Times" panose="02020603050405020304" pitchFamily="18" charset="0"/>
              </a:rPr>
              <a:t>class methods</a:t>
            </a:r>
            <a:r>
              <a:rPr lang="el-GR" altLang="el-GR" sz="1600" smtClean="0">
                <a:solidFill>
                  <a:srgbClr val="FF66FF"/>
                </a:solidFill>
                <a:latin typeface="Times" panose="02020603050405020304" pitchFamily="18" charset="0"/>
              </a:rPr>
              <a:t>]</a:t>
            </a:r>
            <a:r>
              <a:rPr lang="en-AU" altLang="el-GR" sz="2400" smtClean="0"/>
              <a:t>)</a:t>
            </a:r>
            <a:endParaRPr lang="el-GR" altLang="el-GR" sz="2400" smtClean="0"/>
          </a:p>
          <a:p>
            <a:pPr>
              <a:buFontTx/>
              <a:buNone/>
            </a:pPr>
            <a:endParaRPr lang="en-AU" altLang="el-GR" sz="2400" smtClean="0"/>
          </a:p>
          <a:p>
            <a:r>
              <a:rPr lang="el-GR" altLang="el-GR" sz="2400" smtClean="0"/>
              <a:t>Δεν απαιτείται η ύπαρξη αντικείμενου για την κλήση τους </a:t>
            </a:r>
            <a:r>
              <a:rPr lang="en-AU" altLang="el-GR" sz="2400" smtClean="0"/>
              <a:t>(</a:t>
            </a:r>
            <a:r>
              <a:rPr lang="el-GR" altLang="el-GR" sz="2400" smtClean="0"/>
              <a:t>καλούνται «επί της κλάσης»</a:t>
            </a:r>
            <a:r>
              <a:rPr lang="en-AU" altLang="el-GR" sz="2400" smtClean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Στατικές μέθοδοι</a:t>
            </a:r>
            <a:r>
              <a:rPr lang="en-AU" altLang="el-GR" sz="3600" smtClean="0"/>
              <a:t>: </a:t>
            </a:r>
            <a:r>
              <a:rPr lang="el-GR" altLang="el-GR" sz="3600" smtClean="0"/>
              <a:t>παράδειγμα</a:t>
            </a:r>
            <a:endParaRPr lang="en-AU" altLang="el-GR" sz="3600" smtClean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6764338" cy="448468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class Car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private </a:t>
            </a:r>
            <a:r>
              <a:rPr lang="en-AU" altLang="el-GR" sz="2800" b="1">
                <a:latin typeface="Courier New" panose="02070309020205020404" pitchFamily="49" charset="0"/>
              </a:rPr>
              <a:t>static</a:t>
            </a:r>
            <a:r>
              <a:rPr lang="en-AU" altLang="el-GR" sz="2400" b="1">
                <a:latin typeface="Courier New" panose="02070309020205020404" pitchFamily="49" charset="0"/>
              </a:rPr>
              <a:t> int numberOfCars;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public Car()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numberOfCars++;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Άλλα παραδείγματα</a:t>
            </a:r>
            <a:endParaRPr lang="en-AU" altLang="el-GR" smtClean="0"/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762000" y="2590800"/>
            <a:ext cx="7797800" cy="19923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int speed = </a:t>
            </a:r>
            <a:r>
              <a:rPr lang="en-AU" altLang="el-GR" sz="2800" b="1">
                <a:latin typeface="Courier New" panose="02070309020205020404" pitchFamily="49" charset="0"/>
              </a:rPr>
              <a:t>Math.round</a:t>
            </a:r>
            <a:r>
              <a:rPr lang="en-AU" altLang="el-GR" sz="2400" b="1">
                <a:latin typeface="Courier New" panose="02070309020205020404" pitchFamily="49" charset="0"/>
              </a:rPr>
              <a:t>(distance / time);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800" b="1">
                <a:latin typeface="Courier New" panose="02070309020205020404" pitchFamily="49" charset="0"/>
              </a:rPr>
              <a:t>System.out.print</a:t>
            </a:r>
            <a:r>
              <a:rPr lang="en-AU" altLang="el-GR" sz="2400" b="1">
                <a:latin typeface="Courier New" panose="02070309020205020404" pitchFamily="49" charset="0"/>
              </a:rPr>
              <a:t>("Hello");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800" b="1">
                <a:latin typeface="Courier New" panose="02070309020205020404" pitchFamily="49" charset="0"/>
              </a:rPr>
              <a:t>System.out.println</a:t>
            </a:r>
            <a:r>
              <a:rPr lang="en-AU" altLang="el-GR" sz="2400" b="1">
                <a:latin typeface="Courier New" panose="02070309020205020404" pitchFamily="49" charset="0"/>
              </a:rPr>
              <a:t>("World");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Στατικά πεδία</a:t>
            </a:r>
            <a:endParaRPr lang="en-AU" altLang="el-GR" sz="36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Τα στατικά πεδία δεδομένων ανήκουν σε μια κλάση και όχι σε ένα αντικείμενο</a:t>
            </a:r>
          </a:p>
          <a:p>
            <a:pPr>
              <a:buFontTx/>
              <a:buNone/>
            </a:pPr>
            <a:endParaRPr lang="en-AU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Τα στατικά πεδία είναι κοινόχρηστα από όλα  τα  (αντικείμενα) μίας κλάσης – κάθε στιγμιότυπο </a:t>
            </a:r>
            <a:r>
              <a:rPr lang="el-GR" altLang="el-GR" sz="1600" smtClean="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US" altLang="el-GR" sz="1600" smtClean="0">
                <a:solidFill>
                  <a:srgbClr val="FF66FF"/>
                </a:solidFill>
                <a:latin typeface="Times" panose="02020603050405020304" pitchFamily="18" charset="0"/>
              </a:rPr>
              <a:t>instance]</a:t>
            </a:r>
            <a:r>
              <a:rPr lang="en-US" altLang="el-GR" sz="2400" smtClean="0">
                <a:latin typeface="Arial" panose="020B0604020202020204" pitchFamily="34" charset="0"/>
              </a:rPr>
              <a:t> </a:t>
            </a:r>
            <a:r>
              <a:rPr lang="el-GR" altLang="el-GR" sz="2400" smtClean="0">
                <a:latin typeface="Arial" panose="020B0604020202020204" pitchFamily="34" charset="0"/>
              </a:rPr>
              <a:t>  της ίδιας κλάσης χρησιμοποιεί τα ίδια στατικά πεδία</a:t>
            </a:r>
          </a:p>
          <a:p>
            <a:pPr>
              <a:buFontTx/>
              <a:buNone/>
            </a:pPr>
            <a:endParaRPr lang="en-AU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Υπάρχει μόνο ένα αντίγραφο ενός στατικού πεδίου μίας κλάσης ανεξάρτητα από τον αριθμό των στιγμιότυπων  της κλάσης που έχουν δημιουργηθεί</a:t>
            </a:r>
            <a:endParaRPr lang="en-AU" altLang="el-GR" sz="2400" smtClean="0">
              <a:latin typeface="Arial" panose="020B0604020202020204" pitchFamily="34" charset="0"/>
            </a:endParaRPr>
          </a:p>
          <a:p>
            <a:endParaRPr lang="en-AU" altLang="el-GR" sz="24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6"/>
          <p:cNvSpPr>
            <a:spLocks noChangeArrowheads="1"/>
          </p:cNvSpPr>
          <p:nvPr/>
        </p:nvSpPr>
        <p:spPr bwMode="auto">
          <a:xfrm>
            <a:off x="5486400" y="4038600"/>
            <a:ext cx="2667000" cy="1676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AutoShape 15"/>
          <p:cNvSpPr>
            <a:spLocks noChangeArrowheads="1"/>
          </p:cNvSpPr>
          <p:nvPr/>
        </p:nvSpPr>
        <p:spPr bwMode="auto">
          <a:xfrm>
            <a:off x="1066800" y="3962400"/>
            <a:ext cx="2667000" cy="1676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Στατικά πεδία</a:t>
            </a:r>
            <a:r>
              <a:rPr lang="en-AU" altLang="el-GR" sz="3600" smtClean="0"/>
              <a:t> (2)</a:t>
            </a: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1752600" y="4191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field1</a:t>
            </a:r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1752600" y="4495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field2</a:t>
            </a: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1752600" y="48006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field3</a:t>
            </a:r>
          </a:p>
        </p:txBody>
      </p:sp>
      <p:sp>
        <p:nvSpPr>
          <p:cNvPr id="30728" name="Rectangle 9"/>
          <p:cNvSpPr>
            <a:spLocks noChangeArrowheads="1"/>
          </p:cNvSpPr>
          <p:nvPr/>
        </p:nvSpPr>
        <p:spPr bwMode="auto">
          <a:xfrm>
            <a:off x="1752600" y="51054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field4</a:t>
            </a:r>
          </a:p>
        </p:txBody>
      </p:sp>
      <p:sp>
        <p:nvSpPr>
          <p:cNvPr id="30729" name="Rectangle 11"/>
          <p:cNvSpPr>
            <a:spLocks noChangeArrowheads="1"/>
          </p:cNvSpPr>
          <p:nvPr/>
        </p:nvSpPr>
        <p:spPr bwMode="auto">
          <a:xfrm>
            <a:off x="6172200" y="4267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field1</a:t>
            </a:r>
          </a:p>
        </p:txBody>
      </p:sp>
      <p:sp>
        <p:nvSpPr>
          <p:cNvPr id="30730" name="Rectangle 12"/>
          <p:cNvSpPr>
            <a:spLocks noChangeArrowheads="1"/>
          </p:cNvSpPr>
          <p:nvPr/>
        </p:nvSpPr>
        <p:spPr bwMode="auto">
          <a:xfrm>
            <a:off x="6172200" y="4572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field2</a:t>
            </a:r>
          </a:p>
        </p:txBody>
      </p:sp>
      <p:sp>
        <p:nvSpPr>
          <p:cNvPr id="30731" name="Rectangle 13"/>
          <p:cNvSpPr>
            <a:spLocks noChangeArrowheads="1"/>
          </p:cNvSpPr>
          <p:nvPr/>
        </p:nvSpPr>
        <p:spPr bwMode="auto">
          <a:xfrm>
            <a:off x="6172200" y="4876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field3</a:t>
            </a:r>
          </a:p>
        </p:txBody>
      </p:sp>
      <p:sp>
        <p:nvSpPr>
          <p:cNvPr id="30732" name="Rectangle 14"/>
          <p:cNvSpPr>
            <a:spLocks noChangeArrowheads="1"/>
          </p:cNvSpPr>
          <p:nvPr/>
        </p:nvSpPr>
        <p:spPr bwMode="auto">
          <a:xfrm>
            <a:off x="6172200" y="51816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field4</a:t>
            </a:r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3276600" y="1752600"/>
            <a:ext cx="2514600" cy="1524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734" name="Line 18"/>
          <p:cNvSpPr>
            <a:spLocks noChangeShapeType="1"/>
          </p:cNvSpPr>
          <p:nvPr/>
        </p:nvSpPr>
        <p:spPr bwMode="auto">
          <a:xfrm>
            <a:off x="3276600" y="2209800"/>
            <a:ext cx="2514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0735" name="Text Box 19"/>
          <p:cNvSpPr txBox="1">
            <a:spLocks noChangeArrowheads="1"/>
          </p:cNvSpPr>
          <p:nvPr/>
        </p:nvSpPr>
        <p:spPr bwMode="auto">
          <a:xfrm>
            <a:off x="3505200" y="1752600"/>
            <a:ext cx="18097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Class Circle</a:t>
            </a:r>
          </a:p>
        </p:txBody>
      </p:sp>
      <p:cxnSp>
        <p:nvCxnSpPr>
          <p:cNvPr id="30736" name="AutoShape 21"/>
          <p:cNvCxnSpPr>
            <a:cxnSpLocks noChangeShapeType="1"/>
            <a:stCxn id="30723" idx="0"/>
            <a:endCxn id="30733" idx="1"/>
          </p:cNvCxnSpPr>
          <p:nvPr/>
        </p:nvCxnSpPr>
        <p:spPr bwMode="auto">
          <a:xfrm rot="-5400000">
            <a:off x="2114550" y="2800350"/>
            <a:ext cx="1447800" cy="876300"/>
          </a:xfrm>
          <a:prstGeom prst="curvedConnector2">
            <a:avLst/>
          </a:prstGeom>
          <a:noFill/>
          <a:ln w="127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7" name="AutoShape 22"/>
          <p:cNvCxnSpPr>
            <a:cxnSpLocks noChangeShapeType="1"/>
            <a:stCxn id="30722" idx="0"/>
            <a:endCxn id="30733" idx="3"/>
          </p:cNvCxnSpPr>
          <p:nvPr/>
        </p:nvCxnSpPr>
        <p:spPr bwMode="auto">
          <a:xfrm rot="5400000" flipH="1">
            <a:off x="5543550" y="2762250"/>
            <a:ext cx="1524000" cy="1028700"/>
          </a:xfrm>
          <a:prstGeom prst="curvedConnector2">
            <a:avLst/>
          </a:prstGeom>
          <a:noFill/>
          <a:ln w="127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8" name="Rectangle 23"/>
          <p:cNvSpPr>
            <a:spLocks noChangeArrowheads="1"/>
          </p:cNvSpPr>
          <p:nvPr/>
        </p:nvSpPr>
        <p:spPr bwMode="auto">
          <a:xfrm>
            <a:off x="4114800" y="2362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static field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Στατικά πεδία: παράδειγμα</a:t>
            </a:r>
            <a:endParaRPr lang="en-AU" altLang="el-GR" sz="3600" smtClean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7129463" cy="49228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class Circle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</a:t>
            </a:r>
            <a:r>
              <a:rPr lang="en-AU" altLang="el-GR" sz="2800" b="1">
                <a:solidFill>
                  <a:schemeClr val="tx2"/>
                </a:solidFill>
                <a:latin typeface="Courier New" panose="02070309020205020404" pitchFamily="49" charset="0"/>
              </a:rPr>
              <a:t>static</a:t>
            </a: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double pi = 3.1415;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double radius;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Color color;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public double getSurfaceArea()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return pi * radius * radius;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</a:t>
            </a:r>
            <a:r>
              <a:rPr lang="en-US" altLang="el-GR" sz="3600" smtClean="0"/>
              <a:t> </a:t>
            </a:r>
            <a:r>
              <a:rPr lang="en-US" altLang="el-GR" sz="2400" smtClean="0"/>
              <a:t>(methods)</a:t>
            </a:r>
            <a:endParaRPr lang="en-AU" altLang="el-GR" sz="2400" smtClean="0">
              <a:solidFill>
                <a:srgbClr val="000000"/>
              </a:solidFill>
            </a:endParaRP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Οι μέθοδοι χρησιμοποιούνται στην </a:t>
            </a:r>
            <a:r>
              <a:rPr lang="en-AU" altLang="el-GR" sz="2400" smtClean="0">
                <a:latin typeface="Arial" panose="020B0604020202020204" pitchFamily="34" charset="0"/>
              </a:rPr>
              <a:t>Java </a:t>
            </a:r>
            <a:r>
              <a:rPr lang="el-GR" altLang="el-GR" sz="2400" smtClean="0">
                <a:latin typeface="Arial" panose="020B0604020202020204" pitchFamily="34" charset="0"/>
              </a:rPr>
              <a:t>για την υλοποίηση των «λειτουργιών» των κλάσεων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  <p:graphicFrame>
        <p:nvGraphicFramePr>
          <p:cNvPr id="6148" name="Object 1028"/>
          <p:cNvGraphicFramePr>
            <a:graphicFrameLocks/>
          </p:cNvGraphicFramePr>
          <p:nvPr/>
        </p:nvGraphicFramePr>
        <p:xfrm>
          <a:off x="5715000" y="3048000"/>
          <a:ext cx="12954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Microsoft ClipArt Gallery" r:id="rId3" imgW="2146300" imgH="5803900" progId="MS_ClipArt_Gallery">
                  <p:embed/>
                </p:oleObj>
              </mc:Choice>
              <mc:Fallback>
                <p:oleObj name="Microsoft ClipArt Gallery" r:id="rId3" imgW="2146300" imgH="5803900" progId="MS_ClipArt_Gallery">
                  <p:embed/>
                  <p:pic>
                    <p:nvPicPr>
                      <p:cNvPr id="0" name="Object 102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048000"/>
                        <a:ext cx="12954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Μέθοδοι: Παράδειγμα</a:t>
            </a:r>
            <a:endParaRPr lang="en-AU" altLang="el-GR" sz="360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7086600" cy="3971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class Cube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int length;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public int getSurfaceArea()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return length * length * 6;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Άλλο ένα παράδειγμα</a:t>
            </a:r>
            <a:endParaRPr lang="en-AU" altLang="el-GR" sz="3600" smtClean="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990600" y="1371600"/>
            <a:ext cx="7086600" cy="4775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class Cuboid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int height;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int depth;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private int width;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public int getSurfaceArea()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return   height * width * 2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       + height * depth * 2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       + width * depth * 2;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Παράδειγμα με τοπικές μεταβλητές</a:t>
            </a:r>
            <a:endParaRPr lang="en-AU" altLang="el-GR" sz="3600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7620000" cy="4410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public int getSurfaceArea()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int front;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int side;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int top;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front = height * width;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side = height * depth;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top = width * depth;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return  (front + side + top) * 2;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Τοπικές μεταβλητές </a:t>
            </a:r>
            <a:endParaRPr lang="en-AU" altLang="el-GR" sz="36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3200400" cy="11239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int length;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String name;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Person father;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5638800" cy="11239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int length = 0;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String name = "Fred";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Person father = new Person();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4191000" y="2667000"/>
            <a:ext cx="4114800" cy="1489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int length;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int max;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max = length * 2;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533400" y="1447800"/>
            <a:ext cx="12620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Δήλωση</a:t>
            </a:r>
            <a:r>
              <a:rPr lang="en-AU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: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533400" y="4419600"/>
            <a:ext cx="33512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Δήλωση με αρχικοποίηση</a:t>
            </a:r>
            <a:r>
              <a:rPr lang="en-AU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: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4191000" y="2286000"/>
            <a:ext cx="39385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Σφάλμα – χρήση χωρίς αρχικοποίηση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graphicFrame>
        <p:nvGraphicFramePr>
          <p:cNvPr id="10249" name="Object 12"/>
          <p:cNvGraphicFramePr>
            <a:graphicFrameLocks noChangeAspect="1"/>
          </p:cNvGraphicFramePr>
          <p:nvPr/>
        </p:nvGraphicFramePr>
        <p:xfrm>
          <a:off x="7696200" y="2895600"/>
          <a:ext cx="12509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r:id="rId3" imgW="4025900" imgH="3962400" progId="MS_ClipArt_Gallery">
                  <p:embed/>
                </p:oleObj>
              </mc:Choice>
              <mc:Fallback>
                <p:oleObj r:id="rId3" imgW="4025900" imgH="3962400" progId="MS_ClipArt_Gallery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2895600"/>
                        <a:ext cx="125095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8077200" cy="565150"/>
          </a:xfrm>
        </p:spPr>
        <p:txBody>
          <a:bodyPr/>
          <a:lstStyle/>
          <a:p>
            <a:r>
              <a:rPr lang="el-GR" altLang="el-GR" sz="3600" smtClean="0"/>
              <a:t>Παράδειγμα με τοπικές μεταβλητές </a:t>
            </a:r>
            <a:r>
              <a:rPr lang="en-AU" altLang="el-GR" sz="3600" smtClean="0"/>
              <a:t>(2)</a:t>
            </a: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685800" y="2057400"/>
            <a:ext cx="7620000" cy="294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public int getSurfaceArea()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int front = height * width;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int side = height * depth;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int top = width * depth;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   return  (front + side + top) * 2;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1268" name="Object 1029"/>
          <p:cNvGraphicFramePr>
            <a:graphicFrameLocks noChangeAspect="1"/>
          </p:cNvGraphicFramePr>
          <p:nvPr/>
        </p:nvGraphicFramePr>
        <p:xfrm>
          <a:off x="7466013" y="3810000"/>
          <a:ext cx="121920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r:id="rId3" imgW="1981200" imgH="3937000" progId="MS_ClipArt_Gallery">
                  <p:embed/>
                </p:oleObj>
              </mc:Choice>
              <mc:Fallback>
                <p:oleObj r:id="rId3" imgW="1981200" imgH="3937000" progId="MS_ClipArt_Gallery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6013" y="3810000"/>
                        <a:ext cx="121920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Τοπικές μεταβλητές</a:t>
            </a:r>
            <a:r>
              <a:rPr lang="en-AU" altLang="el-GR" sz="3600" smtClean="0"/>
              <a:t>: </a:t>
            </a:r>
            <a:r>
              <a:rPr lang="el-GR" altLang="el-GR" sz="3600" smtClean="0"/>
              <a:t>εμβέλεια </a:t>
            </a:r>
            <a:r>
              <a:rPr lang="el-GR" altLang="el-GR" sz="2400" smtClean="0"/>
              <a:t>(</a:t>
            </a:r>
            <a:r>
              <a:rPr lang="en-AU" altLang="el-GR" sz="2400" smtClean="0"/>
              <a:t>scope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11430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Η εμβέλεια των τοπικών μεταβλητών εκτείνεται μόνο στο τμήμα κώδικα που δηλώθηκαν (μέθοδο)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  <p:sp>
        <p:nvSpPr>
          <p:cNvPr id="12292" name="Text Box 1028"/>
          <p:cNvSpPr txBox="1">
            <a:spLocks noChangeArrowheads="1"/>
          </p:cNvSpPr>
          <p:nvPr/>
        </p:nvSpPr>
        <p:spPr bwMode="auto">
          <a:xfrm>
            <a:off x="685800" y="2590800"/>
            <a:ext cx="7620000" cy="3679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public void methodA()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int x;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x = 33;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public void methodB()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System.out.println(x);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2293" name="Object 1029"/>
          <p:cNvGraphicFramePr>
            <a:graphicFrameLocks noChangeAspect="1"/>
          </p:cNvGraphicFramePr>
          <p:nvPr/>
        </p:nvGraphicFramePr>
        <p:xfrm>
          <a:off x="5486400" y="4457700"/>
          <a:ext cx="16764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r:id="rId3" imgW="4025900" imgH="3962400" progId="MS_ClipArt_Gallery">
                  <p:embed/>
                </p:oleObj>
              </mc:Choice>
              <mc:Fallback>
                <p:oleObj r:id="rId3" imgW="4025900" imgH="3962400" progId="MS_ClipArt_Gallery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57700"/>
                        <a:ext cx="1676400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1030"/>
          <p:cNvSpPr txBox="1">
            <a:spLocks noChangeArrowheads="1"/>
          </p:cNvSpPr>
          <p:nvPr/>
        </p:nvSpPr>
        <p:spPr bwMode="auto">
          <a:xfrm rot="-2338240">
            <a:off x="4419600" y="4495800"/>
            <a:ext cx="1282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bg2"/>
                </a:solidFill>
                <a:latin typeface="Arial" panose="020B0604020202020204" pitchFamily="34" charset="0"/>
              </a:rPr>
              <a:t>ERROR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3956</TotalTime>
  <Pages>43</Pages>
  <Words>1020</Words>
  <Application>Microsoft Office PowerPoint</Application>
  <PresentationFormat>On-screen Show (4:3)</PresentationFormat>
  <Paragraphs>244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Helvetica</vt:lpstr>
      <vt:lpstr>Times</vt:lpstr>
      <vt:lpstr>Monotype Sorts</vt:lpstr>
      <vt:lpstr>Courier New</vt:lpstr>
      <vt:lpstr>untitled 2</vt:lpstr>
      <vt:lpstr>Microsoft Clip Gallery</vt:lpstr>
      <vt:lpstr>Microsoft ClipArt Gallery</vt:lpstr>
      <vt:lpstr>PowerPoint Presentation</vt:lpstr>
      <vt:lpstr>Επισκόπηση</vt:lpstr>
      <vt:lpstr>Μέθοδοι (methods)</vt:lpstr>
      <vt:lpstr>Μέθοδοι: Παράδειγμα</vt:lpstr>
      <vt:lpstr>Άλλο ένα παράδειγμα</vt:lpstr>
      <vt:lpstr>Παράδειγμα με τοπικές μεταβλητές</vt:lpstr>
      <vt:lpstr>Τοπικές μεταβλητές </vt:lpstr>
      <vt:lpstr>Παράδειγμα με τοπικές μεταβλητές (2)</vt:lpstr>
      <vt:lpstr>Τοπικές μεταβλητές: εμβέλεια (scope)</vt:lpstr>
      <vt:lpstr>Τοπικές μεταβλητές: διάρκεια ζωής</vt:lpstr>
      <vt:lpstr>Τοπικές μεταβλητές: ανασκόπηση</vt:lpstr>
      <vt:lpstr>Κλήση μεθόδων</vt:lpstr>
      <vt:lpstr>Άλλο ένα παράδειγμα</vt:lpstr>
      <vt:lpstr>... άλλο ένα παράδειγμα</vt:lpstr>
      <vt:lpstr>Κλήση μεθόδων: σύνταξη</vt:lpstr>
      <vt:lpstr>Μέθοδοι αλφαριθμητικών (Strings) </vt:lpstr>
      <vt:lpstr>Παράδειγμα μεθόδου της κλάσης String</vt:lpstr>
      <vt:lpstr>Παράδειγμα χρήσης String </vt:lpstr>
      <vt:lpstr>Παράδειγμα χρήσης String (2)</vt:lpstr>
      <vt:lpstr>Δημιουργία αντικειμένων</vt:lpstr>
      <vt:lpstr>Δημιουργία αντικειμένων: σύνταξη</vt:lpstr>
      <vt:lpstr>Άλλο ένα παράδειγμα</vt:lpstr>
      <vt:lpstr>Στατικές μέθοδοι (Static methods)</vt:lpstr>
      <vt:lpstr>Στατικές μέθοδοι: παράδειγμα</vt:lpstr>
      <vt:lpstr>Άλλα παραδείγματα</vt:lpstr>
      <vt:lpstr>Στατικά πεδία</vt:lpstr>
      <vt:lpstr>Στατικά πεδία (2)</vt:lpstr>
      <vt:lpstr>Στατικά πεδία: παράδειγμα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185</cp:revision>
  <cp:lastPrinted>2018-10-19T19:32:22Z</cp:lastPrinted>
  <dcterms:created xsi:type="dcterms:W3CDTF">1996-04-15T15:18:02Z</dcterms:created>
  <dcterms:modified xsi:type="dcterms:W3CDTF">2018-10-31T09:10:56Z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eek">
    <vt:lpwstr>2</vt:lpwstr>
  </property>
</Properties>
</file>