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0" r:id="rId2"/>
    <p:sldId id="321" r:id="rId3"/>
    <p:sldId id="322" r:id="rId4"/>
    <p:sldId id="323" r:id="rId5"/>
    <p:sldId id="324" r:id="rId6"/>
    <p:sldId id="325" r:id="rId7"/>
    <p:sldId id="352" r:id="rId8"/>
    <p:sldId id="331" r:id="rId9"/>
    <p:sldId id="355" r:id="rId10"/>
    <p:sldId id="354" r:id="rId11"/>
    <p:sldId id="356" r:id="rId12"/>
    <p:sldId id="353" r:id="rId13"/>
    <p:sldId id="357" r:id="rId14"/>
    <p:sldId id="328" r:id="rId15"/>
    <p:sldId id="338" r:id="rId16"/>
    <p:sldId id="347" r:id="rId17"/>
    <p:sldId id="337" r:id="rId18"/>
    <p:sldId id="334" r:id="rId19"/>
    <p:sldId id="362" r:id="rId20"/>
    <p:sldId id="363" r:id="rId21"/>
    <p:sldId id="336" r:id="rId22"/>
    <p:sldId id="332" r:id="rId23"/>
    <p:sldId id="339" r:id="rId24"/>
    <p:sldId id="364" r:id="rId25"/>
    <p:sldId id="358" r:id="rId26"/>
    <p:sldId id="359" r:id="rId27"/>
    <p:sldId id="360" r:id="rId28"/>
    <p:sldId id="361" r:id="rId29"/>
    <p:sldId id="344" r:id="rId30"/>
    <p:sldId id="345" r:id="rId31"/>
    <p:sldId id="329" r:id="rId32"/>
    <p:sldId id="348" r:id="rId33"/>
    <p:sldId id="349" r:id="rId34"/>
    <p:sldId id="365" r:id="rId3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FF66FF"/>
    <a:srgbClr val="00FFFF"/>
    <a:srgbClr val="632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0929"/>
  </p:normalViewPr>
  <p:slideViewPr>
    <p:cSldViewPr>
      <p:cViewPr varScale="1">
        <p:scale>
          <a:sx n="113" d="100"/>
          <a:sy n="113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4157" y="101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Διάλεξη #2</a:t>
            </a:r>
            <a:endParaRPr lang="en-AU" altLang="el-GR" sz="1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83038" y="8915400"/>
            <a:ext cx="284003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 smtClean="0"/>
              <a:t>Click to edit Master notes styles</a:t>
            </a:r>
          </a:p>
          <a:p>
            <a:pPr lvl="1"/>
            <a:r>
              <a:rPr lang="en-AU" altLang="el-GR" noProof="0" smtClean="0"/>
              <a:t>Second Level</a:t>
            </a:r>
          </a:p>
          <a:p>
            <a:pPr lvl="2"/>
            <a:r>
              <a:rPr lang="en-AU" altLang="el-GR" noProof="0" smtClean="0"/>
              <a:t>Third Level</a:t>
            </a:r>
          </a:p>
          <a:p>
            <a:pPr lvl="3"/>
            <a:r>
              <a:rPr lang="en-AU" altLang="el-GR" noProof="0" smtClean="0"/>
              <a:t>Fourth Level</a:t>
            </a:r>
          </a:p>
          <a:p>
            <a:pPr lvl="4"/>
            <a:r>
              <a:rPr lang="en-AU" altLang="el-GR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 smtClean="0"/>
              <a:t>write class car. show:</a:t>
            </a:r>
          </a:p>
          <a:p>
            <a:r>
              <a:rPr lang="en-AU" altLang="el-GR" smtClean="0"/>
              <a:t>- fields</a:t>
            </a:r>
          </a:p>
          <a:p>
            <a:r>
              <a:rPr lang="en-AU" altLang="el-GR" smtClean="0"/>
              <a:t>- methods:</a:t>
            </a:r>
          </a:p>
          <a:p>
            <a:r>
              <a:rPr lang="en-AU" altLang="el-GR" smtClean="0"/>
              <a:t>	constructor</a:t>
            </a:r>
          </a:p>
          <a:p>
            <a:r>
              <a:rPr lang="en-AU" altLang="el-GR" smtClean="0"/>
              <a:t>	set/get</a:t>
            </a:r>
          </a:p>
          <a:p>
            <a:r>
              <a:rPr lang="en-AU" altLang="el-GR" smtClean="0"/>
              <a:t>	accelerate (car has speed)</a:t>
            </a:r>
          </a:p>
          <a:p>
            <a:r>
              <a:rPr lang="en-AU" altLang="el-GR" smtClean="0"/>
              <a:t>- comments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 b="1" u="sng" smtClean="0"/>
              <a:t>The Question</a:t>
            </a:r>
            <a:endParaRPr lang="en-AU" altLang="el-GR" smtClean="0"/>
          </a:p>
          <a:p>
            <a:endParaRPr lang="en-AU" altLang="el-GR" smtClean="0"/>
          </a:p>
          <a:p>
            <a:r>
              <a:rPr lang="en-AU" altLang="el-GR" smtClean="0"/>
              <a:t>This is what it is about:</a:t>
            </a:r>
          </a:p>
          <a:p>
            <a:r>
              <a:rPr lang="en-AU" altLang="el-GR" smtClean="0"/>
              <a:t>	how does the Pascal program get into the</a:t>
            </a:r>
          </a:p>
          <a:p>
            <a:r>
              <a:rPr lang="en-AU" altLang="el-GR" smtClean="0"/>
              <a:t>	machine as machine code to be executed?</a:t>
            </a:r>
          </a:p>
        </p:txBody>
      </p:sp>
      <p:sp>
        <p:nvSpPr>
          <p:cNvPr id="3891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 b="1" u="sng" smtClean="0"/>
              <a:t>Compilation and Loading</a:t>
            </a:r>
          </a:p>
        </p:txBody>
      </p:sp>
      <p:sp>
        <p:nvSpPr>
          <p:cNvPr id="4096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 b="1" u="sng" smtClean="0"/>
              <a:t>Compilation and Loading</a:t>
            </a:r>
          </a:p>
        </p:txBody>
      </p:sp>
      <p:sp>
        <p:nvSpPr>
          <p:cNvPr id="43011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58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961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5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935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17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98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748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2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7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90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91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FB3D8A97-8389-4720-A9DF-5D5DB8FF7EBD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3600" smtClean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9342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#2</a:t>
            </a:r>
            <a:r>
              <a:rPr lang="en-AU" altLang="el-GR" sz="3600">
                <a:latin typeface="Arial" panose="020B0604020202020204" pitchFamily="34" charset="0"/>
              </a:rPr>
              <a:t>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 Αντικείμενα, Κλάσεις και Μέθοδοι 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Πεδία</a:t>
            </a:r>
            <a:r>
              <a:rPr lang="el-GR" altLang="el-GR" smtClean="0"/>
              <a:t> </a:t>
            </a:r>
            <a:endParaRPr lang="en-AU" altLang="el-GR" sz="2800" smtClean="0">
              <a:solidFill>
                <a:srgbClr val="FF66FF"/>
              </a:solidFill>
            </a:endParaRPr>
          </a:p>
        </p:txBody>
      </p:sp>
      <p:sp>
        <p:nvSpPr>
          <p:cNvPr id="13315" name="Text Box 2051"/>
          <p:cNvSpPr txBox="1">
            <a:spLocks noChangeArrowheads="1"/>
          </p:cNvSpPr>
          <p:nvPr/>
        </p:nvSpPr>
        <p:spPr bwMode="auto">
          <a:xfrm>
            <a:off x="1219200" y="1447800"/>
            <a:ext cx="6629400" cy="10144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private int hours;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private int minutes;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private int seconds;</a:t>
            </a:r>
          </a:p>
        </p:txBody>
      </p:sp>
      <p:sp>
        <p:nvSpPr>
          <p:cNvPr id="13316" name="Text Box 2052"/>
          <p:cNvSpPr txBox="1">
            <a:spLocks noChangeArrowheads="1"/>
          </p:cNvSpPr>
          <p:nvPr/>
        </p:nvSpPr>
        <p:spPr bwMode="auto">
          <a:xfrm>
            <a:off x="609600" y="3200400"/>
            <a:ext cx="733107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Δήλωση πεδίων</a:t>
            </a:r>
            <a:r>
              <a:rPr lang="en-AU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μετατροπέας-προσπέλασης</a:t>
            </a:r>
            <a:r>
              <a:rPr lang="en-AU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l-GR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τύπος</a:t>
            </a:r>
            <a:r>
              <a:rPr lang="en-AU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l-GR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όνομα</a:t>
            </a:r>
            <a:r>
              <a:rPr lang="en-AU" altLang="el-GR" sz="2400" b="1" i="1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13317" name="Text Box 2053"/>
          <p:cNvSpPr txBox="1">
            <a:spLocks noChangeArrowheads="1"/>
          </p:cNvSpPr>
          <p:nvPr/>
        </p:nvSpPr>
        <p:spPr bwMode="auto">
          <a:xfrm>
            <a:off x="1600200" y="4495800"/>
            <a:ext cx="1181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“private”</a:t>
            </a:r>
          </a:p>
        </p:txBody>
      </p:sp>
      <p:sp>
        <p:nvSpPr>
          <p:cNvPr id="13318" name="Line 2054"/>
          <p:cNvSpPr>
            <a:spLocks noChangeShapeType="1"/>
          </p:cNvSpPr>
          <p:nvPr/>
        </p:nvSpPr>
        <p:spPr bwMode="auto">
          <a:xfrm flipV="1">
            <a:off x="2667000" y="4038600"/>
            <a:ext cx="3048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3319" name="Text Box 2055"/>
          <p:cNvSpPr txBox="1">
            <a:spLocks noChangeArrowheads="1"/>
          </p:cNvSpPr>
          <p:nvPr/>
        </p:nvSpPr>
        <p:spPr bwMode="auto">
          <a:xfrm>
            <a:off x="4495800" y="4495800"/>
            <a:ext cx="3124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Ο τύπος της τιμής που μπορεί να λάβει το πεδίο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3320" name="Text Box 2056"/>
          <p:cNvSpPr txBox="1">
            <a:spLocks noChangeArrowheads="1"/>
          </p:cNvSpPr>
          <p:nvPr/>
        </p:nvSpPr>
        <p:spPr bwMode="auto">
          <a:xfrm>
            <a:off x="6477000" y="2819400"/>
            <a:ext cx="2219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Ένας προσδιοριστής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3321" name="Text Box 2057"/>
          <p:cNvSpPr txBox="1">
            <a:spLocks noChangeArrowheads="1"/>
          </p:cNvSpPr>
          <p:nvPr/>
        </p:nvSpPr>
        <p:spPr bwMode="auto">
          <a:xfrm>
            <a:off x="4724400" y="5486400"/>
            <a:ext cx="4114800" cy="831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b="1" i="1">
                <a:solidFill>
                  <a:schemeClr val="tx2"/>
                </a:solidFill>
                <a:latin typeface="Times" panose="02020603050405020304" pitchFamily="18" charset="0"/>
              </a:rPr>
              <a:t>Σύμβαση</a:t>
            </a: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: τα ονόματα πεδίων αρχίζουν με πεζό γράμμα</a:t>
            </a:r>
            <a:endParaRPr lang="en-AU" altLang="el-GR" sz="24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3322" name="Line 2058"/>
          <p:cNvSpPr>
            <a:spLocks noChangeShapeType="1"/>
          </p:cNvSpPr>
          <p:nvPr/>
        </p:nvSpPr>
        <p:spPr bwMode="auto">
          <a:xfrm flipV="1">
            <a:off x="5715000" y="4038600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3323" name="Line 2059"/>
          <p:cNvSpPr>
            <a:spLocks noChangeShapeType="1"/>
          </p:cNvSpPr>
          <p:nvPr/>
        </p:nvSpPr>
        <p:spPr bwMode="auto">
          <a:xfrm flipH="1">
            <a:off x="7010400" y="32004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Πεδία: ένα παράδειγμα </a:t>
            </a:r>
            <a:endParaRPr lang="en-AU" altLang="el-GR" sz="3600" smtClean="0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438400" y="2438400"/>
            <a:ext cx="3657600" cy="3352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048000" y="3352800"/>
            <a:ext cx="944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hours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743200" y="3810000"/>
            <a:ext cx="1249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minutes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674938" y="4267200"/>
            <a:ext cx="1317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seconds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4114800" y="3352800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4114800" y="3810000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114800" y="4267200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990600" y="1754188"/>
            <a:ext cx="39544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Times" panose="02020603050405020304" pitchFamily="18" charset="0"/>
              </a:rPr>
              <a:t>Αντικείμενο της κλάσης </a:t>
            </a:r>
            <a:r>
              <a:rPr lang="en-AU" altLang="el-GR" sz="2400">
                <a:solidFill>
                  <a:schemeClr val="tx2"/>
                </a:solidFill>
                <a:latin typeface="Times" panose="02020603050405020304" pitchFamily="18" charset="0"/>
              </a:rPr>
              <a:t>timer: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Μέθοδοι</a:t>
            </a:r>
            <a:endParaRPr lang="en-AU" altLang="el-GR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267200" y="381000"/>
            <a:ext cx="4495800" cy="22955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* Return</a:t>
            </a:r>
            <a:r>
              <a:rPr lang="en-US" altLang="el-GR" sz="1800">
                <a:solidFill>
                  <a:schemeClr val="tx2"/>
                </a:solidFill>
                <a:latin typeface="Arial" panose="020B0604020202020204" pitchFamily="34" charset="0"/>
              </a:rPr>
              <a:t>s</a:t>
            </a: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the current time of this timer.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*/ 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public String getTime()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return hours + “:”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	minutes + “:”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	seconds;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420100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/**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  * </a:t>
            </a:r>
            <a:r>
              <a:rPr lang="el-GR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σχόλιο σχετικό με τη μέθοδο </a:t>
            </a:r>
            <a:endParaRPr lang="en-AU" altLang="el-GR" sz="1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  */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μετατροπέας-προσπέλασης</a:t>
            </a:r>
            <a:r>
              <a:rPr lang="en-AU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τύπος-αποτελέσματος</a:t>
            </a:r>
            <a:r>
              <a:rPr lang="en-AU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l-GR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όνομα</a:t>
            </a: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 (</a:t>
            </a:r>
            <a:r>
              <a:rPr lang="el-GR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παράμετροι</a:t>
            </a: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  <a:r>
              <a:rPr lang="el-GR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  <a:b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σώμα </a:t>
            </a:r>
            <a:r>
              <a:rPr lang="el-GR" altLang="el-GR" sz="18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1800">
                <a:solidFill>
                  <a:srgbClr val="FF66FF"/>
                </a:solidFill>
                <a:latin typeface="Arial" panose="020B0604020202020204" pitchFamily="34" charset="0"/>
              </a:rPr>
              <a:t>body]</a:t>
            </a:r>
            <a:r>
              <a:rPr lang="en-US" altLang="el-GR" sz="1800" b="1" i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 }	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362200" y="4800600"/>
            <a:ext cx="41735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“public” </a:t>
            </a: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για τις περισσότερες μεθόδους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 flipV="1">
            <a:off x="2819400" y="3886200"/>
            <a:ext cx="5334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0" y="2819400"/>
            <a:ext cx="36576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Ο τύπος της τιμής που επιστρέφει η μέθοδος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858000" y="4800600"/>
            <a:ext cx="16335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προσδιοριστής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24400" y="5562600"/>
            <a:ext cx="4114800" cy="711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 i="1">
                <a:solidFill>
                  <a:schemeClr val="tx2"/>
                </a:solidFill>
                <a:latin typeface="Times" panose="02020603050405020304" pitchFamily="18" charset="0"/>
              </a:rPr>
              <a:t>Σύμβαση</a:t>
            </a: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: τα ονόματα των μεθόδων αρχίζουν με πεζό γράμμα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 flipV="1">
            <a:off x="6629400" y="3886200"/>
            <a:ext cx="762000" cy="977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4800600" y="34290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5486400"/>
            <a:ext cx="1981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Υλοποίηση της μεθόδου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1828800" y="4495800"/>
            <a:ext cx="3048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62000" y="1371600"/>
            <a:ext cx="321468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Σχόλιο που αναφέρεται στη χρήση/λειτουργία της μεθόδου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1905000" y="2133600"/>
            <a:ext cx="1524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 : ένα παράδειγμα</a:t>
            </a:r>
            <a:endParaRPr lang="en-AU" altLang="el-GR" sz="3600" smtClean="0"/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990600" y="1754188"/>
            <a:ext cx="39544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Times" panose="02020603050405020304" pitchFamily="18" charset="0"/>
              </a:rPr>
              <a:t>Αντικείμενο της κλάσης </a:t>
            </a:r>
            <a:r>
              <a:rPr lang="en-AU" altLang="el-GR" sz="2400">
                <a:solidFill>
                  <a:schemeClr val="tx2"/>
                </a:solidFill>
                <a:latin typeface="Times" panose="02020603050405020304" pitchFamily="18" charset="0"/>
              </a:rPr>
              <a:t>timer: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5181600" y="1600200"/>
            <a:ext cx="3200400" cy="3098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040438" y="3890963"/>
            <a:ext cx="11588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getTime()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400800" y="2743200"/>
            <a:ext cx="685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6400800" y="2971800"/>
            <a:ext cx="685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6400800" y="3200400"/>
            <a:ext cx="685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 flipV="1">
            <a:off x="5659438" y="3429000"/>
            <a:ext cx="741362" cy="842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 flipH="1" flipV="1">
            <a:off x="7086600" y="3429000"/>
            <a:ext cx="630238" cy="995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 flipV="1">
            <a:off x="4572000" y="4495800"/>
            <a:ext cx="121920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6" name="Line 23"/>
          <p:cNvSpPr>
            <a:spLocks noChangeShapeType="1"/>
          </p:cNvSpPr>
          <p:nvPr/>
        </p:nvSpPr>
        <p:spPr bwMode="auto">
          <a:xfrm flipH="1">
            <a:off x="4876800" y="4572000"/>
            <a:ext cx="12192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7" name="Text Box 24"/>
          <p:cNvSpPr txBox="1">
            <a:spLocks noChangeArrowheads="1"/>
          </p:cNvSpPr>
          <p:nvPr/>
        </p:nvSpPr>
        <p:spPr bwMode="auto">
          <a:xfrm>
            <a:off x="3643313" y="4460875"/>
            <a:ext cx="1689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“getTime()”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5410200" y="5181600"/>
            <a:ext cx="1571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“12:45:07”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Επίδειξη</a:t>
            </a:r>
            <a:r>
              <a:rPr lang="en-AU" altLang="el-GR" sz="3600" smtClean="0"/>
              <a:t>: </a:t>
            </a:r>
            <a:r>
              <a:rPr lang="el-GR" altLang="el-GR" sz="3600" smtClean="0"/>
              <a:t>ανάπτυξη μια κλάσης</a:t>
            </a:r>
            <a:endParaRPr lang="en-AU" altLang="el-GR" sz="3600" smtClean="0"/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685800" y="2060575"/>
            <a:ext cx="412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Κλάση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Counter (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μετρητής)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Κατασκευαστές </a:t>
            </a:r>
            <a:r>
              <a:rPr lang="el-GR" altLang="el-GR" sz="2400" smtClean="0"/>
              <a:t>(</a:t>
            </a:r>
            <a:r>
              <a:rPr lang="en-AU" altLang="el-GR" sz="2400" smtClean="0"/>
              <a:t>Constructors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3429000" cy="38973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class Timer</a:t>
            </a:r>
            <a:b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{</a:t>
            </a:r>
            <a:b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 * Construct a timer object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 * initialised to 0:00:00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 */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public Timer()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hours = 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minutes = 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seconds = 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}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  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267200" y="1447800"/>
            <a:ext cx="457200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Ο κατασκευαστής είναι μια ειδική μέθοδος που εκτελείται όταν δημιουργείται ένα αντικείμενο.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Το όνομα της μεθόδου-κατασκευαστή είναι το ίδιο με το όνομα της κλάσης.</a:t>
            </a: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Ένας κατασκευαστής δεν έχει τύπο-αποτελέσματος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Σκοπός του κατασκευαστή είναι η αρχικοποίηση του αντικειμένου σε μια έγκυρη κατάσταση. </a:t>
            </a: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Ονόματα πεδίων</a:t>
            </a:r>
            <a:r>
              <a:rPr lang="el-GR" altLang="el-GR" smtClean="0"/>
              <a:t> </a:t>
            </a:r>
            <a:endParaRPr lang="en-AU" altLang="el-GR" sz="5400" smtClean="0">
              <a:solidFill>
                <a:srgbClr val="00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6991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Τα ονόματα των πεδίων πρέπει να «έχουν νόημα»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καλά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yearOfBirth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numberOfSeats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totalTime</a:t>
            </a: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άσχημα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yb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s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	number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21507" name="Text Box 2052"/>
          <p:cNvSpPr txBox="1">
            <a:spLocks noChangeArrowheads="1"/>
          </p:cNvSpPr>
          <p:nvPr/>
        </p:nvSpPr>
        <p:spPr bwMode="auto">
          <a:xfrm>
            <a:off x="838200" y="2286000"/>
            <a:ext cx="4572000" cy="21050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public String getTime()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return hours + “:”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	minutes + “:”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	seconds;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ext Box 2053"/>
          <p:cNvSpPr txBox="1">
            <a:spLocks noChangeArrowheads="1"/>
          </p:cNvSpPr>
          <p:nvPr/>
        </p:nvSpPr>
        <p:spPr bwMode="auto">
          <a:xfrm>
            <a:off x="3657600" y="1423988"/>
            <a:ext cx="27924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800" i="1">
                <a:solidFill>
                  <a:schemeClr val="tx2"/>
                </a:solidFill>
                <a:latin typeface="Times" panose="02020603050405020304" pitchFamily="18" charset="0"/>
              </a:rPr>
              <a:t>Υπογραφή </a:t>
            </a:r>
            <a:r>
              <a:rPr lang="en-US" altLang="el-GR" sz="20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2000">
                <a:solidFill>
                  <a:srgbClr val="FF66FF"/>
                </a:solidFill>
                <a:latin typeface="Times" panose="02020603050405020304" pitchFamily="18" charset="0"/>
              </a:rPr>
              <a:t>signature]</a:t>
            </a:r>
          </a:p>
        </p:txBody>
      </p:sp>
      <p:sp>
        <p:nvSpPr>
          <p:cNvPr id="21509" name="Line 2054"/>
          <p:cNvSpPr>
            <a:spLocks noChangeShapeType="1"/>
          </p:cNvSpPr>
          <p:nvPr/>
        </p:nvSpPr>
        <p:spPr bwMode="auto">
          <a:xfrm flipH="1">
            <a:off x="3276600" y="19050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1510" name="Text Box 2055"/>
          <p:cNvSpPr txBox="1">
            <a:spLocks noChangeArrowheads="1"/>
          </p:cNvSpPr>
          <p:nvPr/>
        </p:nvSpPr>
        <p:spPr bwMode="auto">
          <a:xfrm>
            <a:off x="4191000" y="4572000"/>
            <a:ext cx="1981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800" i="1">
                <a:solidFill>
                  <a:schemeClr val="tx2"/>
                </a:solidFill>
                <a:latin typeface="Times" panose="02020603050405020304" pitchFamily="18" charset="0"/>
              </a:rPr>
              <a:t>σώμα</a:t>
            </a:r>
            <a:endParaRPr lang="en-AU" altLang="el-GR" sz="28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1511" name="Line 2056"/>
          <p:cNvSpPr>
            <a:spLocks noChangeShapeType="1"/>
          </p:cNvSpPr>
          <p:nvPr/>
        </p:nvSpPr>
        <p:spPr bwMode="auto">
          <a:xfrm flipH="1" flipV="1">
            <a:off x="3657600" y="3962400"/>
            <a:ext cx="6096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565150"/>
          </a:xfrm>
        </p:spPr>
        <p:txBody>
          <a:bodyPr/>
          <a:lstStyle/>
          <a:p>
            <a:r>
              <a:rPr lang="el-GR" altLang="el-GR" sz="3600" smtClean="0"/>
              <a:t>Ο τύπος-αποτελέσματος της μεθόδου</a:t>
            </a:r>
            <a:endParaRPr lang="en-AU" altLang="el-GR" sz="3600" smtClean="0"/>
          </a:p>
        </p:txBody>
      </p:sp>
      <p:sp>
        <p:nvSpPr>
          <p:cNvPr id="22531" name="Text Box 2051"/>
          <p:cNvSpPr txBox="1">
            <a:spLocks noChangeArrowheads="1"/>
          </p:cNvSpPr>
          <p:nvPr/>
        </p:nvSpPr>
        <p:spPr bwMode="auto">
          <a:xfrm>
            <a:off x="685800" y="1981200"/>
            <a:ext cx="3429000" cy="15589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public </a:t>
            </a:r>
            <a:r>
              <a:rPr lang="en-AU" altLang="el-GR" sz="2000" b="1">
                <a:solidFill>
                  <a:schemeClr val="tx2"/>
                </a:solidFill>
                <a:latin typeface="Arial" panose="020B0604020202020204" pitchFamily="34" charset="0"/>
              </a:rPr>
              <a:t>String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getName()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2055"/>
          <p:cNvSpPr txBox="1">
            <a:spLocks noChangeArrowheads="1"/>
          </p:cNvSpPr>
          <p:nvPr/>
        </p:nvSpPr>
        <p:spPr bwMode="auto">
          <a:xfrm>
            <a:off x="533400" y="4572000"/>
            <a:ext cx="3429000" cy="15589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public </a:t>
            </a:r>
            <a:r>
              <a:rPr lang="en-AU" altLang="el-GR" sz="2000" b="1">
                <a:solidFill>
                  <a:schemeClr val="tx2"/>
                </a:solidFill>
                <a:latin typeface="Arial" panose="020B0604020202020204" pitchFamily="34" charset="0"/>
              </a:rPr>
              <a:t>void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print()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Text Box 2056"/>
          <p:cNvSpPr txBox="1">
            <a:spLocks noChangeArrowheads="1"/>
          </p:cNvSpPr>
          <p:nvPr/>
        </p:nvSpPr>
        <p:spPr bwMode="auto">
          <a:xfrm>
            <a:off x="4724400" y="2819400"/>
            <a:ext cx="3429000" cy="15589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public </a:t>
            </a:r>
            <a:r>
              <a:rPr lang="en-AU" altLang="el-GR" sz="2000" b="1">
                <a:solidFill>
                  <a:schemeClr val="tx2"/>
                </a:solidFill>
                <a:latin typeface="Arial" panose="020B0604020202020204" pitchFamily="34" charset="0"/>
              </a:rPr>
              <a:t>int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size()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Text Box 2057"/>
          <p:cNvSpPr txBox="1">
            <a:spLocks noChangeArrowheads="1"/>
          </p:cNvSpPr>
          <p:nvPr/>
        </p:nvSpPr>
        <p:spPr bwMode="auto">
          <a:xfrm>
            <a:off x="2743200" y="1295400"/>
            <a:ext cx="21050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Επιστρέφει κείμενο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2535" name="Line 2058"/>
          <p:cNvSpPr>
            <a:spLocks noChangeShapeType="1"/>
          </p:cNvSpPr>
          <p:nvPr/>
        </p:nvSpPr>
        <p:spPr bwMode="auto">
          <a:xfrm flipH="1">
            <a:off x="2362200" y="16764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6" name="Text Box 2059"/>
          <p:cNvSpPr txBox="1">
            <a:spLocks noChangeArrowheads="1"/>
          </p:cNvSpPr>
          <p:nvPr/>
        </p:nvSpPr>
        <p:spPr bwMode="auto">
          <a:xfrm>
            <a:off x="2209800" y="3810000"/>
            <a:ext cx="2384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Δεν επιστρέφει τίποτε 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2537" name="Line 2060"/>
          <p:cNvSpPr>
            <a:spLocks noChangeShapeType="1"/>
          </p:cNvSpPr>
          <p:nvPr/>
        </p:nvSpPr>
        <p:spPr bwMode="auto">
          <a:xfrm flipH="1">
            <a:off x="1828800" y="41910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8" name="Text Box 2061"/>
          <p:cNvSpPr txBox="1">
            <a:spLocks noChangeArrowheads="1"/>
          </p:cNvSpPr>
          <p:nvPr/>
        </p:nvSpPr>
        <p:spPr bwMode="auto">
          <a:xfrm>
            <a:off x="6248400" y="2005013"/>
            <a:ext cx="25733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Επιστρέφει έναν αριθμό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2539" name="Line 2062"/>
          <p:cNvSpPr>
            <a:spLocks noChangeShapeType="1"/>
          </p:cNvSpPr>
          <p:nvPr/>
        </p:nvSpPr>
        <p:spPr bwMode="auto">
          <a:xfrm flipH="1">
            <a:off x="5867400" y="2386013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40" name="Text Box 2063"/>
          <p:cNvSpPr txBox="1">
            <a:spLocks noChangeArrowheads="1"/>
          </p:cNvSpPr>
          <p:nvPr/>
        </p:nvSpPr>
        <p:spPr bwMode="auto">
          <a:xfrm>
            <a:off x="4419600" y="4953000"/>
            <a:ext cx="4357688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Το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en-US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void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”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είναι ένας ειδικός τύπος που υποδηλώνει ότι τίποτε δεν επιστρέφεται. 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Παράμετροι</a:t>
            </a:r>
            <a:endParaRPr lang="en-AU" altLang="el-GR" sz="3600" smtClean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352800" y="1295400"/>
            <a:ext cx="4572000" cy="15589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public int add(int value)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7772400" cy="15589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public void changeNames(String firstName, String lastName)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4876800"/>
            <a:ext cx="83058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Η </a:t>
            </a:r>
            <a:r>
              <a:rPr lang="el-GR" altLang="el-GR" sz="2000" b="1">
                <a:solidFill>
                  <a:schemeClr val="tx2"/>
                </a:solidFill>
                <a:latin typeface="Arial" panose="020B0604020202020204" pitchFamily="34" charset="0"/>
              </a:rPr>
              <a:t>λίστα των παραμέτρων</a:t>
            </a: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 αποτελείται από ορισμούς παραμέτρων που χωρίζονται μεταξύ τους με κόμμα «,».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Κάθε </a:t>
            </a:r>
            <a:r>
              <a:rPr lang="el-GR" altLang="el-GR" sz="2000" b="1">
                <a:solidFill>
                  <a:schemeClr val="tx2"/>
                </a:solidFill>
                <a:latin typeface="Arial" panose="020B0604020202020204" pitchFamily="34" charset="0"/>
              </a:rPr>
              <a:t>ορισμός παραμέτρου</a:t>
            </a: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 προσδιορίζει τον τύπο και το όνομα της παραμέτρου.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Ανασκόπηση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Μια εφαρμογή </a:t>
            </a:r>
            <a:r>
              <a:rPr lang="en-AU" altLang="el-GR" sz="2400" smtClean="0">
                <a:latin typeface="Arial" panose="020B0604020202020204" pitchFamily="34" charset="0"/>
              </a:rPr>
              <a:t>Java </a:t>
            </a:r>
            <a:r>
              <a:rPr lang="el-GR" altLang="el-GR" sz="2400" smtClean="0">
                <a:latin typeface="Arial" panose="020B0604020202020204" pitchFamily="34" charset="0"/>
              </a:rPr>
              <a:t>είναι ένα σύνολο από συνεργαζόμενες κλάσεις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  <p:graphicFrame>
        <p:nvGraphicFramePr>
          <p:cNvPr id="5124" name="Object 1028"/>
          <p:cNvGraphicFramePr>
            <a:graphicFrameLocks noChangeAspect="1"/>
          </p:cNvGraphicFramePr>
          <p:nvPr/>
        </p:nvGraphicFramePr>
        <p:xfrm>
          <a:off x="1066800" y="3048000"/>
          <a:ext cx="1225550" cy="341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1409700" imgH="3937000" progId="MS_ClipArt_Gallery">
                  <p:embed/>
                </p:oleObj>
              </mc:Choice>
              <mc:Fallback>
                <p:oleObj r:id="rId3" imgW="1409700" imgH="3937000" progId="MS_ClipArt_Gallery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1225550" cy="341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Το σώμα της μεθόδου</a:t>
            </a:r>
            <a:endParaRPr lang="en-AU" altLang="el-GR" sz="3600" smtClean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4572000" cy="26511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public int add(int value)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εντολή </a:t>
            </a: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1;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	 </a:t>
            </a:r>
            <a:r>
              <a:rPr lang="el-GR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εντολή 2</a:t>
            </a: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	 </a:t>
            </a:r>
            <a:r>
              <a:rPr lang="el-GR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εντολή 3</a:t>
            </a: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	 </a:t>
            </a:r>
            <a:r>
              <a:rPr lang="el-GR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εντολή 4</a:t>
            </a: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38200" y="4800600"/>
            <a:ext cx="7177088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Το σώμα της μεθόδου αποτελείται από μια ακολουθία εντολών. Κάθε εντολή τερματίζεται με ένα ερωτηματικό «;».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Εντολές</a:t>
            </a:r>
            <a:r>
              <a:rPr lang="el-GR" altLang="el-GR" smtClean="0"/>
              <a:t> </a:t>
            </a:r>
            <a:r>
              <a:rPr lang="en-US" altLang="el-GR" sz="2800" smtClean="0"/>
              <a:t>(</a:t>
            </a:r>
            <a:r>
              <a:rPr lang="en-US" altLang="el-GR" sz="2400" smtClean="0"/>
              <a:t>statements</a:t>
            </a:r>
            <a:r>
              <a:rPr lang="en-US" altLang="el-GR" sz="2800" smtClean="0"/>
              <a:t>)</a:t>
            </a:r>
            <a:r>
              <a:rPr lang="el-GR" altLang="el-GR" smtClean="0"/>
              <a:t> </a:t>
            </a:r>
            <a:endParaRPr lang="en-AU" altLang="el-GR" smtClean="0"/>
          </a:p>
        </p:txBody>
      </p:sp>
      <p:sp>
        <p:nvSpPr>
          <p:cNvPr id="25603" name="Text Box 2051"/>
          <p:cNvSpPr txBox="1">
            <a:spLocks noChangeArrowheads="1"/>
          </p:cNvSpPr>
          <p:nvPr/>
        </p:nvSpPr>
        <p:spPr bwMode="auto">
          <a:xfrm>
            <a:off x="914400" y="2133600"/>
            <a:ext cx="7558088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Οι εντολές εκτελούνται σειριακά όταν κληθεί η μέθοδος.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Τα είδη εντολών περιλαμβάνουν: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-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καταχώρηση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assignment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-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εντολή επιστροφής αποτελεσμάτων (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return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-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κλήση μεθόδων 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9"/>
          <p:cNvSpPr>
            <a:spLocks noChangeArrowheads="1"/>
          </p:cNvSpPr>
          <p:nvPr/>
        </p:nvSpPr>
        <p:spPr bwMode="auto">
          <a:xfrm>
            <a:off x="5638800" y="2057400"/>
            <a:ext cx="2971800" cy="4114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Καταχώρηση</a:t>
            </a:r>
            <a:endParaRPr lang="en-AU" altLang="el-GR" sz="3600" smtClean="0"/>
          </a:p>
        </p:txBody>
      </p:sp>
      <p:sp>
        <p:nvSpPr>
          <p:cNvPr id="26628" name="Text Box 2051"/>
          <p:cNvSpPr txBox="1">
            <a:spLocks noChangeArrowheads="1"/>
          </p:cNvSpPr>
          <p:nvPr/>
        </p:nvSpPr>
        <p:spPr bwMode="auto">
          <a:xfrm>
            <a:off x="609600" y="1600200"/>
            <a:ext cx="4724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Μια καταχώρηση καταχωρεί μια τιμή σε μια μεταβλητή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Παραδείγματα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numberOfSeats = 4;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name = “Homer”;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year = newYear;</a:t>
            </a:r>
          </a:p>
        </p:txBody>
      </p:sp>
      <p:sp>
        <p:nvSpPr>
          <p:cNvPr id="26629" name="Text Box 2052"/>
          <p:cNvSpPr txBox="1">
            <a:spLocks noChangeArrowheads="1"/>
          </p:cNvSpPr>
          <p:nvPr/>
        </p:nvSpPr>
        <p:spPr bwMode="auto">
          <a:xfrm>
            <a:off x="6019800" y="2286000"/>
            <a:ext cx="1493838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int size;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size = 55;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size = 42;</a:t>
            </a:r>
          </a:p>
        </p:txBody>
      </p:sp>
      <p:sp>
        <p:nvSpPr>
          <p:cNvPr id="26630" name="Text Box 2053"/>
          <p:cNvSpPr txBox="1">
            <a:spLocks noChangeArrowheads="1"/>
          </p:cNvSpPr>
          <p:nvPr/>
        </p:nvSpPr>
        <p:spPr bwMode="auto">
          <a:xfrm>
            <a:off x="7527925" y="5400675"/>
            <a:ext cx="701675" cy="466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 42 </a:t>
            </a:r>
          </a:p>
        </p:txBody>
      </p:sp>
      <p:sp>
        <p:nvSpPr>
          <p:cNvPr id="26631" name="Text Box 2054"/>
          <p:cNvSpPr txBox="1">
            <a:spLocks noChangeArrowheads="1"/>
          </p:cNvSpPr>
          <p:nvPr/>
        </p:nvSpPr>
        <p:spPr bwMode="auto">
          <a:xfrm>
            <a:off x="6994525" y="5476875"/>
            <a:ext cx="5413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size</a:t>
            </a:r>
          </a:p>
        </p:txBody>
      </p:sp>
      <p:sp>
        <p:nvSpPr>
          <p:cNvPr id="26632" name="Text Box 2055"/>
          <p:cNvSpPr txBox="1">
            <a:spLocks noChangeArrowheads="1"/>
          </p:cNvSpPr>
          <p:nvPr/>
        </p:nvSpPr>
        <p:spPr bwMode="auto">
          <a:xfrm>
            <a:off x="7543800" y="2819400"/>
            <a:ext cx="700088" cy="466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  0  </a:t>
            </a:r>
          </a:p>
        </p:txBody>
      </p:sp>
      <p:sp>
        <p:nvSpPr>
          <p:cNvPr id="26633" name="Text Box 2056"/>
          <p:cNvSpPr txBox="1">
            <a:spLocks noChangeArrowheads="1"/>
          </p:cNvSpPr>
          <p:nvPr/>
        </p:nvSpPr>
        <p:spPr bwMode="auto">
          <a:xfrm>
            <a:off x="7010400" y="2895600"/>
            <a:ext cx="5413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size</a:t>
            </a:r>
          </a:p>
        </p:txBody>
      </p:sp>
      <p:sp>
        <p:nvSpPr>
          <p:cNvPr id="26634" name="Text Box 2057"/>
          <p:cNvSpPr txBox="1">
            <a:spLocks noChangeArrowheads="1"/>
          </p:cNvSpPr>
          <p:nvPr/>
        </p:nvSpPr>
        <p:spPr bwMode="auto">
          <a:xfrm>
            <a:off x="7543800" y="4114800"/>
            <a:ext cx="701675" cy="466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 55 </a:t>
            </a:r>
          </a:p>
        </p:txBody>
      </p:sp>
      <p:sp>
        <p:nvSpPr>
          <p:cNvPr id="26635" name="Text Box 2058"/>
          <p:cNvSpPr txBox="1">
            <a:spLocks noChangeArrowheads="1"/>
          </p:cNvSpPr>
          <p:nvPr/>
        </p:nvSpPr>
        <p:spPr bwMode="auto">
          <a:xfrm>
            <a:off x="7010400" y="4191000"/>
            <a:ext cx="5413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size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εντολή </a:t>
            </a:r>
            <a:r>
              <a:rPr lang="en-AU" altLang="el-GR" sz="3600" smtClean="0"/>
              <a:t>“return”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3810000"/>
            <a:ext cx="4191000" cy="18319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public int calculateInterest()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  <a:endParaRPr lang="en-AU" altLang="el-GR" sz="2000" i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2000" b="1">
                <a:solidFill>
                  <a:schemeClr val="tx2"/>
                </a:solidFill>
                <a:latin typeface="Arial" panose="020B0604020202020204" pitchFamily="34" charset="0"/>
              </a:rPr>
              <a:t>return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interest;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4191000" cy="18319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public String getName()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  <a:endParaRPr lang="en-AU" altLang="el-GR" sz="2000" i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2000" b="1">
                <a:solidFill>
                  <a:schemeClr val="tx2"/>
                </a:solidFill>
                <a:latin typeface="Arial" panose="020B0604020202020204" pitchFamily="34" charset="0"/>
              </a:rPr>
              <a:t>return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257800" y="1676400"/>
            <a:ext cx="3581400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Tx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Η εντολή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“return” </a:t>
            </a: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επιστρέφει μια τιμή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endParaRPr lang="el-GR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endParaRPr lang="el-GR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Η εντολή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“return” </a:t>
            </a: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τερματίζει την εκτέλεση της μεθόδου.</a:t>
            </a:r>
          </a:p>
          <a:p>
            <a:pPr>
              <a:buClr>
                <a:schemeClr val="tx1"/>
              </a:buClr>
              <a:buFontTx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Ο τύπος της επιστρεφόμενης τιμής πρέπει να είναι ίδιος με τον τύπο-αποτελέσματος που δηλώθηκε στην υπογραφή της μεθόδου. </a:t>
            </a: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Τελεστές</a:t>
            </a:r>
            <a:r>
              <a:rPr lang="el-GR" altLang="el-GR" smtClean="0"/>
              <a:t> </a:t>
            </a:r>
            <a:r>
              <a:rPr lang="el-GR" altLang="el-GR" sz="2400" smtClean="0"/>
              <a:t>(</a:t>
            </a:r>
            <a:r>
              <a:rPr lang="en-AU" altLang="el-GR" sz="2400" smtClean="0"/>
              <a:t>Operators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4572000" cy="161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int timeInSeconds;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int timeInMinutes;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timeInSeconds = timeInMinutes * 60;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14400" y="3200400"/>
            <a:ext cx="4572000" cy="19526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String firstName;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String lastName;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String fullName;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fullName = firstName + " " + lastName;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638800" y="1371600"/>
            <a:ext cx="3048000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Στο δεξιό μέρος μίας καταχώρησης μπορούμε να χρησιμοποιήσουμε εκφράσεις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expressions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Οι εκφράσεις  μπορεί να είναι υπολογισμοί που κάνουν χρήση των τελεστών της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Java. 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14400" y="5334000"/>
            <a:ext cx="4572000" cy="8001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result = (size + 1) * 55 / width;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Κατηγορίες μεθόδων</a:t>
            </a:r>
            <a:endParaRPr lang="en-AU" altLang="el-GR" sz="3600" smtClean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5334000"/>
            <a:ext cx="7696200" cy="8905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Κάθε μέθοδος πρέπει να ανήκει σε μια (και μόνο μια) κατηγορία.</a:t>
            </a:r>
            <a:r>
              <a:rPr lang="el-GR" altLang="el-GR" sz="2800">
                <a:latin typeface="Times" panose="02020603050405020304" pitchFamily="18" charset="0"/>
              </a:rPr>
              <a:t> </a:t>
            </a:r>
            <a:endParaRPr lang="en-AU" altLang="el-GR" sz="2800">
              <a:latin typeface="Times" panose="02020603050405020304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43000" y="1981200"/>
            <a:ext cx="64770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r>
              <a:rPr lang="el-GR" altLang="el-GR" sz="2400">
                <a:latin typeface="Arial" panose="020B0604020202020204" pitchFamily="34" charset="0"/>
              </a:rPr>
              <a:t>κατασκευαστής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constructor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FontTx/>
              <a:buNone/>
            </a:pP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μέθοδος προσπέλασης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accessor / selector (get)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FontTx/>
              <a:buNone/>
            </a:pP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μέθοδος μετάλλαξης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mutator (set)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Κατασκευαστές </a:t>
            </a:r>
            <a:r>
              <a:rPr lang="el-GR" altLang="el-GR" sz="2400" smtClean="0"/>
              <a:t>(</a:t>
            </a:r>
            <a:r>
              <a:rPr lang="en-AU" altLang="el-GR" sz="2400" smtClean="0"/>
              <a:t>Constructors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2819400"/>
            <a:ext cx="7239000" cy="8286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Ένας κατασκευαστής δημιουργεί και αρχικοποιεί το αντικείμενο.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 προσπέλασης </a:t>
            </a:r>
            <a:r>
              <a:rPr lang="el-GR" altLang="el-GR" sz="2400" smtClean="0"/>
              <a:t>(</a:t>
            </a:r>
            <a:r>
              <a:rPr lang="en-AU" altLang="el-GR" sz="2400" smtClean="0"/>
              <a:t>Accessors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14400" y="2819400"/>
            <a:ext cx="7239000" cy="20462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Μέσω μιας μεθόδου προσπέλασης ανακτάται  μέρος των  δεδομένων ενός αντικειμένου. </a:t>
            </a:r>
            <a:br>
              <a:rPr lang="el-GR" altLang="el-GR" sz="2400">
                <a:latin typeface="Arial" panose="020B0604020202020204" pitchFamily="34" charset="0"/>
              </a:rPr>
            </a:b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Μια μέθοδος προσπέλασης δεν αλλάζει το αντικείμενο.</a:t>
            </a:r>
            <a:r>
              <a:rPr lang="el-GR" altLang="el-GR">
                <a:latin typeface="Arial" panose="020B0604020202020204" pitchFamily="34" charset="0"/>
              </a:rPr>
              <a:t> 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391400" cy="450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Αναφέρονται και ως  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n-US" altLang="el-GR" sz="2400">
                <a:latin typeface="Arial" panose="020B0604020202020204" pitchFamily="34" charset="0"/>
              </a:rPr>
              <a:t>“</a:t>
            </a:r>
            <a:r>
              <a:rPr lang="en-AU" altLang="el-GR" sz="2400">
                <a:latin typeface="Arial" panose="020B0604020202020204" pitchFamily="34" charset="0"/>
              </a:rPr>
              <a:t>selector”, “get method”.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 μετάλλαξης </a:t>
            </a:r>
            <a:r>
              <a:rPr lang="el-GR" altLang="el-GR" sz="2400" smtClean="0"/>
              <a:t>(</a:t>
            </a:r>
            <a:r>
              <a:rPr lang="en-AU" altLang="el-GR" sz="2400" smtClean="0"/>
              <a:t>Mutators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14400" y="2819400"/>
            <a:ext cx="7239000" cy="9509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Μια μέθοδος μετάλλαξης αλλάζει την κατάσταση ενός αντικειμένου.</a:t>
            </a:r>
            <a:r>
              <a:rPr lang="el-GR" altLang="el-GR">
                <a:latin typeface="Arial" panose="020B0604020202020204" pitchFamily="34" charset="0"/>
              </a:rPr>
              <a:t> 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6096000" cy="450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Αναφέρονται και ως </a:t>
            </a:r>
            <a:r>
              <a:rPr lang="en-AU" altLang="el-GR" sz="2400">
                <a:latin typeface="Arial" panose="020B0604020202020204" pitchFamily="34" charset="0"/>
              </a:rPr>
              <a:t>"set method”.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Σχόλια </a:t>
            </a:r>
            <a:r>
              <a:rPr lang="en-US" altLang="el-GR" sz="2400" smtClean="0"/>
              <a:t>(</a:t>
            </a:r>
            <a:r>
              <a:rPr lang="en-AU" altLang="el-GR" sz="2400" smtClean="0"/>
              <a:t>Comments)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3886200" cy="31718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* Return the name of this person.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Arial" panose="020B0604020202020204" pitchFamily="34" charset="0"/>
              </a:rPr>
              <a:t>  */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public String getName()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// some tricky code here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  <a:endParaRPr lang="en-AU" altLang="el-GR" sz="2000" i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return 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}</a:t>
            </a:r>
            <a:b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648200" y="1371600"/>
            <a:ext cx="4191000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Times" panose="02020603050405020304" pitchFamily="18" charset="0"/>
              </a:rPr>
              <a:t>Σύνταξη σχολίων</a:t>
            </a:r>
            <a:r>
              <a:rPr lang="en-AU" altLang="el-GR" sz="2000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//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400" i="1">
                <a:solidFill>
                  <a:schemeClr val="tx2"/>
                </a:solidFill>
                <a:latin typeface="Arial" panose="020B0604020202020204" pitchFamily="34" charset="0"/>
              </a:rPr>
              <a:t>comment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000">
                <a:solidFill>
                  <a:schemeClr val="tx2"/>
                </a:solidFill>
                <a:latin typeface="Times" panose="02020603050405020304" pitchFamily="18" charset="0"/>
              </a:rPr>
              <a:t>σχόλιο μίας γραμμής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/*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400" i="1">
                <a:solidFill>
                  <a:schemeClr val="tx2"/>
                </a:solidFill>
                <a:latin typeface="Arial" panose="020B0604020202020204" pitchFamily="34" charset="0"/>
              </a:rPr>
              <a:t>comment</a:t>
            </a:r>
            <a:br>
              <a:rPr lang="en-AU" altLang="el-GR" sz="2400" i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400" i="1">
                <a:solidFill>
                  <a:schemeClr val="tx2"/>
                </a:solidFill>
                <a:latin typeface="Arial" panose="020B0604020202020204" pitchFamily="34" charset="0"/>
              </a:rPr>
              <a:t>      comment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*/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 </a:t>
            </a:r>
            <a:r>
              <a:rPr lang="el-GR" altLang="el-GR" sz="2000">
                <a:solidFill>
                  <a:schemeClr val="tx2"/>
                </a:solidFill>
                <a:latin typeface="Times" panose="02020603050405020304" pitchFamily="18" charset="0"/>
              </a:rPr>
              <a:t>σχόλιο πολλαπλών γραμμών</a:t>
            </a:r>
            <a:endParaRPr lang="en-AU" altLang="el-GR" sz="2000">
              <a:solidFill>
                <a:schemeClr val="tx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/**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400" i="1">
                <a:solidFill>
                  <a:schemeClr val="tx2"/>
                </a:solidFill>
                <a:latin typeface="Arial" panose="020B0604020202020204" pitchFamily="34" charset="0"/>
              </a:rPr>
              <a:t>comment</a:t>
            </a:r>
            <a:br>
              <a:rPr lang="en-AU" altLang="el-GR" sz="2400" i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400" i="1">
                <a:solidFill>
                  <a:schemeClr val="tx2"/>
                </a:solidFill>
                <a:latin typeface="Arial" panose="020B0604020202020204" pitchFamily="34" charset="0"/>
              </a:rPr>
              <a:t>         comment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   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*/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000">
                <a:solidFill>
                  <a:schemeClr val="tx2"/>
                </a:solidFill>
                <a:latin typeface="Times" panose="02020603050405020304" pitchFamily="18" charset="0"/>
              </a:rPr>
              <a:t>σχολια μεθόδων και κλάσεων</a:t>
            </a:r>
            <a:endParaRPr lang="en-AU" altLang="el-GR" sz="200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Ανασκόπηση: Αντικείμενα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924800" cy="46482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Τα </a:t>
            </a:r>
            <a:r>
              <a:rPr lang="el-GR" altLang="el-GR" sz="2400" b="1" smtClean="0">
                <a:latin typeface="Arial" panose="020B0604020202020204" pitchFamily="34" charset="0"/>
              </a:rPr>
              <a:t>αντικείμενα</a:t>
            </a:r>
            <a:r>
              <a:rPr lang="el-GR" altLang="el-GR" sz="2400" smtClean="0">
                <a:latin typeface="Arial" panose="020B0604020202020204" pitchFamily="34" charset="0"/>
              </a:rPr>
              <a:t> </a:t>
            </a:r>
            <a:r>
              <a:rPr lang="en-AU" altLang="el-GR" sz="2400" smtClean="0">
                <a:latin typeface="Arial" panose="020B0604020202020204" pitchFamily="34" charset="0"/>
              </a:rPr>
              <a:t>(</a:t>
            </a:r>
            <a:r>
              <a:rPr lang="el-GR" altLang="el-GR" sz="2400" smtClean="0">
                <a:latin typeface="Arial" panose="020B0604020202020204" pitchFamily="34" charset="0"/>
              </a:rPr>
              <a:t>στιγμιότυπα</a:t>
            </a:r>
            <a:r>
              <a:rPr lang="en-AU" altLang="el-GR" sz="2400" smtClean="0">
                <a:latin typeface="Arial" panose="020B0604020202020204" pitchFamily="34" charset="0"/>
              </a:rPr>
              <a:t>) </a:t>
            </a:r>
            <a:r>
              <a:rPr lang="el-GR" altLang="el-GR" sz="2400" smtClean="0">
                <a:latin typeface="Arial" panose="020B0604020202020204" pitchFamily="34" charset="0"/>
              </a:rPr>
              <a:t>δημιουργούνται από τις κλάσεις</a:t>
            </a:r>
          </a:p>
          <a:p>
            <a:pPr>
              <a:buFontTx/>
              <a:buNone/>
            </a:pPr>
            <a:endParaRPr lang="el-GR" altLang="el-GR" sz="8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Τα αντικείμενα έχουν </a:t>
            </a:r>
            <a:r>
              <a:rPr lang="el-GR" altLang="el-GR" sz="2400" b="1" smtClean="0">
                <a:latin typeface="Arial" panose="020B0604020202020204" pitchFamily="34" charset="0"/>
              </a:rPr>
              <a:t>μεθόδους</a:t>
            </a:r>
            <a:r>
              <a:rPr lang="el-GR" altLang="el-GR" sz="2400" smtClean="0">
                <a:latin typeface="Arial" panose="020B0604020202020204" pitchFamily="34" charset="0"/>
              </a:rPr>
              <a:t> οι οποίες μπορεί να κληθούν (εκτελεστούν)</a:t>
            </a:r>
          </a:p>
          <a:p>
            <a:pPr>
              <a:buFontTx/>
              <a:buNone/>
            </a:pPr>
            <a:endParaRPr lang="en-AU" altLang="el-GR" sz="8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Τα αντικείμενα έχουν μια «</a:t>
            </a:r>
            <a:r>
              <a:rPr lang="el-GR" altLang="el-GR" sz="2400" b="1" smtClean="0">
                <a:latin typeface="Arial" panose="020B0604020202020204" pitchFamily="34" charset="0"/>
              </a:rPr>
              <a:t>κατάσταση</a:t>
            </a:r>
            <a:r>
              <a:rPr lang="el-GR" altLang="el-GR" sz="2400" smtClean="0">
                <a:latin typeface="Arial" panose="020B0604020202020204" pitchFamily="34" charset="0"/>
              </a:rPr>
              <a:t>» </a:t>
            </a:r>
            <a:r>
              <a:rPr lang="el-GR" altLang="el-GR" sz="2000" smtClean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smtClean="0">
                <a:solidFill>
                  <a:srgbClr val="FF00FF"/>
                </a:solidFill>
                <a:latin typeface="Arial" panose="020B0604020202020204" pitchFamily="34" charset="0"/>
              </a:rPr>
              <a:t>state</a:t>
            </a:r>
            <a:r>
              <a:rPr lang="el-GR" altLang="el-GR" sz="2000" smtClean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400" smtClean="0">
                <a:latin typeface="Arial" panose="020B0604020202020204" pitchFamily="34" charset="0"/>
              </a:rPr>
              <a:t>; Περιέχουν δεδομένα</a:t>
            </a:r>
          </a:p>
          <a:p>
            <a:pPr>
              <a:buFontTx/>
              <a:buNone/>
            </a:pPr>
            <a:endParaRPr lang="en-AU" altLang="el-GR" sz="8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Τα αντικείμενα μπορεί να δημιουργήσουν νέα αντικείμενα</a:t>
            </a:r>
          </a:p>
          <a:p>
            <a:pPr>
              <a:buFontTx/>
              <a:buNone/>
            </a:pPr>
            <a:endParaRPr lang="en-AU" altLang="el-GR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Διαμόρφωση </a:t>
            </a:r>
            <a:r>
              <a:rPr lang="el-GR" altLang="el-GR" sz="2400" smtClean="0"/>
              <a:t>(</a:t>
            </a:r>
            <a:r>
              <a:rPr lang="en-AU" altLang="el-GR" sz="2400" smtClean="0"/>
              <a:t>Style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862888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Οι οδηγίες διαμόρφωσης κειμένου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(style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guidelines)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περιγράφουν τρόπους διάταξης και τεκμηρίωσης του πηγαίου κώδικα.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Αποσκοπούν στο να κάνουν την κατανόηση του κώδικα ευκολότερη.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Αφορούν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σχόλια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διάταξη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(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ευθυγράμμιση κειμένου, «κενά»)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ονόματα μεταβλητών / κλάσεων / μεθόδων / …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Οι υπολογιστές και οι χρήστες τους</a:t>
            </a:r>
            <a:r>
              <a:rPr lang="el-GR" altLang="el-GR" smtClean="0"/>
              <a:t> </a:t>
            </a:r>
            <a:endParaRPr lang="en-AU" altLang="el-G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743200"/>
            <a:ext cx="8001000" cy="25146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Οι υπολογιστές χρησιμοποιούν τη </a:t>
            </a:r>
            <a:r>
              <a:rPr lang="el-GR" altLang="el-GR" sz="2400" b="1" smtClean="0">
                <a:latin typeface="Arial" panose="020B0604020202020204" pitchFamily="34" charset="0"/>
              </a:rPr>
              <a:t>γλώσσα μηχανής</a:t>
            </a:r>
            <a:r>
              <a:rPr lang="el-GR" altLang="el-GR" sz="2400" smtClean="0">
                <a:latin typeface="Arial" panose="020B0604020202020204" pitchFamily="34" charset="0"/>
              </a:rPr>
              <a:t>; </a:t>
            </a:r>
            <a:r>
              <a:rPr lang="el-GR" altLang="el-GR" sz="2400" b="1" smtClean="0">
                <a:latin typeface="Arial" panose="020B0604020202020204" pitchFamily="34" charset="0"/>
              </a:rPr>
              <a:t>δυαδικό κώδικα</a:t>
            </a:r>
            <a:r>
              <a:rPr lang="el-GR" altLang="el-GR" sz="2400" smtClean="0">
                <a:latin typeface="Arial" panose="020B0604020202020204" pitchFamily="34" charset="0"/>
              </a:rPr>
              <a:t> </a:t>
            </a:r>
            <a:r>
              <a:rPr lang="el-GR" altLang="el-GR" sz="1600" smtClean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 smtClean="0">
                <a:solidFill>
                  <a:srgbClr val="FF66FF"/>
                </a:solidFill>
                <a:latin typeface="Arial" panose="020B0604020202020204" pitchFamily="34" charset="0"/>
              </a:rPr>
              <a:t>binary code</a:t>
            </a:r>
            <a:r>
              <a:rPr lang="el-GR" altLang="el-GR" sz="1600" smtClean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FontTx/>
              <a:buNone/>
            </a:pPr>
            <a:endParaRPr lang="en-AU" altLang="el-GR" sz="24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Η </a:t>
            </a:r>
            <a:r>
              <a:rPr lang="en-AU" altLang="el-GR" sz="2400" smtClean="0">
                <a:latin typeface="Arial" panose="020B0604020202020204" pitchFamily="34" charset="0"/>
              </a:rPr>
              <a:t>Java </a:t>
            </a:r>
            <a:r>
              <a:rPr lang="el-GR" altLang="el-GR" sz="2400" smtClean="0">
                <a:latin typeface="Arial" panose="020B0604020202020204" pitchFamily="34" charset="0"/>
              </a:rPr>
              <a:t>είναι μια γλώσσα «υψηλού επιπέδου» </a:t>
            </a:r>
            <a:r>
              <a:rPr lang="en-AU" altLang="el-GR" sz="2400" smtClean="0">
                <a:latin typeface="Arial" panose="020B0604020202020204" pitchFamily="34" charset="0"/>
              </a:rPr>
              <a:t>(</a:t>
            </a:r>
            <a:r>
              <a:rPr lang="el-GR" altLang="el-GR" sz="2400" smtClean="0">
                <a:latin typeface="Arial" panose="020B0604020202020204" pitchFamily="34" charset="0"/>
              </a:rPr>
              <a:t>μια γλώσσα σχεδιασμένη για ανθρώπους</a:t>
            </a:r>
            <a:r>
              <a:rPr lang="en-AU" altLang="el-GR" sz="2400" smtClean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71513" y="1565275"/>
            <a:ext cx="793908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solidFill>
                  <a:schemeClr val="tx2"/>
                </a:solidFill>
                <a:latin typeface="Arial" panose="020B0604020202020204" pitchFamily="34" charset="0"/>
              </a:rPr>
              <a:t>Με ποιον τρόπο ένας υπολογιστής κατανοεί τα προγράμματα μας;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mtClean="0"/>
              <a:t>Το ερώτημα</a:t>
            </a:r>
            <a:r>
              <a:rPr lang="en-AU" altLang="el-GR" smtClean="0"/>
              <a:t>: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615950" y="2139950"/>
            <a:ext cx="2654300" cy="2882900"/>
            <a:chOff x="388" y="1348"/>
            <a:chExt cx="1672" cy="1816"/>
          </a:xfrm>
        </p:grpSpPr>
        <p:sp>
          <p:nvSpPr>
            <p:cNvPr id="37899" name="Rectangle 4"/>
            <p:cNvSpPr>
              <a:spLocks noChangeArrowheads="1"/>
            </p:cNvSpPr>
            <p:nvPr/>
          </p:nvSpPr>
          <p:spPr bwMode="auto">
            <a:xfrm>
              <a:off x="388" y="1348"/>
              <a:ext cx="1672" cy="18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900" name="Rectangle 5"/>
            <p:cNvSpPr>
              <a:spLocks noChangeArrowheads="1"/>
            </p:cNvSpPr>
            <p:nvPr/>
          </p:nvSpPr>
          <p:spPr bwMode="auto">
            <a:xfrm>
              <a:off x="515" y="1398"/>
              <a:ext cx="1398" cy="1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class Person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{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28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  ...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28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}</a:t>
              </a:r>
            </a:p>
          </p:txBody>
        </p:sp>
      </p:grpSp>
      <p:grpSp>
        <p:nvGrpSpPr>
          <p:cNvPr id="37892" name="Group 6"/>
          <p:cNvGrpSpPr>
            <a:grpSpLocks/>
          </p:cNvGrpSpPr>
          <p:nvPr/>
        </p:nvGrpSpPr>
        <p:grpSpPr bwMode="auto">
          <a:xfrm>
            <a:off x="5111750" y="1911350"/>
            <a:ext cx="3416300" cy="3644900"/>
            <a:chOff x="3220" y="1204"/>
            <a:chExt cx="2152" cy="2296"/>
          </a:xfrm>
        </p:grpSpPr>
        <p:sp>
          <p:nvSpPr>
            <p:cNvPr id="37894" name="Rectangle 7"/>
            <p:cNvSpPr>
              <a:spLocks noChangeArrowheads="1"/>
            </p:cNvSpPr>
            <p:nvPr/>
          </p:nvSpPr>
          <p:spPr bwMode="auto">
            <a:xfrm>
              <a:off x="3220" y="1204"/>
              <a:ext cx="2152" cy="229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895" name="Rectangle 8"/>
            <p:cNvSpPr>
              <a:spLocks noChangeArrowheads="1"/>
            </p:cNvSpPr>
            <p:nvPr/>
          </p:nvSpPr>
          <p:spPr bwMode="auto">
            <a:xfrm>
              <a:off x="3316" y="1300"/>
              <a:ext cx="1192" cy="186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896" name="Rectangle 9"/>
            <p:cNvSpPr>
              <a:spLocks noChangeArrowheads="1"/>
            </p:cNvSpPr>
            <p:nvPr/>
          </p:nvSpPr>
          <p:spPr bwMode="auto">
            <a:xfrm>
              <a:off x="3347" y="1398"/>
              <a:ext cx="1122" cy="1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00110011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10010110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00001101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...</a:t>
              </a:r>
            </a:p>
          </p:txBody>
        </p: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4708" y="1300"/>
              <a:ext cx="568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CPU</a:t>
              </a:r>
            </a:p>
          </p:txBody>
        </p:sp>
        <p:sp>
          <p:nvSpPr>
            <p:cNvPr id="37898" name="Line 11"/>
            <p:cNvSpPr>
              <a:spLocks noChangeShapeType="1"/>
            </p:cNvSpPr>
            <p:nvPr/>
          </p:nvSpPr>
          <p:spPr bwMode="auto">
            <a:xfrm>
              <a:off x="4528" y="1488"/>
              <a:ext cx="1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893" name="AutoShape 12"/>
          <p:cNvSpPr>
            <a:spLocks noChangeArrowheads="1"/>
          </p:cNvSpPr>
          <p:nvPr/>
        </p:nvSpPr>
        <p:spPr bwMode="auto">
          <a:xfrm>
            <a:off x="3435350" y="2673350"/>
            <a:ext cx="1511300" cy="15113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4800" b="1"/>
              <a:t>  ?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1987550" y="1758950"/>
            <a:ext cx="1816100" cy="5969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/>
              <a:t>μετάφραση</a:t>
            </a:r>
            <a:endParaRPr lang="en-AU" altLang="el-GR" sz="28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 smtClean="0"/>
              <a:t>Μεταγλώττιση </a:t>
            </a:r>
            <a:r>
              <a:rPr lang="el-GR" altLang="el-GR" sz="2400" smtClean="0"/>
              <a:t>(</a:t>
            </a:r>
            <a:r>
              <a:rPr lang="en-AU" altLang="el-GR" sz="2400" smtClean="0"/>
              <a:t>Compilation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692150" y="2597150"/>
            <a:ext cx="1511300" cy="2197100"/>
            <a:chOff x="436" y="1636"/>
            <a:chExt cx="952" cy="1384"/>
          </a:xfrm>
        </p:grpSpPr>
        <p:sp>
          <p:nvSpPr>
            <p:cNvPr id="39967" name="Rectangle 5"/>
            <p:cNvSpPr>
              <a:spLocks noChangeArrowheads="1"/>
            </p:cNvSpPr>
            <p:nvPr/>
          </p:nvSpPr>
          <p:spPr bwMode="auto">
            <a:xfrm>
              <a:off x="436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68" name="Line 6"/>
            <p:cNvSpPr>
              <a:spLocks noChangeShapeType="1"/>
            </p:cNvSpPr>
            <p:nvPr/>
          </p:nvSpPr>
          <p:spPr bwMode="auto">
            <a:xfrm>
              <a:off x="584" y="192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9" name="Line 7"/>
            <p:cNvSpPr>
              <a:spLocks noChangeShapeType="1"/>
            </p:cNvSpPr>
            <p:nvPr/>
          </p:nvSpPr>
          <p:spPr bwMode="auto">
            <a:xfrm>
              <a:off x="584" y="2064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0" name="Line 8"/>
            <p:cNvSpPr>
              <a:spLocks noChangeShapeType="1"/>
            </p:cNvSpPr>
            <p:nvPr/>
          </p:nvSpPr>
          <p:spPr bwMode="auto">
            <a:xfrm>
              <a:off x="584" y="220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1" name="Line 9"/>
            <p:cNvSpPr>
              <a:spLocks noChangeShapeType="1"/>
            </p:cNvSpPr>
            <p:nvPr/>
          </p:nvSpPr>
          <p:spPr bwMode="auto">
            <a:xfrm>
              <a:off x="584" y="235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2" name="Line 10"/>
            <p:cNvSpPr>
              <a:spLocks noChangeShapeType="1"/>
            </p:cNvSpPr>
            <p:nvPr/>
          </p:nvSpPr>
          <p:spPr bwMode="auto">
            <a:xfrm>
              <a:off x="584" y="2496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3" name="Line 11"/>
            <p:cNvSpPr>
              <a:spLocks noChangeShapeType="1"/>
            </p:cNvSpPr>
            <p:nvPr/>
          </p:nvSpPr>
          <p:spPr bwMode="auto">
            <a:xfrm>
              <a:off x="584" y="264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9941" name="Group 12"/>
          <p:cNvGrpSpPr>
            <a:grpSpLocks/>
          </p:cNvGrpSpPr>
          <p:nvPr/>
        </p:nvGrpSpPr>
        <p:grpSpPr bwMode="auto">
          <a:xfrm>
            <a:off x="3511550" y="2597150"/>
            <a:ext cx="1511300" cy="2197100"/>
            <a:chOff x="2212" y="1636"/>
            <a:chExt cx="952" cy="1384"/>
          </a:xfrm>
        </p:grpSpPr>
        <p:sp>
          <p:nvSpPr>
            <p:cNvPr id="39959" name="Rectangle 13"/>
            <p:cNvSpPr>
              <a:spLocks noChangeArrowheads="1"/>
            </p:cNvSpPr>
            <p:nvPr/>
          </p:nvSpPr>
          <p:spPr bwMode="auto">
            <a:xfrm>
              <a:off x="2212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9960" name="Group 14"/>
            <p:cNvGrpSpPr>
              <a:grpSpLocks/>
            </p:cNvGrpSpPr>
            <p:nvPr/>
          </p:nvGrpSpPr>
          <p:grpSpPr bwMode="auto">
            <a:xfrm>
              <a:off x="2339" y="1806"/>
              <a:ext cx="704" cy="964"/>
              <a:chOff x="2339" y="1806"/>
              <a:chExt cx="704" cy="964"/>
            </a:xfrm>
          </p:grpSpPr>
          <p:sp>
            <p:nvSpPr>
              <p:cNvPr id="39961" name="Rectangle 15"/>
              <p:cNvSpPr>
                <a:spLocks noChangeArrowheads="1"/>
              </p:cNvSpPr>
              <p:nvPr/>
            </p:nvSpPr>
            <p:spPr bwMode="auto">
              <a:xfrm>
                <a:off x="2339" y="1806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2" name="Rectangle 16"/>
              <p:cNvSpPr>
                <a:spLocks noChangeArrowheads="1"/>
              </p:cNvSpPr>
              <p:nvPr/>
            </p:nvSpPr>
            <p:spPr bwMode="auto">
              <a:xfrm>
                <a:off x="2339" y="1950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3" name="Rectangle 17"/>
              <p:cNvSpPr>
                <a:spLocks noChangeArrowheads="1"/>
              </p:cNvSpPr>
              <p:nvPr/>
            </p:nvSpPr>
            <p:spPr bwMode="auto">
              <a:xfrm>
                <a:off x="2339" y="2094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4" name="Rectangle 18"/>
              <p:cNvSpPr>
                <a:spLocks noChangeArrowheads="1"/>
              </p:cNvSpPr>
              <p:nvPr/>
            </p:nvSpPr>
            <p:spPr bwMode="auto">
              <a:xfrm>
                <a:off x="2339" y="2238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5" name="Rectangle 19"/>
              <p:cNvSpPr>
                <a:spLocks noChangeArrowheads="1"/>
              </p:cNvSpPr>
              <p:nvPr/>
            </p:nvSpPr>
            <p:spPr bwMode="auto">
              <a:xfrm>
                <a:off x="2339" y="2382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6" name="Rectangle 20"/>
              <p:cNvSpPr>
                <a:spLocks noChangeArrowheads="1"/>
              </p:cNvSpPr>
              <p:nvPr/>
            </p:nvSpPr>
            <p:spPr bwMode="auto">
              <a:xfrm>
                <a:off x="2339" y="2526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</p:grpSp>
      <p:grpSp>
        <p:nvGrpSpPr>
          <p:cNvPr id="39942" name="Group 21"/>
          <p:cNvGrpSpPr>
            <a:grpSpLocks/>
          </p:cNvGrpSpPr>
          <p:nvPr/>
        </p:nvGrpSpPr>
        <p:grpSpPr bwMode="auto">
          <a:xfrm>
            <a:off x="6330950" y="2520950"/>
            <a:ext cx="2273300" cy="3187700"/>
            <a:chOff x="3988" y="1588"/>
            <a:chExt cx="1432" cy="2008"/>
          </a:xfrm>
        </p:grpSpPr>
        <p:sp>
          <p:nvSpPr>
            <p:cNvPr id="39949" name="Rectangle 22"/>
            <p:cNvSpPr>
              <a:spLocks noChangeArrowheads="1"/>
            </p:cNvSpPr>
            <p:nvPr/>
          </p:nvSpPr>
          <p:spPr bwMode="auto">
            <a:xfrm>
              <a:off x="3988" y="1588"/>
              <a:ext cx="1432" cy="200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50" name="Rectangle 23"/>
            <p:cNvSpPr>
              <a:spLocks noChangeArrowheads="1"/>
            </p:cNvSpPr>
            <p:nvPr/>
          </p:nvSpPr>
          <p:spPr bwMode="auto">
            <a:xfrm>
              <a:off x="4133" y="1719"/>
              <a:ext cx="711" cy="17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9951" name="Group 24"/>
            <p:cNvGrpSpPr>
              <a:grpSpLocks/>
            </p:cNvGrpSpPr>
            <p:nvPr/>
          </p:nvGrpSpPr>
          <p:grpSpPr bwMode="auto">
            <a:xfrm>
              <a:off x="4106" y="1828"/>
              <a:ext cx="704" cy="901"/>
              <a:chOff x="4106" y="1828"/>
              <a:chExt cx="704" cy="901"/>
            </a:xfrm>
          </p:grpSpPr>
          <p:sp>
            <p:nvSpPr>
              <p:cNvPr id="39953" name="Rectangle 25"/>
              <p:cNvSpPr>
                <a:spLocks noChangeArrowheads="1"/>
              </p:cNvSpPr>
              <p:nvPr/>
            </p:nvSpPr>
            <p:spPr bwMode="auto">
              <a:xfrm>
                <a:off x="4106" y="1828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4" name="Rectangle 26"/>
              <p:cNvSpPr>
                <a:spLocks noChangeArrowheads="1"/>
              </p:cNvSpPr>
              <p:nvPr/>
            </p:nvSpPr>
            <p:spPr bwMode="auto">
              <a:xfrm>
                <a:off x="4106" y="1959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5" name="Rectangle 27"/>
              <p:cNvSpPr>
                <a:spLocks noChangeArrowheads="1"/>
              </p:cNvSpPr>
              <p:nvPr/>
            </p:nvSpPr>
            <p:spPr bwMode="auto">
              <a:xfrm>
                <a:off x="4106" y="2091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6" name="Rectangle 28"/>
              <p:cNvSpPr>
                <a:spLocks noChangeArrowheads="1"/>
              </p:cNvSpPr>
              <p:nvPr/>
            </p:nvSpPr>
            <p:spPr bwMode="auto">
              <a:xfrm>
                <a:off x="4106" y="2222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7" name="Rectangle 29"/>
              <p:cNvSpPr>
                <a:spLocks noChangeArrowheads="1"/>
              </p:cNvSpPr>
              <p:nvPr/>
            </p:nvSpPr>
            <p:spPr bwMode="auto">
              <a:xfrm>
                <a:off x="4106" y="2354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8" name="Rectangle 30"/>
              <p:cNvSpPr>
                <a:spLocks noChangeArrowheads="1"/>
              </p:cNvSpPr>
              <p:nvPr/>
            </p:nvSpPr>
            <p:spPr bwMode="auto">
              <a:xfrm>
                <a:off x="4106" y="2485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  <p:sp>
          <p:nvSpPr>
            <p:cNvPr id="39952" name="Rectangle 31"/>
            <p:cNvSpPr>
              <a:spLocks noChangeArrowheads="1"/>
            </p:cNvSpPr>
            <p:nvPr/>
          </p:nvSpPr>
          <p:spPr bwMode="auto">
            <a:xfrm>
              <a:off x="4948" y="1719"/>
              <a:ext cx="375" cy="2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943" name="Rectangle 32"/>
          <p:cNvSpPr>
            <a:spLocks noChangeArrowheads="1"/>
          </p:cNvSpPr>
          <p:nvPr/>
        </p:nvSpPr>
        <p:spPr bwMode="auto">
          <a:xfrm>
            <a:off x="547688" y="4902200"/>
            <a:ext cx="189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Πηγαίος κώδικας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39944" name="Rectangle 33"/>
          <p:cNvSpPr>
            <a:spLocks noChangeArrowheads="1"/>
          </p:cNvSpPr>
          <p:nvPr/>
        </p:nvSpPr>
        <p:spPr bwMode="auto">
          <a:xfrm>
            <a:off x="3286125" y="4902200"/>
            <a:ext cx="19700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Κώδικας μηχανής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39945" name="Rectangle 34"/>
          <p:cNvSpPr>
            <a:spLocks noChangeArrowheads="1"/>
          </p:cNvSpPr>
          <p:nvPr/>
        </p:nvSpPr>
        <p:spPr bwMode="auto">
          <a:xfrm>
            <a:off x="6761163" y="5846763"/>
            <a:ext cx="146526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υπολογιστής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39946" name="AutoShape 35"/>
          <p:cNvSpPr>
            <a:spLocks noChangeArrowheads="1"/>
          </p:cNvSpPr>
          <p:nvPr/>
        </p:nvSpPr>
        <p:spPr bwMode="auto">
          <a:xfrm>
            <a:off x="2368550" y="33591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947" name="AutoShape 36"/>
          <p:cNvSpPr>
            <a:spLocks noChangeArrowheads="1"/>
          </p:cNvSpPr>
          <p:nvPr/>
        </p:nvSpPr>
        <p:spPr bwMode="auto">
          <a:xfrm>
            <a:off x="5187950" y="33591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948" name="AutoShape 38"/>
          <p:cNvSpPr>
            <a:spLocks noChangeArrowheads="1"/>
          </p:cNvSpPr>
          <p:nvPr/>
        </p:nvSpPr>
        <p:spPr bwMode="auto">
          <a:xfrm>
            <a:off x="4724400" y="1765300"/>
            <a:ext cx="1816100" cy="5969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/>
              <a:t>εκτέλεση</a:t>
            </a:r>
            <a:endParaRPr lang="en-AU" altLang="el-GR" sz="280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2590800" y="3657600"/>
            <a:ext cx="1295400" cy="3048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/>
              <a:t>Μετάφραση</a:t>
            </a:r>
            <a:endParaRPr lang="en-AU" altLang="el-GR" sz="16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 smtClean="0"/>
              <a:t>Ιδεατός υπολογιστής </a:t>
            </a:r>
            <a:r>
              <a:rPr lang="en-US" altLang="el-GR" sz="2400" smtClean="0"/>
              <a:t>(Virtual</a:t>
            </a:r>
            <a:r>
              <a:rPr lang="en-AU" altLang="el-GR" sz="2400" smtClean="0"/>
              <a:t> machine)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420813" y="4019550"/>
            <a:ext cx="1014412" cy="1543050"/>
            <a:chOff x="436" y="1636"/>
            <a:chExt cx="952" cy="1384"/>
          </a:xfrm>
        </p:grpSpPr>
        <p:sp>
          <p:nvSpPr>
            <p:cNvPr id="42031" name="Rectangle 5"/>
            <p:cNvSpPr>
              <a:spLocks noChangeArrowheads="1"/>
            </p:cNvSpPr>
            <p:nvPr/>
          </p:nvSpPr>
          <p:spPr bwMode="auto">
            <a:xfrm>
              <a:off x="436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032" name="Line 6"/>
            <p:cNvSpPr>
              <a:spLocks noChangeShapeType="1"/>
            </p:cNvSpPr>
            <p:nvPr/>
          </p:nvSpPr>
          <p:spPr bwMode="auto">
            <a:xfrm>
              <a:off x="584" y="192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3" name="Line 7"/>
            <p:cNvSpPr>
              <a:spLocks noChangeShapeType="1"/>
            </p:cNvSpPr>
            <p:nvPr/>
          </p:nvSpPr>
          <p:spPr bwMode="auto">
            <a:xfrm>
              <a:off x="584" y="2064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4" name="Line 8"/>
            <p:cNvSpPr>
              <a:spLocks noChangeShapeType="1"/>
            </p:cNvSpPr>
            <p:nvPr/>
          </p:nvSpPr>
          <p:spPr bwMode="auto">
            <a:xfrm>
              <a:off x="584" y="220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5" name="Line 9"/>
            <p:cNvSpPr>
              <a:spLocks noChangeShapeType="1"/>
            </p:cNvSpPr>
            <p:nvPr/>
          </p:nvSpPr>
          <p:spPr bwMode="auto">
            <a:xfrm>
              <a:off x="584" y="235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6" name="Line 10"/>
            <p:cNvSpPr>
              <a:spLocks noChangeShapeType="1"/>
            </p:cNvSpPr>
            <p:nvPr/>
          </p:nvSpPr>
          <p:spPr bwMode="auto">
            <a:xfrm>
              <a:off x="584" y="2496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7" name="Line 11"/>
            <p:cNvSpPr>
              <a:spLocks noChangeShapeType="1"/>
            </p:cNvSpPr>
            <p:nvPr/>
          </p:nvSpPr>
          <p:spPr bwMode="auto">
            <a:xfrm>
              <a:off x="584" y="264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3975100" y="4019550"/>
            <a:ext cx="938213" cy="1619250"/>
            <a:chOff x="2212" y="1636"/>
            <a:chExt cx="952" cy="1384"/>
          </a:xfrm>
        </p:grpSpPr>
        <p:sp>
          <p:nvSpPr>
            <p:cNvPr id="42023" name="Rectangle 13"/>
            <p:cNvSpPr>
              <a:spLocks noChangeArrowheads="1"/>
            </p:cNvSpPr>
            <p:nvPr/>
          </p:nvSpPr>
          <p:spPr bwMode="auto">
            <a:xfrm>
              <a:off x="2212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42024" name="Group 14"/>
            <p:cNvGrpSpPr>
              <a:grpSpLocks/>
            </p:cNvGrpSpPr>
            <p:nvPr/>
          </p:nvGrpSpPr>
          <p:grpSpPr bwMode="auto">
            <a:xfrm>
              <a:off x="2339" y="1806"/>
              <a:ext cx="812" cy="959"/>
              <a:chOff x="2339" y="1806"/>
              <a:chExt cx="812" cy="959"/>
            </a:xfrm>
          </p:grpSpPr>
          <p:sp>
            <p:nvSpPr>
              <p:cNvPr id="42025" name="Rectangle 15"/>
              <p:cNvSpPr>
                <a:spLocks noChangeArrowheads="1"/>
              </p:cNvSpPr>
              <p:nvPr/>
            </p:nvSpPr>
            <p:spPr bwMode="auto">
              <a:xfrm>
                <a:off x="2339" y="1806"/>
                <a:ext cx="8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6" name="Rectangle 16"/>
              <p:cNvSpPr>
                <a:spLocks noChangeArrowheads="1"/>
              </p:cNvSpPr>
              <p:nvPr/>
            </p:nvSpPr>
            <p:spPr bwMode="auto">
              <a:xfrm>
                <a:off x="2339" y="1948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7" name="Rectangle 17"/>
              <p:cNvSpPr>
                <a:spLocks noChangeArrowheads="1"/>
              </p:cNvSpPr>
              <p:nvPr/>
            </p:nvSpPr>
            <p:spPr bwMode="auto">
              <a:xfrm>
                <a:off x="2339" y="2093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8" name="Rectangle 18"/>
              <p:cNvSpPr>
                <a:spLocks noChangeArrowheads="1"/>
              </p:cNvSpPr>
              <p:nvPr/>
            </p:nvSpPr>
            <p:spPr bwMode="auto">
              <a:xfrm>
                <a:off x="2339" y="2237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9" name="Rectangle 19"/>
              <p:cNvSpPr>
                <a:spLocks noChangeArrowheads="1"/>
              </p:cNvSpPr>
              <p:nvPr/>
            </p:nvSpPr>
            <p:spPr bwMode="auto">
              <a:xfrm>
                <a:off x="2339" y="2382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30" name="Rectangle 20"/>
              <p:cNvSpPr>
                <a:spLocks noChangeArrowheads="1"/>
              </p:cNvSpPr>
              <p:nvPr/>
            </p:nvSpPr>
            <p:spPr bwMode="auto">
              <a:xfrm>
                <a:off x="2339" y="2526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</p:grpSp>
      <p:sp>
        <p:nvSpPr>
          <p:cNvPr id="41990" name="Rectangle 22"/>
          <p:cNvSpPr>
            <a:spLocks noChangeArrowheads="1"/>
          </p:cNvSpPr>
          <p:nvPr/>
        </p:nvSpPr>
        <p:spPr bwMode="auto">
          <a:xfrm>
            <a:off x="6330950" y="2520950"/>
            <a:ext cx="2273300" cy="3187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1" name="Rectangle 23"/>
          <p:cNvSpPr>
            <a:spLocks noChangeArrowheads="1"/>
          </p:cNvSpPr>
          <p:nvPr/>
        </p:nvSpPr>
        <p:spPr bwMode="auto">
          <a:xfrm>
            <a:off x="6561138" y="2728913"/>
            <a:ext cx="1128712" cy="1309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41992" name="Group 47"/>
          <p:cNvGrpSpPr>
            <a:grpSpLocks/>
          </p:cNvGrpSpPr>
          <p:nvPr/>
        </p:nvGrpSpPr>
        <p:grpSpPr bwMode="auto">
          <a:xfrm>
            <a:off x="6638925" y="2816225"/>
            <a:ext cx="904875" cy="1146175"/>
            <a:chOff x="4106" y="1828"/>
            <a:chExt cx="570" cy="722"/>
          </a:xfrm>
        </p:grpSpPr>
        <p:sp>
          <p:nvSpPr>
            <p:cNvPr id="42018" name="Rectangle 25"/>
            <p:cNvSpPr>
              <a:spLocks noChangeArrowheads="1"/>
            </p:cNvSpPr>
            <p:nvPr/>
          </p:nvSpPr>
          <p:spPr bwMode="auto">
            <a:xfrm>
              <a:off x="4106" y="1828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19" name="Rectangle 26"/>
            <p:cNvSpPr>
              <a:spLocks noChangeArrowheads="1"/>
            </p:cNvSpPr>
            <p:nvPr/>
          </p:nvSpPr>
          <p:spPr bwMode="auto">
            <a:xfrm>
              <a:off x="4106" y="1959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20" name="Rectangle 27"/>
            <p:cNvSpPr>
              <a:spLocks noChangeArrowheads="1"/>
            </p:cNvSpPr>
            <p:nvPr/>
          </p:nvSpPr>
          <p:spPr bwMode="auto">
            <a:xfrm>
              <a:off x="4106" y="2091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21" name="Rectangle 28"/>
            <p:cNvSpPr>
              <a:spLocks noChangeArrowheads="1"/>
            </p:cNvSpPr>
            <p:nvPr/>
          </p:nvSpPr>
          <p:spPr bwMode="auto">
            <a:xfrm>
              <a:off x="4106" y="2222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22" name="Rectangle 29"/>
            <p:cNvSpPr>
              <a:spLocks noChangeArrowheads="1"/>
            </p:cNvSpPr>
            <p:nvPr/>
          </p:nvSpPr>
          <p:spPr bwMode="auto">
            <a:xfrm>
              <a:off x="4106" y="2354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</p:grpSp>
      <p:sp>
        <p:nvSpPr>
          <p:cNvPr id="41993" name="Rectangle 31"/>
          <p:cNvSpPr>
            <a:spLocks noChangeArrowheads="1"/>
          </p:cNvSpPr>
          <p:nvPr/>
        </p:nvSpPr>
        <p:spPr bwMode="auto">
          <a:xfrm>
            <a:off x="7854950" y="2728913"/>
            <a:ext cx="595313" cy="4746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4" name="Rectangle 32"/>
          <p:cNvSpPr>
            <a:spLocks noChangeArrowheads="1"/>
          </p:cNvSpPr>
          <p:nvPr/>
        </p:nvSpPr>
        <p:spPr bwMode="auto">
          <a:xfrm>
            <a:off x="1012825" y="5715000"/>
            <a:ext cx="189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Πηγαίος κώδικας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41995" name="Rectangle 33"/>
          <p:cNvSpPr>
            <a:spLocks noChangeArrowheads="1"/>
          </p:cNvSpPr>
          <p:nvPr/>
        </p:nvSpPr>
        <p:spPr bwMode="auto">
          <a:xfrm>
            <a:off x="3276600" y="5715000"/>
            <a:ext cx="252888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Κώδικας </a:t>
            </a:r>
            <a:r>
              <a:rPr lang="en-AU" altLang="el-GR" sz="1800">
                <a:latin typeface="Arial" panose="020B0604020202020204" pitchFamily="34" charset="0"/>
              </a:rPr>
              <a:t>java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bytecode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Arial" panose="020B0604020202020204" pitchFamily="34" charset="0"/>
              </a:rPr>
              <a:t>(</a:t>
            </a:r>
            <a:r>
              <a:rPr lang="el-GR" altLang="el-GR" sz="1800">
                <a:latin typeface="Arial" panose="020B0604020202020204" pitchFamily="34" charset="0"/>
              </a:rPr>
              <a:t>ανεξάρτητος μηχανής</a:t>
            </a:r>
            <a:r>
              <a:rPr lang="en-AU" altLang="el-GR" sz="1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1996" name="Rectangle 34"/>
          <p:cNvSpPr>
            <a:spLocks noChangeArrowheads="1"/>
          </p:cNvSpPr>
          <p:nvPr/>
        </p:nvSpPr>
        <p:spPr bwMode="auto">
          <a:xfrm>
            <a:off x="6761163" y="5846763"/>
            <a:ext cx="146526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υπολογιστής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41997" name="AutoShape 35"/>
          <p:cNvSpPr>
            <a:spLocks noChangeArrowheads="1"/>
          </p:cNvSpPr>
          <p:nvPr/>
        </p:nvSpPr>
        <p:spPr bwMode="auto">
          <a:xfrm>
            <a:off x="2640013" y="45529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8" name="AutoShape 36"/>
          <p:cNvSpPr>
            <a:spLocks noChangeArrowheads="1"/>
          </p:cNvSpPr>
          <p:nvPr/>
        </p:nvSpPr>
        <p:spPr bwMode="auto">
          <a:xfrm>
            <a:off x="5194300" y="45529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9" name="AutoShape 37"/>
          <p:cNvSpPr>
            <a:spLocks noChangeArrowheads="1"/>
          </p:cNvSpPr>
          <p:nvPr/>
        </p:nvSpPr>
        <p:spPr bwMode="auto">
          <a:xfrm>
            <a:off x="5867400" y="1905000"/>
            <a:ext cx="1295400" cy="3048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/>
              <a:t>Εκτέλεση</a:t>
            </a:r>
            <a:endParaRPr lang="en-AU" altLang="el-GR" sz="1600"/>
          </a:p>
        </p:txBody>
      </p:sp>
      <p:grpSp>
        <p:nvGrpSpPr>
          <p:cNvPr id="42000" name="Group 38"/>
          <p:cNvGrpSpPr>
            <a:grpSpLocks/>
          </p:cNvGrpSpPr>
          <p:nvPr/>
        </p:nvGrpSpPr>
        <p:grpSpPr bwMode="auto">
          <a:xfrm>
            <a:off x="4267200" y="1447800"/>
            <a:ext cx="1219200" cy="1905000"/>
            <a:chOff x="2212" y="1636"/>
            <a:chExt cx="952" cy="1384"/>
          </a:xfrm>
        </p:grpSpPr>
        <p:sp>
          <p:nvSpPr>
            <p:cNvPr id="42010" name="Rectangle 39"/>
            <p:cNvSpPr>
              <a:spLocks noChangeArrowheads="1"/>
            </p:cNvSpPr>
            <p:nvPr/>
          </p:nvSpPr>
          <p:spPr bwMode="auto">
            <a:xfrm>
              <a:off x="2212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42011" name="Group 40"/>
            <p:cNvGrpSpPr>
              <a:grpSpLocks/>
            </p:cNvGrpSpPr>
            <p:nvPr/>
          </p:nvGrpSpPr>
          <p:grpSpPr bwMode="auto">
            <a:xfrm>
              <a:off x="2338" y="1806"/>
              <a:ext cx="781" cy="968"/>
              <a:chOff x="2338" y="1806"/>
              <a:chExt cx="781" cy="968"/>
            </a:xfrm>
          </p:grpSpPr>
          <p:sp>
            <p:nvSpPr>
              <p:cNvPr id="42012" name="Rectangle 41"/>
              <p:cNvSpPr>
                <a:spLocks noChangeArrowheads="1"/>
              </p:cNvSpPr>
              <p:nvPr/>
            </p:nvSpPr>
            <p:spPr bwMode="auto">
              <a:xfrm>
                <a:off x="2338" y="1806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3" name="Rectangle 42"/>
              <p:cNvSpPr>
                <a:spLocks noChangeArrowheads="1"/>
              </p:cNvSpPr>
              <p:nvPr/>
            </p:nvSpPr>
            <p:spPr bwMode="auto">
              <a:xfrm>
                <a:off x="2338" y="1950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4" name="Rectangle 43"/>
              <p:cNvSpPr>
                <a:spLocks noChangeArrowheads="1"/>
              </p:cNvSpPr>
              <p:nvPr/>
            </p:nvSpPr>
            <p:spPr bwMode="auto">
              <a:xfrm>
                <a:off x="2338" y="2094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5" name="Rectangle 44"/>
              <p:cNvSpPr>
                <a:spLocks noChangeArrowheads="1"/>
              </p:cNvSpPr>
              <p:nvPr/>
            </p:nvSpPr>
            <p:spPr bwMode="auto">
              <a:xfrm>
                <a:off x="2338" y="2238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6" name="Rectangle 45"/>
              <p:cNvSpPr>
                <a:spLocks noChangeArrowheads="1"/>
              </p:cNvSpPr>
              <p:nvPr/>
            </p:nvSpPr>
            <p:spPr bwMode="auto">
              <a:xfrm>
                <a:off x="2338" y="2381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7" name="Rectangle 46"/>
              <p:cNvSpPr>
                <a:spLocks noChangeArrowheads="1"/>
              </p:cNvSpPr>
              <p:nvPr/>
            </p:nvSpPr>
            <p:spPr bwMode="auto">
              <a:xfrm>
                <a:off x="2338" y="2525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</p:grpSp>
      <p:sp>
        <p:nvSpPr>
          <p:cNvPr id="42001" name="Rectangle 48"/>
          <p:cNvSpPr>
            <a:spLocks noChangeArrowheads="1"/>
          </p:cNvSpPr>
          <p:nvPr/>
        </p:nvSpPr>
        <p:spPr bwMode="auto">
          <a:xfrm>
            <a:off x="6553200" y="4191000"/>
            <a:ext cx="1128713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42002" name="Group 49"/>
          <p:cNvGrpSpPr>
            <a:grpSpLocks/>
          </p:cNvGrpSpPr>
          <p:nvPr/>
        </p:nvGrpSpPr>
        <p:grpSpPr bwMode="auto">
          <a:xfrm>
            <a:off x="6629400" y="4264025"/>
            <a:ext cx="904875" cy="1146175"/>
            <a:chOff x="4106" y="1828"/>
            <a:chExt cx="570" cy="722"/>
          </a:xfrm>
        </p:grpSpPr>
        <p:sp>
          <p:nvSpPr>
            <p:cNvPr id="42005" name="Rectangle 50"/>
            <p:cNvSpPr>
              <a:spLocks noChangeArrowheads="1"/>
            </p:cNvSpPr>
            <p:nvPr/>
          </p:nvSpPr>
          <p:spPr bwMode="auto">
            <a:xfrm>
              <a:off x="4106" y="1828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6" name="Rectangle 51"/>
            <p:cNvSpPr>
              <a:spLocks noChangeArrowheads="1"/>
            </p:cNvSpPr>
            <p:nvPr/>
          </p:nvSpPr>
          <p:spPr bwMode="auto">
            <a:xfrm>
              <a:off x="4106" y="1959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7" name="Rectangle 52"/>
            <p:cNvSpPr>
              <a:spLocks noChangeArrowheads="1"/>
            </p:cNvSpPr>
            <p:nvPr/>
          </p:nvSpPr>
          <p:spPr bwMode="auto">
            <a:xfrm>
              <a:off x="4106" y="2091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8" name="Rectangle 53"/>
            <p:cNvSpPr>
              <a:spLocks noChangeArrowheads="1"/>
            </p:cNvSpPr>
            <p:nvPr/>
          </p:nvSpPr>
          <p:spPr bwMode="auto">
            <a:xfrm>
              <a:off x="4106" y="2222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9" name="Rectangle 54"/>
            <p:cNvSpPr>
              <a:spLocks noChangeArrowheads="1"/>
            </p:cNvSpPr>
            <p:nvPr/>
          </p:nvSpPr>
          <p:spPr bwMode="auto">
            <a:xfrm>
              <a:off x="4106" y="2354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</p:grpSp>
      <p:sp>
        <p:nvSpPr>
          <p:cNvPr id="42003" name="AutoShape 55"/>
          <p:cNvSpPr>
            <a:spLocks noChangeArrowheads="1"/>
          </p:cNvSpPr>
          <p:nvPr/>
        </p:nvSpPr>
        <p:spPr bwMode="auto">
          <a:xfrm rot="1206839">
            <a:off x="5486400" y="259080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2004" name="Rectangle 56"/>
          <p:cNvSpPr>
            <a:spLocks noChangeArrowheads="1"/>
          </p:cNvSpPr>
          <p:nvPr/>
        </p:nvSpPr>
        <p:spPr bwMode="auto">
          <a:xfrm>
            <a:off x="1371600" y="1600200"/>
            <a:ext cx="3048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Διερμηνέας </a:t>
            </a:r>
            <a:r>
              <a:rPr lang="en-AU" altLang="el-GR" sz="1800">
                <a:latin typeface="Arial" panose="020B0604020202020204" pitchFamily="34" charset="0"/>
              </a:rPr>
              <a:t>java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interpreter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Arial" panose="020B0604020202020204" pitchFamily="34" charset="0"/>
              </a:rPr>
              <a:t>(virtual machine)</a:t>
            </a:r>
            <a:endParaRPr lang="el-GR" altLang="el-G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Κώδικας </a:t>
            </a:r>
            <a:r>
              <a:rPr lang="en-AU" altLang="el-GR" sz="1800">
                <a:latin typeface="Arial" panose="020B0604020202020204" pitchFamily="34" charset="0"/>
              </a:rPr>
              <a:t>java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bytecode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Ανασκόπηση</a:t>
            </a:r>
            <a:r>
              <a:rPr lang="en-AU" altLang="el-GR" sz="3600" smtClean="0"/>
              <a:t>: </a:t>
            </a:r>
            <a:r>
              <a:rPr lang="el-GR" altLang="el-GR" sz="3600" smtClean="0"/>
              <a:t>Μέθοδοι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Ένα αντικείμενο μπορεί να καλέσει μια μέθοδο ενός αλλού αντικειμένου </a:t>
            </a:r>
          </a:p>
          <a:p>
            <a:pPr>
              <a:buFontTx/>
              <a:buNone/>
            </a:pPr>
            <a:endParaRPr lang="el-GR" altLang="el-GR" sz="8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Οι μέθοδοι «έχουν επιπτώσεις»: είτε αλλάζουν την κατάσταση του αντικείμενου ή επιστρέφουν πληροφορίες</a:t>
            </a:r>
          </a:p>
          <a:p>
            <a:endParaRPr lang="en-AU" altLang="el-GR" sz="8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Οι μέθοδοι μπορεί να έχουν </a:t>
            </a:r>
            <a:r>
              <a:rPr lang="el-GR" altLang="el-GR" sz="2400" b="1" smtClean="0">
                <a:latin typeface="Arial" panose="020B0604020202020204" pitchFamily="34" charset="0"/>
              </a:rPr>
              <a:t>παραμέτρους</a:t>
            </a:r>
          </a:p>
          <a:p>
            <a:endParaRPr lang="el-GR" altLang="el-GR" sz="800" b="1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Οι παράμετροι έχουν </a:t>
            </a:r>
            <a:r>
              <a:rPr lang="el-GR" altLang="el-GR" sz="2400" b="1" smtClean="0">
                <a:latin typeface="Arial" panose="020B0604020202020204" pitchFamily="34" charset="0"/>
              </a:rPr>
              <a:t>τύπους </a:t>
            </a:r>
          </a:p>
          <a:p>
            <a:pPr>
              <a:buFontTx/>
              <a:buNone/>
            </a:pPr>
            <a:endParaRPr lang="en-AU" altLang="el-GR" sz="24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Ανασκόπηση: Κλάσεις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Οι κλάσεις καθορίζουν την μορφή των αντικειμένων: προσδιορίζουν τις μεθόδους και τα πεδία δεδομένων</a:t>
            </a:r>
          </a:p>
          <a:p>
            <a:pPr>
              <a:buFontTx/>
              <a:buNone/>
            </a:pPr>
            <a:endParaRPr lang="en-AU" altLang="el-GR" sz="8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Οι κλάσεις ορίζονται από πηγαίο κώδικα </a:t>
            </a:r>
            <a:r>
              <a:rPr lang="en-AU" altLang="el-GR" sz="2400" smtClean="0">
                <a:latin typeface="Arial" panose="020B0604020202020204" pitchFamily="34" charset="0"/>
              </a:rPr>
              <a:t>Java </a:t>
            </a:r>
            <a:endParaRPr lang="el-GR" altLang="el-GR" sz="24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l-GR" altLang="el-GR" sz="8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«Προγραμματισμός» είναι ο σχεδιασμός του πηγαίου κώδικα των κλάσεων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ανατομία μίας κλάσης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295400" y="1371600"/>
            <a:ext cx="6629400" cy="35337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class </a:t>
            </a: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όνομα-κλάσης 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class-name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πεδία </a:t>
            </a: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(δεδομένα στιγμιότυπου)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fields (instance data)]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i="1">
              <a:solidFill>
                <a:schemeClr val="tx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	</a:t>
            </a: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κατασκευαστές 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[constructor(s)]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i="1">
              <a:solidFill>
                <a:schemeClr val="tx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	</a:t>
            </a: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μέθοδοι 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methods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Μια κλάση</a:t>
            </a:r>
            <a:endParaRPr lang="en-AU" altLang="el-GR" sz="360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0" y="457200"/>
            <a:ext cx="5562600" cy="56911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class Timer</a:t>
            </a:r>
            <a:b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{</a:t>
            </a:r>
            <a:b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private int hours;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private int minutes;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private int seconds;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16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 * Construct a timer object initialised to 0:00:00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 */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public Timer()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	hours = 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	minutes = 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	seconds = 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}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16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 * Return the current time of this timer.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 */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public String getTime()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	return hours + “:”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		minutes + “:”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		seconds;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	}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Το όνομα της κλάσης </a:t>
            </a:r>
            <a:endParaRPr lang="en-AU" altLang="el-GR" sz="360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66294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class Timer</a:t>
            </a:r>
            <a:b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{</a:t>
            </a:r>
            <a:b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3733800"/>
            <a:ext cx="77231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Το όνομα της κλάσης είναι ένας </a:t>
            </a:r>
            <a:r>
              <a:rPr lang="el-GR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προσδιοριστής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identifier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 flipV="1">
            <a:off x="2133600" y="1828800"/>
            <a:ext cx="685800" cy="182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4419600"/>
            <a:ext cx="7862888" cy="17081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Ενας προσδιοριστής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Java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περιέχει μόνο γράμματα, ψηφία, και τους χαρακτήρες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‘$’ και ‘_’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underscore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δεν αρχίζει από ψηφίο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76800" y="1676400"/>
            <a:ext cx="38100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b="1" i="1">
                <a:solidFill>
                  <a:schemeClr val="tx2"/>
                </a:solidFill>
                <a:latin typeface="Times" panose="02020603050405020304" pitchFamily="18" charset="0"/>
              </a:rPr>
              <a:t>Σύμβαση</a:t>
            </a: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: τα ονόματα των κλάσεων αρχίζουν από κεφαλαίο γράμμα</a:t>
            </a:r>
            <a:endParaRPr lang="en-AU" altLang="el-GR" sz="24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Προσδιοριστές</a:t>
            </a:r>
            <a:endParaRPr lang="en-AU" altLang="el-GR" sz="3600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3411538" cy="35337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u="sng">
                <a:solidFill>
                  <a:schemeClr val="tx2"/>
                </a:solidFill>
                <a:latin typeface="Arial" panose="020B0604020202020204" pitchFamily="34" charset="0"/>
              </a:rPr>
              <a:t>έγκυροι</a:t>
            </a:r>
            <a:r>
              <a:rPr lang="en-AU" altLang="el-GR" sz="2400" u="sng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number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x98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howMany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NUMBER_OF_POINTS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$yes$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_$$S_$_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48200" y="1905000"/>
            <a:ext cx="3581400" cy="35337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u="sng">
                <a:solidFill>
                  <a:schemeClr val="tx2"/>
                </a:solidFill>
                <a:latin typeface="Arial" panose="020B0604020202020204" pitchFamily="34" charset="0"/>
              </a:rPr>
              <a:t>λανθασμένοι</a:t>
            </a:r>
            <a:r>
              <a:rPr lang="en-AU" altLang="el-GR" sz="2400" u="sng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number of points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99x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birth.year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ARRAY-SIZE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3861</TotalTime>
  <Pages>43</Pages>
  <Words>965</Words>
  <Application>Microsoft Office PowerPoint</Application>
  <PresentationFormat>On-screen Show (4:3)</PresentationFormat>
  <Paragraphs>396</Paragraphs>
  <Slides>34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Helvetica</vt:lpstr>
      <vt:lpstr>Times</vt:lpstr>
      <vt:lpstr>Monotype Sorts</vt:lpstr>
      <vt:lpstr>Geneva</vt:lpstr>
      <vt:lpstr>untitled 2</vt:lpstr>
      <vt:lpstr>Microsoft Clip Gallery</vt:lpstr>
      <vt:lpstr>PowerPoint Presentation</vt:lpstr>
      <vt:lpstr>Ανασκόπηση</vt:lpstr>
      <vt:lpstr>Ανασκόπηση: Αντικείμενα</vt:lpstr>
      <vt:lpstr>Ανασκόπηση: Μέθοδοι</vt:lpstr>
      <vt:lpstr>Ανασκόπηση: Κλάσεις</vt:lpstr>
      <vt:lpstr>Η ανατομία μίας κλάσης</vt:lpstr>
      <vt:lpstr>Μια κλάση</vt:lpstr>
      <vt:lpstr>Το όνομα της κλάσης </vt:lpstr>
      <vt:lpstr>Προσδιοριστές</vt:lpstr>
      <vt:lpstr>Πεδία </vt:lpstr>
      <vt:lpstr>Πεδία: ένα παράδειγμα </vt:lpstr>
      <vt:lpstr>Μέθοδοι</vt:lpstr>
      <vt:lpstr>Μέθοδοι : ένα παράδειγμα</vt:lpstr>
      <vt:lpstr>Επίδειξη: ανάπτυξη μια κλάσης</vt:lpstr>
      <vt:lpstr>Κατασκευαστές (Constructors)</vt:lpstr>
      <vt:lpstr>Ονόματα πεδίων </vt:lpstr>
      <vt:lpstr>Μέθοδοι</vt:lpstr>
      <vt:lpstr>Ο τύπος-αποτελέσματος της μεθόδου</vt:lpstr>
      <vt:lpstr>Παράμετροι</vt:lpstr>
      <vt:lpstr>Το σώμα της μεθόδου</vt:lpstr>
      <vt:lpstr>Εντολές (statements) </vt:lpstr>
      <vt:lpstr>Καταχώρηση</vt:lpstr>
      <vt:lpstr>Η εντολή “return”</vt:lpstr>
      <vt:lpstr>Τελεστές (Operators)</vt:lpstr>
      <vt:lpstr>Κατηγορίες μεθόδων</vt:lpstr>
      <vt:lpstr>Κατασκευαστές (Constructors)</vt:lpstr>
      <vt:lpstr>Μέθοδοι προσπέλασης (Accessors)</vt:lpstr>
      <vt:lpstr>Μέθοδοι μετάλλαξης (Mutators)</vt:lpstr>
      <vt:lpstr>Σχόλια (Comments)</vt:lpstr>
      <vt:lpstr>Διαμόρφωση (Style)</vt:lpstr>
      <vt:lpstr>Οι υπολογιστές και οι χρήστες τους </vt:lpstr>
      <vt:lpstr>Το ερώτημα:</vt:lpstr>
      <vt:lpstr>Μεταγλώττιση (Compilation)</vt:lpstr>
      <vt:lpstr>Ιδεατός υπολογιστής (Virtual machine)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168</cp:revision>
  <cp:lastPrinted>2018-10-19T19:31:05Z</cp:lastPrinted>
  <dcterms:created xsi:type="dcterms:W3CDTF">1996-04-15T15:18:02Z</dcterms:created>
  <dcterms:modified xsi:type="dcterms:W3CDTF">2018-10-31T09:10:41Z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