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320" r:id="rId2"/>
    <p:sldId id="321" r:id="rId3"/>
    <p:sldId id="322" r:id="rId4"/>
    <p:sldId id="323" r:id="rId5"/>
    <p:sldId id="324" r:id="rId6"/>
    <p:sldId id="325" r:id="rId7"/>
    <p:sldId id="352" r:id="rId8"/>
    <p:sldId id="331" r:id="rId9"/>
    <p:sldId id="355" r:id="rId10"/>
    <p:sldId id="354" r:id="rId11"/>
    <p:sldId id="356" r:id="rId12"/>
    <p:sldId id="353" r:id="rId13"/>
    <p:sldId id="357" r:id="rId14"/>
    <p:sldId id="328" r:id="rId15"/>
    <p:sldId id="338" r:id="rId16"/>
    <p:sldId id="347" r:id="rId17"/>
    <p:sldId id="337" r:id="rId18"/>
    <p:sldId id="334" r:id="rId19"/>
    <p:sldId id="362" r:id="rId20"/>
    <p:sldId id="363" r:id="rId21"/>
    <p:sldId id="336" r:id="rId22"/>
    <p:sldId id="332" r:id="rId23"/>
    <p:sldId id="339" r:id="rId24"/>
    <p:sldId id="364" r:id="rId25"/>
    <p:sldId id="358" r:id="rId26"/>
    <p:sldId id="359" r:id="rId27"/>
    <p:sldId id="360" r:id="rId28"/>
    <p:sldId id="361" r:id="rId29"/>
    <p:sldId id="344" r:id="rId30"/>
    <p:sldId id="345" r:id="rId31"/>
    <p:sldId id="329" r:id="rId32"/>
    <p:sldId id="348" r:id="rId33"/>
    <p:sldId id="349" r:id="rId34"/>
    <p:sldId id="365" r:id="rId35"/>
  </p:sldIdLst>
  <p:sldSz cx="9144000" cy="6858000" type="screen4x3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19191"/>
    <a:srgbClr val="CECECE"/>
    <a:srgbClr val="B3B3B3"/>
    <a:srgbClr val="333333"/>
    <a:srgbClr val="232323"/>
    <a:srgbClr val="FF66FF"/>
    <a:srgbClr val="00FFFF"/>
    <a:srgbClr val="632B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15" autoAdjust="0"/>
    <p:restoredTop sz="90929"/>
  </p:normalViewPr>
  <p:slideViewPr>
    <p:cSldViewPr>
      <p:cViewPr varScale="1">
        <p:scale>
          <a:sx n="113" d="100"/>
          <a:sy n="113" d="100"/>
        </p:scale>
        <p:origin x="121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4157" y="101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44475" y="449263"/>
            <a:ext cx="6826250" cy="33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4342" tIns="46344" rIns="94342" bIns="46344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None/>
              <a:defRPr/>
            </a:pP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Εισαγωγή στον </a:t>
            </a:r>
            <a:r>
              <a:rPr lang="el-GR" altLang="el-GR" sz="16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Αντικειμενοστρεφή</a:t>
            </a: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Προγραμματισμό</a:t>
            </a:r>
            <a:r>
              <a:rPr lang="en-AU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 – </a:t>
            </a:r>
            <a:r>
              <a:rPr lang="el-GR" altLang="el-GR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Διάλεξη #2</a:t>
            </a:r>
            <a:endParaRPr lang="en-AU" altLang="el-GR" sz="16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3983038" y="8915400"/>
            <a:ext cx="2840037" cy="293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4342" tIns="46344" rIns="94342" bIns="46344">
            <a:spAutoFit/>
          </a:bodyPr>
          <a:lstStyle>
            <a:lvl1pPr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76250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9540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3033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906588" defTabSz="954088"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3637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8209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2781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735388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buNone/>
              <a:defRPr/>
            </a:pPr>
            <a:r>
              <a:rPr lang="el-GR" altLang="el-GR" sz="1300" dirty="0" smtClean="0">
                <a:solidFill>
                  <a:srgbClr val="000000"/>
                </a:solidFill>
                <a:latin typeface="Arial" panose="020B0604020202020204" pitchFamily="34" charset="0"/>
              </a:rPr>
              <a:t>Αντώνιος </a:t>
            </a:r>
            <a:r>
              <a:rPr lang="el-GR" altLang="el-GR" sz="1300" dirty="0" err="1" smtClean="0">
                <a:solidFill>
                  <a:srgbClr val="000000"/>
                </a:solidFill>
                <a:latin typeface="Arial" panose="020B0604020202020204" pitchFamily="34" charset="0"/>
              </a:rPr>
              <a:t>Συμβώνης</a:t>
            </a:r>
            <a:r>
              <a:rPr lang="en-AU" altLang="el-GR" sz="1300" dirty="0" smtClean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el-GR" altLang="el-GR" sz="1300" dirty="0" smtClean="0">
                <a:solidFill>
                  <a:srgbClr val="000000"/>
                </a:solidFill>
                <a:latin typeface="Arial" panose="020B0604020202020204" pitchFamily="34" charset="0"/>
              </a:rPr>
              <a:t>ΣΕΜΦΕ, ΕΜΠ</a:t>
            </a:r>
            <a:endParaRPr lang="en-AU" altLang="el-GR" sz="1300" dirty="0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2475"/>
            <a:ext cx="5365750" cy="404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42" tIns="46344" rIns="94342" bIns="463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noProof="0" smtClean="0"/>
              <a:t>Click to edit Master notes styles</a:t>
            </a:r>
          </a:p>
          <a:p>
            <a:pPr lvl="1"/>
            <a:r>
              <a:rPr lang="en-AU" altLang="el-GR" noProof="0" smtClean="0"/>
              <a:t>Second Level</a:t>
            </a:r>
          </a:p>
          <a:p>
            <a:pPr lvl="2"/>
            <a:r>
              <a:rPr lang="en-AU" altLang="el-GR" noProof="0" smtClean="0"/>
              <a:t>Third Level</a:t>
            </a:r>
          </a:p>
          <a:p>
            <a:pPr lvl="3"/>
            <a:r>
              <a:rPr lang="en-AU" altLang="el-GR" noProof="0" smtClean="0"/>
              <a:t>Fourth Level</a:t>
            </a:r>
          </a:p>
          <a:p>
            <a:pPr lvl="4"/>
            <a:r>
              <a:rPr lang="en-AU" altLang="el-GR" noProof="0" smtClean="0"/>
              <a:t>Fifth Level</a:t>
            </a:r>
          </a:p>
        </p:txBody>
      </p:sp>
      <p:sp>
        <p:nvSpPr>
          <p:cNvPr id="2051" name="Rectangle 3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411288" y="835025"/>
            <a:ext cx="4494212" cy="33702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AU" altLang="el-GR" smtClean="0"/>
              <a:t>write class car. show:</a:t>
            </a:r>
          </a:p>
          <a:p>
            <a:r>
              <a:rPr lang="en-AU" altLang="el-GR" smtClean="0"/>
              <a:t>- fields</a:t>
            </a:r>
          </a:p>
          <a:p>
            <a:r>
              <a:rPr lang="en-AU" altLang="el-GR" smtClean="0"/>
              <a:t>- methods:</a:t>
            </a:r>
          </a:p>
          <a:p>
            <a:r>
              <a:rPr lang="en-AU" altLang="el-GR" smtClean="0"/>
              <a:t>	constructor</a:t>
            </a:r>
          </a:p>
          <a:p>
            <a:r>
              <a:rPr lang="en-AU" altLang="el-GR" smtClean="0"/>
              <a:t>	set/get</a:t>
            </a:r>
          </a:p>
          <a:p>
            <a:r>
              <a:rPr lang="en-AU" altLang="el-GR" smtClean="0"/>
              <a:t>	accelerate (car has speed)</a:t>
            </a:r>
          </a:p>
          <a:p>
            <a:r>
              <a:rPr lang="en-AU" altLang="el-GR" smtClean="0"/>
              <a:t>- comments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l-GR" altLang="el-G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AU" altLang="el-GR" b="1" u="sng" smtClean="0"/>
              <a:t>The Question</a:t>
            </a:r>
            <a:endParaRPr lang="en-AU" altLang="el-GR" smtClean="0"/>
          </a:p>
          <a:p>
            <a:endParaRPr lang="en-AU" altLang="el-GR" smtClean="0"/>
          </a:p>
          <a:p>
            <a:r>
              <a:rPr lang="en-AU" altLang="el-GR" smtClean="0"/>
              <a:t>This is what it is about:</a:t>
            </a:r>
          </a:p>
          <a:p>
            <a:r>
              <a:rPr lang="en-AU" altLang="el-GR" smtClean="0"/>
              <a:t>	how does the Pascal program get into the</a:t>
            </a:r>
          </a:p>
          <a:p>
            <a:r>
              <a:rPr lang="en-AU" altLang="el-GR" smtClean="0"/>
              <a:t>	machine as machine code to be executed?</a:t>
            </a:r>
          </a:p>
        </p:txBody>
      </p:sp>
      <p:sp>
        <p:nvSpPr>
          <p:cNvPr id="38915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AU" altLang="el-GR" b="1" u="sng" smtClean="0"/>
              <a:t>Compilation and Loading</a:t>
            </a:r>
          </a:p>
        </p:txBody>
      </p:sp>
      <p:sp>
        <p:nvSpPr>
          <p:cNvPr id="40963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AU" altLang="el-GR" b="1" u="sng" smtClean="0"/>
              <a:t>Compilation and Loading</a:t>
            </a:r>
          </a:p>
        </p:txBody>
      </p:sp>
      <p:sp>
        <p:nvSpPr>
          <p:cNvPr id="43011" name="Rectangle 3"/>
          <p:cNvSpPr>
            <a:spLocks noChangeArrowheads="1" noTextEdit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4589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59614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1650"/>
            <a:ext cx="1943100" cy="5594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1650"/>
            <a:ext cx="5676900" cy="55943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1525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935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68172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08988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7488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0125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0781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59002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11911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5F5F5F"/>
            </a:gs>
            <a:gs pos="50000">
              <a:schemeClr val="hlink"/>
            </a:gs>
            <a:gs pos="100000">
              <a:srgbClr val="5F5F5F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34950" y="234950"/>
            <a:ext cx="8674100" cy="62357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l-GR" altLang="el-GR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1650"/>
            <a:ext cx="77724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title style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2592388" y="6434138"/>
            <a:ext cx="63992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>
              <a:defRPr/>
            </a:pP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Εισαγωγή στον </a:t>
            </a:r>
            <a:r>
              <a:rPr lang="el-GR" altLang="el-GR" sz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Αντικειμενοστρεφή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 Προγραμματισμό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, 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Αντώνιος </a:t>
            </a:r>
            <a:r>
              <a:rPr lang="el-GR" altLang="el-GR" sz="1200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Συμβώνης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, </a:t>
            </a:r>
            <a:r>
              <a:rPr lang="el-GR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ΣΕΜΦΕ, ΕΜΠ</a:t>
            </a:r>
            <a:r>
              <a:rPr lang="en-AU" altLang="el-GR" sz="12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t>, Slide </a:t>
            </a:r>
            <a:fld id="{FB3D8A97-8389-4720-A9DF-5D5DB8FF7EBD}" type="slidenum">
              <a:rPr lang="en-AU" altLang="el-GR" sz="1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50405020304" pitchFamily="18" charset="0"/>
              </a:rPr>
              <a:pPr algn="r">
                <a:defRPr/>
              </a:pPr>
              <a:t>‹#›</a:t>
            </a:fld>
            <a:endParaRPr lang="en-AU" altLang="el-GR" sz="12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anose="02020603050405020304" pitchFamily="18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57200" y="1143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/>
              </a:gs>
              <a:gs pos="100000">
                <a:srgbClr val="C7C7C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5000"/>
              <a:buFont typeface="Monotype Sorts" charset="2"/>
              <a:defRPr sz="2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endParaRPr lang="el-GR" altLang="el-GR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sample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AU" altLang="el-GR" sz="3600" smtClean="0">
              <a:solidFill>
                <a:srgbClr val="FFFFFF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1219200" y="2209800"/>
            <a:ext cx="6934200" cy="2432050"/>
          </a:xfrm>
          <a:prstGeom prst="rect">
            <a:avLst/>
          </a:prstGeom>
          <a:gradFill rotWithShape="0">
            <a:gsLst>
              <a:gs pos="0">
                <a:srgbClr val="676767"/>
              </a:gs>
              <a:gs pos="50000">
                <a:srgbClr val="FFFFFF"/>
              </a:gs>
              <a:gs pos="100000">
                <a:srgbClr val="676767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l-GR" altLang="el-GR" sz="3600">
                <a:latin typeface="Arial" panose="020B0604020202020204" pitchFamily="34" charset="0"/>
              </a:rPr>
              <a:t>Διάλεξη #2</a:t>
            </a:r>
            <a:r>
              <a:rPr lang="en-AU" altLang="el-GR" sz="3600">
                <a:latin typeface="Arial" panose="020B0604020202020204" pitchFamily="34" charset="0"/>
              </a:rPr>
              <a:t>:</a:t>
            </a:r>
          </a:p>
          <a:p>
            <a:pPr algn="ctr">
              <a:buClr>
                <a:schemeClr val="tx1"/>
              </a:buClr>
              <a:buFont typeface="Monotype Sorts" charset="2"/>
              <a:buNone/>
            </a:pPr>
            <a:r>
              <a:rPr lang="el-GR" altLang="el-GR" sz="3600">
                <a:latin typeface="Arial" panose="020B0604020202020204" pitchFamily="34" charset="0"/>
              </a:rPr>
              <a:t> Αντικείμενα, Κλάσεις και Μέθοδοι </a:t>
            </a:r>
            <a:endParaRPr lang="en-AU" altLang="el-GR" sz="3600">
              <a:latin typeface="Arial" panose="020B0604020202020204" pitchFamily="34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457200" y="5715000"/>
            <a:ext cx="8229600" cy="76200"/>
          </a:xfrm>
          <a:prstGeom prst="rect">
            <a:avLst/>
          </a:prstGeom>
          <a:gradFill rotWithShape="0">
            <a:gsLst>
              <a:gs pos="0">
                <a:srgbClr val="C7C7C7"/>
              </a:gs>
              <a:gs pos="100000">
                <a:srgbClr val="47474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Πεδία</a:t>
            </a:r>
            <a:r>
              <a:rPr lang="el-GR" altLang="el-GR" smtClean="0"/>
              <a:t> </a:t>
            </a:r>
            <a:endParaRPr lang="en-AU" altLang="el-GR" sz="2800" smtClean="0">
              <a:solidFill>
                <a:srgbClr val="FF66FF"/>
              </a:solidFill>
            </a:endParaRPr>
          </a:p>
        </p:txBody>
      </p:sp>
      <p:sp>
        <p:nvSpPr>
          <p:cNvPr id="13315" name="Text Box 2051"/>
          <p:cNvSpPr txBox="1">
            <a:spLocks noChangeArrowheads="1"/>
          </p:cNvSpPr>
          <p:nvPr/>
        </p:nvSpPr>
        <p:spPr bwMode="auto">
          <a:xfrm>
            <a:off x="1219200" y="1447800"/>
            <a:ext cx="6629400" cy="101441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	private int hours;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	private int minutes;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	private int seconds;</a:t>
            </a:r>
          </a:p>
        </p:txBody>
      </p:sp>
      <p:sp>
        <p:nvSpPr>
          <p:cNvPr id="13316" name="Text Box 2052"/>
          <p:cNvSpPr txBox="1">
            <a:spLocks noChangeArrowheads="1"/>
          </p:cNvSpPr>
          <p:nvPr/>
        </p:nvSpPr>
        <p:spPr bwMode="auto">
          <a:xfrm>
            <a:off x="609600" y="3200400"/>
            <a:ext cx="7331075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 b="1" i="1">
                <a:solidFill>
                  <a:schemeClr val="tx2"/>
                </a:solidFill>
                <a:latin typeface="Arial" panose="020B0604020202020204" pitchFamily="34" charset="0"/>
              </a:rPr>
              <a:t>Δήλωση πεδίων</a:t>
            </a:r>
            <a:r>
              <a:rPr lang="en-AU" altLang="el-GR" sz="2400" b="1" i="1">
                <a:solidFill>
                  <a:schemeClr val="tx2"/>
                </a:solidFill>
                <a:latin typeface="Arial" panose="020B0604020202020204" pitchFamily="34" charset="0"/>
              </a:rPr>
              <a:t>: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 i="1">
                <a:solidFill>
                  <a:schemeClr val="tx2"/>
                </a:solidFill>
                <a:latin typeface="Arial" panose="020B0604020202020204" pitchFamily="34" charset="0"/>
              </a:rPr>
              <a:t>	</a:t>
            </a:r>
            <a:r>
              <a:rPr lang="el-GR" altLang="el-GR" sz="2400" b="1" i="1">
                <a:solidFill>
                  <a:schemeClr val="tx2"/>
                </a:solidFill>
                <a:latin typeface="Arial" panose="020B0604020202020204" pitchFamily="34" charset="0"/>
              </a:rPr>
              <a:t>μετατροπέας-προσπέλασης</a:t>
            </a:r>
            <a:r>
              <a:rPr lang="en-AU" altLang="el-GR" sz="2400" b="1" i="1">
                <a:solidFill>
                  <a:schemeClr val="tx2"/>
                </a:solidFill>
                <a:latin typeface="Arial" panose="020B0604020202020204" pitchFamily="34" charset="0"/>
              </a:rPr>
              <a:t>  </a:t>
            </a:r>
            <a:r>
              <a:rPr lang="el-GR" altLang="el-GR" sz="2400" b="1" i="1">
                <a:solidFill>
                  <a:schemeClr val="tx2"/>
                </a:solidFill>
                <a:latin typeface="Arial" panose="020B0604020202020204" pitchFamily="34" charset="0"/>
              </a:rPr>
              <a:t>τύπος</a:t>
            </a:r>
            <a:r>
              <a:rPr lang="en-AU" altLang="el-GR" sz="2400" b="1" i="1">
                <a:solidFill>
                  <a:schemeClr val="tx2"/>
                </a:solidFill>
                <a:latin typeface="Arial" panose="020B0604020202020204" pitchFamily="34" charset="0"/>
              </a:rPr>
              <a:t>  </a:t>
            </a:r>
            <a:r>
              <a:rPr lang="el-GR" altLang="el-GR" sz="2400" b="1" i="1">
                <a:solidFill>
                  <a:schemeClr val="tx2"/>
                </a:solidFill>
                <a:latin typeface="Arial" panose="020B0604020202020204" pitchFamily="34" charset="0"/>
              </a:rPr>
              <a:t>όνομα</a:t>
            </a:r>
            <a:r>
              <a:rPr lang="en-AU" altLang="el-GR" sz="2400" b="1" i="1">
                <a:solidFill>
                  <a:schemeClr val="tx2"/>
                </a:solidFill>
                <a:latin typeface="Arial" panose="020B0604020202020204" pitchFamily="34" charset="0"/>
              </a:rPr>
              <a:t>;</a:t>
            </a:r>
          </a:p>
        </p:txBody>
      </p:sp>
      <p:sp>
        <p:nvSpPr>
          <p:cNvPr id="13317" name="Text Box 2053"/>
          <p:cNvSpPr txBox="1">
            <a:spLocks noChangeArrowheads="1"/>
          </p:cNvSpPr>
          <p:nvPr/>
        </p:nvSpPr>
        <p:spPr bwMode="auto">
          <a:xfrm>
            <a:off x="1600200" y="4495800"/>
            <a:ext cx="11811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i="1">
                <a:solidFill>
                  <a:schemeClr val="tx2"/>
                </a:solidFill>
                <a:latin typeface="Times" panose="02020603050405020304" pitchFamily="18" charset="0"/>
              </a:rPr>
              <a:t>“private”</a:t>
            </a:r>
          </a:p>
        </p:txBody>
      </p:sp>
      <p:sp>
        <p:nvSpPr>
          <p:cNvPr id="13318" name="Line 2054"/>
          <p:cNvSpPr>
            <a:spLocks noChangeShapeType="1"/>
          </p:cNvSpPr>
          <p:nvPr/>
        </p:nvSpPr>
        <p:spPr bwMode="auto">
          <a:xfrm flipV="1">
            <a:off x="2667000" y="4038600"/>
            <a:ext cx="304800" cy="304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3319" name="Text Box 2055"/>
          <p:cNvSpPr txBox="1">
            <a:spLocks noChangeArrowheads="1"/>
          </p:cNvSpPr>
          <p:nvPr/>
        </p:nvSpPr>
        <p:spPr bwMode="auto">
          <a:xfrm>
            <a:off x="4495800" y="4495800"/>
            <a:ext cx="31242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 i="1">
                <a:solidFill>
                  <a:schemeClr val="tx2"/>
                </a:solidFill>
                <a:latin typeface="Times" panose="02020603050405020304" pitchFamily="18" charset="0"/>
              </a:rPr>
              <a:t>Ο τύπος της τιμής που μπορεί να λάβει το πεδίο</a:t>
            </a:r>
            <a:endParaRPr lang="en-AU" altLang="el-GR" sz="2000" i="1">
              <a:solidFill>
                <a:schemeClr val="tx2"/>
              </a:solidFill>
              <a:latin typeface="Times" panose="02020603050405020304" pitchFamily="18" charset="0"/>
            </a:endParaRPr>
          </a:p>
        </p:txBody>
      </p:sp>
      <p:sp>
        <p:nvSpPr>
          <p:cNvPr id="13320" name="Text Box 2056"/>
          <p:cNvSpPr txBox="1">
            <a:spLocks noChangeArrowheads="1"/>
          </p:cNvSpPr>
          <p:nvPr/>
        </p:nvSpPr>
        <p:spPr bwMode="auto">
          <a:xfrm>
            <a:off x="6477000" y="2819400"/>
            <a:ext cx="22193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 i="1">
                <a:solidFill>
                  <a:schemeClr val="tx2"/>
                </a:solidFill>
                <a:latin typeface="Times" panose="02020603050405020304" pitchFamily="18" charset="0"/>
              </a:rPr>
              <a:t>Ένας προσδιοριστής</a:t>
            </a:r>
            <a:endParaRPr lang="en-AU" altLang="el-GR" sz="2000" i="1">
              <a:solidFill>
                <a:schemeClr val="tx2"/>
              </a:solidFill>
              <a:latin typeface="Times" panose="02020603050405020304" pitchFamily="18" charset="0"/>
            </a:endParaRPr>
          </a:p>
        </p:txBody>
      </p:sp>
      <p:sp>
        <p:nvSpPr>
          <p:cNvPr id="13321" name="Text Box 2057"/>
          <p:cNvSpPr txBox="1">
            <a:spLocks noChangeArrowheads="1"/>
          </p:cNvSpPr>
          <p:nvPr/>
        </p:nvSpPr>
        <p:spPr bwMode="auto">
          <a:xfrm>
            <a:off x="4724400" y="5486400"/>
            <a:ext cx="4114800" cy="8318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 b="1" i="1">
                <a:solidFill>
                  <a:schemeClr val="tx2"/>
                </a:solidFill>
                <a:latin typeface="Times" panose="02020603050405020304" pitchFamily="18" charset="0"/>
              </a:rPr>
              <a:t>Σύμβαση</a:t>
            </a:r>
            <a:r>
              <a:rPr lang="el-GR" altLang="el-GR" sz="2400" i="1">
                <a:solidFill>
                  <a:schemeClr val="tx2"/>
                </a:solidFill>
                <a:latin typeface="Times" panose="02020603050405020304" pitchFamily="18" charset="0"/>
              </a:rPr>
              <a:t>: τα ονόματα πεδίων αρχίζουν με πεζό γράμμα</a:t>
            </a:r>
            <a:endParaRPr lang="en-AU" altLang="el-GR" sz="2400" i="1">
              <a:solidFill>
                <a:schemeClr val="tx2"/>
              </a:solidFill>
              <a:latin typeface="Times" panose="02020603050405020304" pitchFamily="18" charset="0"/>
            </a:endParaRPr>
          </a:p>
        </p:txBody>
      </p:sp>
      <p:sp>
        <p:nvSpPr>
          <p:cNvPr id="13322" name="Line 2058"/>
          <p:cNvSpPr>
            <a:spLocks noChangeShapeType="1"/>
          </p:cNvSpPr>
          <p:nvPr/>
        </p:nvSpPr>
        <p:spPr bwMode="auto">
          <a:xfrm flipV="1">
            <a:off x="5715000" y="4038600"/>
            <a:ext cx="1524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3323" name="Line 2059"/>
          <p:cNvSpPr>
            <a:spLocks noChangeShapeType="1"/>
          </p:cNvSpPr>
          <p:nvPr/>
        </p:nvSpPr>
        <p:spPr bwMode="auto">
          <a:xfrm flipH="1">
            <a:off x="7010400" y="3200400"/>
            <a:ext cx="5334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Πεδία: ένα παράδειγμα </a:t>
            </a:r>
            <a:endParaRPr lang="en-AU" altLang="el-GR" sz="3600" smtClean="0"/>
          </a:p>
        </p:txBody>
      </p:sp>
      <p:sp>
        <p:nvSpPr>
          <p:cNvPr id="14339" name="Oval 3"/>
          <p:cNvSpPr>
            <a:spLocks noChangeArrowheads="1"/>
          </p:cNvSpPr>
          <p:nvPr/>
        </p:nvSpPr>
        <p:spPr bwMode="auto">
          <a:xfrm>
            <a:off x="2438400" y="2438400"/>
            <a:ext cx="3657600" cy="33528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4340" name="Text Box 5"/>
          <p:cNvSpPr txBox="1">
            <a:spLocks noChangeArrowheads="1"/>
          </p:cNvSpPr>
          <p:nvPr/>
        </p:nvSpPr>
        <p:spPr bwMode="auto">
          <a:xfrm>
            <a:off x="3048000" y="3352800"/>
            <a:ext cx="9445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hours</a:t>
            </a: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2743200" y="3810000"/>
            <a:ext cx="12493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minutes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2674938" y="4267200"/>
            <a:ext cx="1317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seconds</a:t>
            </a: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4114800" y="3352800"/>
            <a:ext cx="1295400" cy="457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4114800" y="3810000"/>
            <a:ext cx="1295400" cy="457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4114800" y="4267200"/>
            <a:ext cx="1295400" cy="457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4346" name="Text Box 11"/>
          <p:cNvSpPr txBox="1">
            <a:spLocks noChangeArrowheads="1"/>
          </p:cNvSpPr>
          <p:nvPr/>
        </p:nvSpPr>
        <p:spPr bwMode="auto">
          <a:xfrm>
            <a:off x="990600" y="1754188"/>
            <a:ext cx="39544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Times" panose="02020603050405020304" pitchFamily="18" charset="0"/>
              </a:rPr>
              <a:t>Αντικείμενο της κλάσης </a:t>
            </a:r>
            <a:r>
              <a:rPr lang="en-AU" altLang="el-GR" sz="2400">
                <a:solidFill>
                  <a:schemeClr val="tx2"/>
                </a:solidFill>
                <a:latin typeface="Times" panose="02020603050405020304" pitchFamily="18" charset="0"/>
              </a:rPr>
              <a:t>timer: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mtClean="0"/>
              <a:t>Μέθοδοι</a:t>
            </a:r>
            <a:endParaRPr lang="en-AU" altLang="el-GR" smtClean="0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267200" y="381000"/>
            <a:ext cx="4495800" cy="229552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/**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  * Return</a:t>
            </a:r>
            <a:r>
              <a:rPr lang="en-US" altLang="el-GR" sz="1800">
                <a:solidFill>
                  <a:schemeClr val="tx2"/>
                </a:solidFill>
                <a:latin typeface="Arial" panose="020B0604020202020204" pitchFamily="34" charset="0"/>
              </a:rPr>
              <a:t>s</a:t>
            </a: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 the current time of this timer.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  */ 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 public String getTime()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 {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	return hours + “:” +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		minutes + “:” +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		seconds;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 }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304800" y="2057400"/>
            <a:ext cx="8420100" cy="2706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400" b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b="1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AU" altLang="el-GR" sz="1800" b="1">
                <a:solidFill>
                  <a:schemeClr val="tx2"/>
                </a:solidFill>
                <a:latin typeface="Arial" panose="020B0604020202020204" pitchFamily="34" charset="0"/>
              </a:rPr>
              <a:t>/**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b="1">
                <a:solidFill>
                  <a:schemeClr val="tx2"/>
                </a:solidFill>
                <a:latin typeface="Arial" panose="020B0604020202020204" pitchFamily="34" charset="0"/>
              </a:rPr>
              <a:t>  * </a:t>
            </a:r>
            <a:r>
              <a:rPr lang="el-GR" altLang="el-GR" sz="1800" b="1">
                <a:solidFill>
                  <a:schemeClr val="tx2"/>
                </a:solidFill>
                <a:latin typeface="Arial" panose="020B0604020202020204" pitchFamily="34" charset="0"/>
              </a:rPr>
              <a:t>σχόλιο σχετικό με τη μέθοδο </a:t>
            </a:r>
            <a:endParaRPr lang="en-AU" altLang="el-GR" sz="1800" b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b="1">
                <a:solidFill>
                  <a:schemeClr val="tx2"/>
                </a:solidFill>
                <a:latin typeface="Arial" panose="020B0604020202020204" pitchFamily="34" charset="0"/>
              </a:rPr>
              <a:t>  */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 b="1" i="1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l-GR" altLang="el-GR" sz="1800" b="1" i="1">
                <a:solidFill>
                  <a:schemeClr val="tx2"/>
                </a:solidFill>
                <a:latin typeface="Arial" panose="020B0604020202020204" pitchFamily="34" charset="0"/>
              </a:rPr>
              <a:t>μετατροπέας-προσπέλασης</a:t>
            </a:r>
            <a:r>
              <a:rPr lang="en-AU" altLang="el-GR" sz="1800" b="1" i="1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l-GR" altLang="el-GR" sz="1800" b="1" i="1">
                <a:solidFill>
                  <a:schemeClr val="tx2"/>
                </a:solidFill>
                <a:latin typeface="Arial" panose="020B0604020202020204" pitchFamily="34" charset="0"/>
              </a:rPr>
              <a:t>τύπος-αποτελέσματος</a:t>
            </a:r>
            <a:r>
              <a:rPr lang="en-AU" altLang="el-GR" sz="1800" b="1" i="1">
                <a:solidFill>
                  <a:schemeClr val="tx2"/>
                </a:solidFill>
                <a:latin typeface="Arial" panose="020B0604020202020204" pitchFamily="34" charset="0"/>
              </a:rPr>
              <a:t>  </a:t>
            </a:r>
            <a:r>
              <a:rPr lang="el-GR" altLang="el-GR" sz="1800" b="1" i="1">
                <a:solidFill>
                  <a:schemeClr val="tx2"/>
                </a:solidFill>
                <a:latin typeface="Arial" panose="020B0604020202020204" pitchFamily="34" charset="0"/>
              </a:rPr>
              <a:t>όνομα</a:t>
            </a:r>
            <a:r>
              <a:rPr lang="en-AU" altLang="el-GR" sz="1800" b="1">
                <a:solidFill>
                  <a:schemeClr val="tx2"/>
                </a:solidFill>
                <a:latin typeface="Arial" panose="020B0604020202020204" pitchFamily="34" charset="0"/>
              </a:rPr>
              <a:t> (</a:t>
            </a:r>
            <a:r>
              <a:rPr lang="el-GR" altLang="el-GR" sz="1800" b="1" i="1">
                <a:solidFill>
                  <a:schemeClr val="tx2"/>
                </a:solidFill>
                <a:latin typeface="Arial" panose="020B0604020202020204" pitchFamily="34" charset="0"/>
              </a:rPr>
              <a:t>παράμετροι</a:t>
            </a:r>
            <a:r>
              <a:rPr lang="en-AU" altLang="el-GR" sz="1800" b="1">
                <a:solidFill>
                  <a:schemeClr val="tx2"/>
                </a:solidFill>
                <a:latin typeface="Arial" panose="020B0604020202020204" pitchFamily="34" charset="0"/>
              </a:rPr>
              <a:t>)</a:t>
            </a:r>
            <a:r>
              <a:rPr lang="el-GR" altLang="el-GR" sz="1800" b="1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AU" altLang="el-GR" sz="1800" b="1">
                <a:solidFill>
                  <a:schemeClr val="tx2"/>
                </a:solidFill>
                <a:latin typeface="Arial" panose="020B0604020202020204" pitchFamily="34" charset="0"/>
              </a:rPr>
              <a:t/>
            </a:r>
            <a:br>
              <a:rPr lang="en-AU" altLang="el-GR" sz="1800" b="1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1800" b="1">
                <a:solidFill>
                  <a:schemeClr val="tx2"/>
                </a:solidFill>
                <a:latin typeface="Arial" panose="020B0604020202020204" pitchFamily="34" charset="0"/>
              </a:rPr>
              <a:t> {</a:t>
            </a:r>
            <a:br>
              <a:rPr lang="en-AU" altLang="el-GR" sz="1800" b="1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1800" b="1">
                <a:solidFill>
                  <a:schemeClr val="tx2"/>
                </a:solidFill>
                <a:latin typeface="Arial" panose="020B0604020202020204" pitchFamily="34" charset="0"/>
              </a:rPr>
              <a:t>	</a:t>
            </a:r>
            <a:r>
              <a:rPr lang="el-GR" altLang="el-GR" sz="1800" b="1" i="1">
                <a:solidFill>
                  <a:schemeClr val="tx2"/>
                </a:solidFill>
                <a:latin typeface="Arial" panose="020B0604020202020204" pitchFamily="34" charset="0"/>
              </a:rPr>
              <a:t>σώμα </a:t>
            </a:r>
            <a:r>
              <a:rPr lang="el-GR" altLang="el-GR" sz="1800">
                <a:solidFill>
                  <a:srgbClr val="FF66FF"/>
                </a:solidFill>
                <a:latin typeface="Arial" panose="020B0604020202020204" pitchFamily="34" charset="0"/>
              </a:rPr>
              <a:t>[</a:t>
            </a:r>
            <a:r>
              <a:rPr lang="en-US" altLang="el-GR" sz="1800">
                <a:solidFill>
                  <a:srgbClr val="FF66FF"/>
                </a:solidFill>
                <a:latin typeface="Arial" panose="020B0604020202020204" pitchFamily="34" charset="0"/>
              </a:rPr>
              <a:t>body]</a:t>
            </a:r>
            <a:r>
              <a:rPr lang="en-US" altLang="el-GR" sz="1800" b="1" i="1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AU" altLang="el-GR" sz="1800" b="1">
                <a:solidFill>
                  <a:schemeClr val="tx2"/>
                </a:solidFill>
                <a:latin typeface="Arial" panose="020B0604020202020204" pitchFamily="34" charset="0"/>
              </a:rPr>
              <a:t/>
            </a:r>
            <a:br>
              <a:rPr lang="en-AU" altLang="el-GR" sz="1800" b="1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1800" b="1">
                <a:solidFill>
                  <a:schemeClr val="tx2"/>
                </a:solidFill>
                <a:latin typeface="Arial" panose="020B0604020202020204" pitchFamily="34" charset="0"/>
              </a:rPr>
              <a:t> }	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362200" y="4800600"/>
            <a:ext cx="41735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i="1">
                <a:solidFill>
                  <a:schemeClr val="tx2"/>
                </a:solidFill>
                <a:latin typeface="Times" panose="02020603050405020304" pitchFamily="18" charset="0"/>
              </a:rPr>
              <a:t>“public” </a:t>
            </a:r>
            <a:r>
              <a:rPr lang="el-GR" altLang="el-GR" sz="2000" i="1">
                <a:solidFill>
                  <a:schemeClr val="tx2"/>
                </a:solidFill>
                <a:latin typeface="Times" panose="02020603050405020304" pitchFamily="18" charset="0"/>
              </a:rPr>
              <a:t>για τις περισσότερες μεθόδους</a:t>
            </a:r>
            <a:endParaRPr lang="en-AU" altLang="el-GR" sz="2000" i="1">
              <a:solidFill>
                <a:schemeClr val="tx2"/>
              </a:solidFill>
              <a:latin typeface="Times" panose="02020603050405020304" pitchFamily="18" charset="0"/>
            </a:endParaRPr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 flipH="1" flipV="1">
            <a:off x="2819400" y="3886200"/>
            <a:ext cx="533400" cy="990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4572000" y="2819400"/>
            <a:ext cx="36576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 i="1">
                <a:solidFill>
                  <a:schemeClr val="tx2"/>
                </a:solidFill>
                <a:latin typeface="Times" panose="02020603050405020304" pitchFamily="18" charset="0"/>
              </a:rPr>
              <a:t>Ο τύπος της τιμής που επιστρέφει η μέθοδος</a:t>
            </a:r>
            <a:endParaRPr lang="en-AU" altLang="el-GR" sz="2000" i="1">
              <a:solidFill>
                <a:schemeClr val="tx2"/>
              </a:solidFill>
              <a:latin typeface="Times" panose="02020603050405020304" pitchFamily="18" charset="0"/>
            </a:endParaRP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6858000" y="4800600"/>
            <a:ext cx="16335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 i="1">
                <a:solidFill>
                  <a:schemeClr val="tx2"/>
                </a:solidFill>
                <a:latin typeface="Times" panose="02020603050405020304" pitchFamily="18" charset="0"/>
              </a:rPr>
              <a:t>προσδιοριστής</a:t>
            </a:r>
            <a:endParaRPr lang="en-AU" altLang="el-GR" sz="2000" i="1">
              <a:solidFill>
                <a:schemeClr val="tx2"/>
              </a:solidFill>
              <a:latin typeface="Times" panose="02020603050405020304" pitchFamily="18" charset="0"/>
            </a:endParaRP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724400" y="5562600"/>
            <a:ext cx="4114800" cy="7112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 b="1" i="1">
                <a:solidFill>
                  <a:schemeClr val="tx2"/>
                </a:solidFill>
                <a:latin typeface="Times" panose="02020603050405020304" pitchFamily="18" charset="0"/>
              </a:rPr>
              <a:t>Σύμβαση</a:t>
            </a:r>
            <a:r>
              <a:rPr lang="el-GR" altLang="el-GR" sz="2000" i="1">
                <a:solidFill>
                  <a:schemeClr val="tx2"/>
                </a:solidFill>
                <a:latin typeface="Times" panose="02020603050405020304" pitchFamily="18" charset="0"/>
              </a:rPr>
              <a:t>: τα ονόματα των μεθόδων αρχίζουν με πεζό γράμμα</a:t>
            </a:r>
            <a:endParaRPr lang="en-AU" altLang="el-GR" sz="2000" i="1">
              <a:solidFill>
                <a:schemeClr val="tx2"/>
              </a:solidFill>
              <a:latin typeface="Times" panose="02020603050405020304" pitchFamily="18" charset="0"/>
            </a:endParaRPr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 flipH="1" flipV="1">
            <a:off x="6629400" y="3886200"/>
            <a:ext cx="762000" cy="9779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 flipH="1">
            <a:off x="4800600" y="3429000"/>
            <a:ext cx="228600" cy="228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1676400" y="5486400"/>
            <a:ext cx="19812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 i="1">
                <a:solidFill>
                  <a:schemeClr val="tx2"/>
                </a:solidFill>
                <a:latin typeface="Times" panose="02020603050405020304" pitchFamily="18" charset="0"/>
              </a:rPr>
              <a:t>Υλοποίηση της μεθόδου</a:t>
            </a:r>
            <a:endParaRPr lang="en-AU" altLang="el-GR" sz="2000" i="1">
              <a:solidFill>
                <a:schemeClr val="tx2"/>
              </a:solidFill>
              <a:latin typeface="Times" panose="02020603050405020304" pitchFamily="18" charset="0"/>
            </a:endParaRPr>
          </a:p>
        </p:txBody>
      </p:sp>
      <p:sp>
        <p:nvSpPr>
          <p:cNvPr id="15373" name="Line 13"/>
          <p:cNvSpPr>
            <a:spLocks noChangeShapeType="1"/>
          </p:cNvSpPr>
          <p:nvPr/>
        </p:nvSpPr>
        <p:spPr bwMode="auto">
          <a:xfrm flipH="1" flipV="1">
            <a:off x="1828800" y="4495800"/>
            <a:ext cx="304800" cy="990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762000" y="1371600"/>
            <a:ext cx="3214688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 i="1">
                <a:solidFill>
                  <a:schemeClr val="tx2"/>
                </a:solidFill>
                <a:latin typeface="Times" panose="02020603050405020304" pitchFamily="18" charset="0"/>
              </a:rPr>
              <a:t>Σχόλιο που αναφέρεται στη χρήση/λειτουργία της μεθόδου</a:t>
            </a:r>
            <a:endParaRPr lang="en-AU" altLang="el-GR" sz="2000" i="1">
              <a:solidFill>
                <a:schemeClr val="tx2"/>
              </a:solidFill>
              <a:latin typeface="Times" panose="02020603050405020304" pitchFamily="18" charset="0"/>
            </a:endParaRPr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H="1">
            <a:off x="1905000" y="2133600"/>
            <a:ext cx="152400" cy="762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Μέθοδοι : ένα παράδειγμα</a:t>
            </a:r>
            <a:endParaRPr lang="en-AU" altLang="el-GR" sz="3600" smtClean="0"/>
          </a:p>
        </p:txBody>
      </p:sp>
      <p:sp>
        <p:nvSpPr>
          <p:cNvPr id="16387" name="Text Box 10"/>
          <p:cNvSpPr txBox="1">
            <a:spLocks noChangeArrowheads="1"/>
          </p:cNvSpPr>
          <p:nvPr/>
        </p:nvSpPr>
        <p:spPr bwMode="auto">
          <a:xfrm>
            <a:off x="990600" y="1754188"/>
            <a:ext cx="395446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Times" panose="02020603050405020304" pitchFamily="18" charset="0"/>
              </a:rPr>
              <a:t>Αντικείμενο της κλάσης </a:t>
            </a:r>
            <a:r>
              <a:rPr lang="en-AU" altLang="el-GR" sz="2400">
                <a:solidFill>
                  <a:schemeClr val="tx2"/>
                </a:solidFill>
                <a:latin typeface="Times" panose="02020603050405020304" pitchFamily="18" charset="0"/>
              </a:rPr>
              <a:t>timer:</a:t>
            </a:r>
          </a:p>
        </p:txBody>
      </p:sp>
      <p:sp>
        <p:nvSpPr>
          <p:cNvPr id="16388" name="Oval 3"/>
          <p:cNvSpPr>
            <a:spLocks noChangeArrowheads="1"/>
          </p:cNvSpPr>
          <p:nvPr/>
        </p:nvSpPr>
        <p:spPr bwMode="auto">
          <a:xfrm>
            <a:off x="5181600" y="1600200"/>
            <a:ext cx="3200400" cy="3098800"/>
          </a:xfrm>
          <a:prstGeom prst="ellipse">
            <a:avLst/>
          </a:prstGeom>
          <a:solidFill>
            <a:schemeClr val="hlink"/>
          </a:solidFill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buClr>
                <a:schemeClr val="tx1"/>
              </a:buClr>
              <a:buFont typeface="Monotype Sorts" charset="2"/>
              <a:buNone/>
            </a:pP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>
              <a:buClr>
                <a:schemeClr val="tx1"/>
              </a:buClr>
              <a:buFont typeface="Monotype Sorts" charset="2"/>
              <a:buNone/>
            </a:pP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>
              <a:buClr>
                <a:schemeClr val="tx1"/>
              </a:buClr>
              <a:buFont typeface="Monotype Sorts" charset="2"/>
              <a:buNone/>
            </a:pP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>
              <a:buClr>
                <a:schemeClr val="tx1"/>
              </a:buClr>
              <a:buFont typeface="Monotype Sorts" charset="2"/>
              <a:buNone/>
            </a:pP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algn="ctr">
              <a:buClr>
                <a:schemeClr val="tx1"/>
              </a:buClr>
              <a:buFont typeface="Monotype Sorts" charset="2"/>
              <a:buNone/>
            </a:pP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6389" name="Text Box 6"/>
          <p:cNvSpPr txBox="1">
            <a:spLocks noChangeArrowheads="1"/>
          </p:cNvSpPr>
          <p:nvPr/>
        </p:nvSpPr>
        <p:spPr bwMode="auto">
          <a:xfrm>
            <a:off x="6040438" y="3890963"/>
            <a:ext cx="1158875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getTime()</a:t>
            </a:r>
          </a:p>
        </p:txBody>
      </p:sp>
      <p:sp>
        <p:nvSpPr>
          <p:cNvPr id="16390" name="Rectangle 7"/>
          <p:cNvSpPr>
            <a:spLocks noChangeArrowheads="1"/>
          </p:cNvSpPr>
          <p:nvPr/>
        </p:nvSpPr>
        <p:spPr bwMode="auto">
          <a:xfrm>
            <a:off x="6400800" y="2743200"/>
            <a:ext cx="6858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6391" name="Rectangle 8"/>
          <p:cNvSpPr>
            <a:spLocks noChangeArrowheads="1"/>
          </p:cNvSpPr>
          <p:nvPr/>
        </p:nvSpPr>
        <p:spPr bwMode="auto">
          <a:xfrm>
            <a:off x="6400800" y="2971800"/>
            <a:ext cx="6858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6392" name="Rectangle 9"/>
          <p:cNvSpPr>
            <a:spLocks noChangeArrowheads="1"/>
          </p:cNvSpPr>
          <p:nvPr/>
        </p:nvSpPr>
        <p:spPr bwMode="auto">
          <a:xfrm>
            <a:off x="6400800" y="3200400"/>
            <a:ext cx="6858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6393" name="Line 11"/>
          <p:cNvSpPr>
            <a:spLocks noChangeShapeType="1"/>
          </p:cNvSpPr>
          <p:nvPr/>
        </p:nvSpPr>
        <p:spPr bwMode="auto">
          <a:xfrm flipV="1">
            <a:off x="5659438" y="3429000"/>
            <a:ext cx="741362" cy="8429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6394" name="Line 12"/>
          <p:cNvSpPr>
            <a:spLocks noChangeShapeType="1"/>
          </p:cNvSpPr>
          <p:nvPr/>
        </p:nvSpPr>
        <p:spPr bwMode="auto">
          <a:xfrm flipH="1" flipV="1">
            <a:off x="7086600" y="3429000"/>
            <a:ext cx="630238" cy="995363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6395" name="Line 22"/>
          <p:cNvSpPr>
            <a:spLocks noChangeShapeType="1"/>
          </p:cNvSpPr>
          <p:nvPr/>
        </p:nvSpPr>
        <p:spPr bwMode="auto">
          <a:xfrm flipV="1">
            <a:off x="4572000" y="4495800"/>
            <a:ext cx="1219200" cy="8382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6396" name="Line 23"/>
          <p:cNvSpPr>
            <a:spLocks noChangeShapeType="1"/>
          </p:cNvSpPr>
          <p:nvPr/>
        </p:nvSpPr>
        <p:spPr bwMode="auto">
          <a:xfrm flipH="1">
            <a:off x="4876800" y="4572000"/>
            <a:ext cx="1219200" cy="9906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6397" name="Text Box 24"/>
          <p:cNvSpPr txBox="1">
            <a:spLocks noChangeArrowheads="1"/>
          </p:cNvSpPr>
          <p:nvPr/>
        </p:nvSpPr>
        <p:spPr bwMode="auto">
          <a:xfrm>
            <a:off x="3643313" y="4460875"/>
            <a:ext cx="16891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“getTime()”</a:t>
            </a:r>
          </a:p>
        </p:txBody>
      </p:sp>
      <p:sp>
        <p:nvSpPr>
          <p:cNvPr id="16398" name="Text Box 25"/>
          <p:cNvSpPr txBox="1">
            <a:spLocks noChangeArrowheads="1"/>
          </p:cNvSpPr>
          <p:nvPr/>
        </p:nvSpPr>
        <p:spPr bwMode="auto">
          <a:xfrm>
            <a:off x="5410200" y="5181600"/>
            <a:ext cx="15716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“12:45:07”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Επίδειξη</a:t>
            </a:r>
            <a:r>
              <a:rPr lang="en-AU" altLang="el-GR" sz="3600" smtClean="0"/>
              <a:t>: </a:t>
            </a:r>
            <a:r>
              <a:rPr lang="el-GR" altLang="el-GR" sz="3600" smtClean="0"/>
              <a:t>ανάπτυξη μια κλάσης</a:t>
            </a:r>
            <a:endParaRPr lang="en-AU" altLang="el-GR" sz="3600" smtClean="0"/>
          </a:p>
        </p:txBody>
      </p:sp>
      <p:sp>
        <p:nvSpPr>
          <p:cNvPr id="17411" name="TextBox 1"/>
          <p:cNvSpPr txBox="1">
            <a:spLocks noChangeArrowheads="1"/>
          </p:cNvSpPr>
          <p:nvPr/>
        </p:nvSpPr>
        <p:spPr bwMode="auto">
          <a:xfrm>
            <a:off x="685800" y="2060575"/>
            <a:ext cx="41227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Κλάση </a:t>
            </a:r>
            <a:r>
              <a:rPr lang="en-US" altLang="el-GR" sz="2400">
                <a:solidFill>
                  <a:schemeClr val="tx2"/>
                </a:solidFill>
                <a:latin typeface="Arial" panose="020B0604020202020204" pitchFamily="34" charset="0"/>
              </a:rPr>
              <a:t>Counter (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μετρητής)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Κατασκευαστές </a:t>
            </a:r>
            <a:r>
              <a:rPr lang="el-GR" altLang="el-GR" sz="2400" smtClean="0"/>
              <a:t>(</a:t>
            </a:r>
            <a:r>
              <a:rPr lang="en-AU" altLang="el-GR" sz="2400" smtClean="0"/>
              <a:t>Constructors</a:t>
            </a:r>
            <a:r>
              <a:rPr lang="el-GR" altLang="el-GR" sz="2400" smtClean="0"/>
              <a:t>)</a:t>
            </a:r>
            <a:endParaRPr lang="en-AU" altLang="el-GR" sz="2400" smtClean="0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533400" y="1371600"/>
            <a:ext cx="3429000" cy="389731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class Timer</a:t>
            </a:r>
            <a:b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{</a:t>
            </a:r>
            <a:b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    ...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endParaRPr lang="en-AU" altLang="el-GR" sz="18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    /**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     * Construct a timer object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     * initialised to 0:00:00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     */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    public Timer()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    {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	hours = 0;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	minutes = 0;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	seconds = 0;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    }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    ...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4267200" y="1447800"/>
            <a:ext cx="4572000" cy="441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>
                <a:solidFill>
                  <a:schemeClr val="tx2"/>
                </a:solidFill>
                <a:latin typeface="Arial" panose="020B0604020202020204" pitchFamily="34" charset="0"/>
              </a:rPr>
              <a:t>Ο κατασκευαστής είναι μια ειδική μέθοδος που εκτελείται όταν δημιουργείται ένα αντικείμενο.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>
                <a:solidFill>
                  <a:schemeClr val="tx2"/>
                </a:solidFill>
                <a:latin typeface="Arial" panose="020B0604020202020204" pitchFamily="34" charset="0"/>
              </a:rPr>
              <a:t>Το όνομα της μεθόδου-κατασκευαστή είναι το ίδιο με το όνομα της κλάσης.</a:t>
            </a: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>
                <a:solidFill>
                  <a:schemeClr val="tx2"/>
                </a:solidFill>
                <a:latin typeface="Arial" panose="020B0604020202020204" pitchFamily="34" charset="0"/>
              </a:rPr>
              <a:t>Ένας κατασκευαστής δεν έχει τύπο-αποτελέσματος</a:t>
            </a: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.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>
                <a:solidFill>
                  <a:schemeClr val="tx2"/>
                </a:solidFill>
                <a:latin typeface="Arial" panose="020B0604020202020204" pitchFamily="34" charset="0"/>
              </a:rPr>
              <a:t>Σκοπός του κατασκευαστή είναι η αρχικοποίηση του αντικειμένου σε μια έγκυρη κατάσταση. </a:t>
            </a: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Ονόματα πεδίων</a:t>
            </a:r>
            <a:r>
              <a:rPr lang="el-GR" altLang="el-GR" smtClean="0"/>
              <a:t> </a:t>
            </a:r>
            <a:endParaRPr lang="en-AU" altLang="el-GR" sz="5400" smtClean="0">
              <a:solidFill>
                <a:srgbClr val="000000"/>
              </a:solidFill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838200" y="1600200"/>
            <a:ext cx="6991350" cy="4003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Τα ονόματα των πεδίων πρέπει να «έχουν νόημα»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καλά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: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	</a:t>
            </a: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yearOfBirth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	numberOfSeats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	totalTime</a:t>
            </a:r>
            <a:endParaRPr lang="el-GR" altLang="el-GR" sz="18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18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άσχημα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:</a:t>
            </a:r>
          </a:p>
          <a:p>
            <a:pPr>
              <a:lnSpc>
                <a:spcPct val="6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	</a:t>
            </a: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yb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	s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	number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Μέθοδοι</a:t>
            </a:r>
            <a:endParaRPr lang="en-AU" altLang="el-GR" sz="3600" smtClean="0">
              <a:solidFill>
                <a:srgbClr val="000000"/>
              </a:solidFill>
            </a:endParaRPr>
          </a:p>
        </p:txBody>
      </p:sp>
      <p:sp>
        <p:nvSpPr>
          <p:cNvPr id="21507" name="Text Box 2052"/>
          <p:cNvSpPr txBox="1">
            <a:spLocks noChangeArrowheads="1"/>
          </p:cNvSpPr>
          <p:nvPr/>
        </p:nvSpPr>
        <p:spPr bwMode="auto">
          <a:xfrm>
            <a:off x="838200" y="2286000"/>
            <a:ext cx="4572000" cy="21050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public String getTime()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{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	return hours + “:” +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		minutes + “:” +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		seconds;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}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1508" name="Text Box 2053"/>
          <p:cNvSpPr txBox="1">
            <a:spLocks noChangeArrowheads="1"/>
          </p:cNvSpPr>
          <p:nvPr/>
        </p:nvSpPr>
        <p:spPr bwMode="auto">
          <a:xfrm>
            <a:off x="3657600" y="1423988"/>
            <a:ext cx="2792413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800" i="1">
                <a:solidFill>
                  <a:schemeClr val="tx2"/>
                </a:solidFill>
                <a:latin typeface="Times" panose="02020603050405020304" pitchFamily="18" charset="0"/>
              </a:rPr>
              <a:t>Υπογραφή </a:t>
            </a:r>
            <a:r>
              <a:rPr lang="en-US" altLang="el-GR" sz="2000">
                <a:solidFill>
                  <a:srgbClr val="FF66FF"/>
                </a:solidFill>
                <a:latin typeface="Times" panose="02020603050405020304" pitchFamily="18" charset="0"/>
              </a:rPr>
              <a:t>[</a:t>
            </a:r>
            <a:r>
              <a:rPr lang="en-AU" altLang="el-GR" sz="2000">
                <a:solidFill>
                  <a:srgbClr val="FF66FF"/>
                </a:solidFill>
                <a:latin typeface="Times" panose="02020603050405020304" pitchFamily="18" charset="0"/>
              </a:rPr>
              <a:t>signature]</a:t>
            </a:r>
          </a:p>
        </p:txBody>
      </p:sp>
      <p:sp>
        <p:nvSpPr>
          <p:cNvPr id="21509" name="Line 2054"/>
          <p:cNvSpPr>
            <a:spLocks noChangeShapeType="1"/>
          </p:cNvSpPr>
          <p:nvPr/>
        </p:nvSpPr>
        <p:spPr bwMode="auto">
          <a:xfrm flipH="1">
            <a:off x="3276600" y="1905000"/>
            <a:ext cx="5334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1510" name="Text Box 2055"/>
          <p:cNvSpPr txBox="1">
            <a:spLocks noChangeArrowheads="1"/>
          </p:cNvSpPr>
          <p:nvPr/>
        </p:nvSpPr>
        <p:spPr bwMode="auto">
          <a:xfrm>
            <a:off x="4191000" y="4572000"/>
            <a:ext cx="19812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800" i="1">
                <a:solidFill>
                  <a:schemeClr val="tx2"/>
                </a:solidFill>
                <a:latin typeface="Times" panose="02020603050405020304" pitchFamily="18" charset="0"/>
              </a:rPr>
              <a:t>σώμα</a:t>
            </a:r>
            <a:endParaRPr lang="en-AU" altLang="el-GR" sz="2800" i="1">
              <a:solidFill>
                <a:schemeClr val="tx2"/>
              </a:solidFill>
              <a:latin typeface="Times" panose="02020603050405020304" pitchFamily="18" charset="0"/>
            </a:endParaRPr>
          </a:p>
        </p:txBody>
      </p:sp>
      <p:sp>
        <p:nvSpPr>
          <p:cNvPr id="21511" name="Line 2056"/>
          <p:cNvSpPr>
            <a:spLocks noChangeShapeType="1"/>
          </p:cNvSpPr>
          <p:nvPr/>
        </p:nvSpPr>
        <p:spPr bwMode="auto">
          <a:xfrm flipH="1" flipV="1">
            <a:off x="3657600" y="3962400"/>
            <a:ext cx="609600" cy="7620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533400"/>
            <a:ext cx="8001000" cy="565150"/>
          </a:xfrm>
        </p:spPr>
        <p:txBody>
          <a:bodyPr/>
          <a:lstStyle/>
          <a:p>
            <a:r>
              <a:rPr lang="el-GR" altLang="el-GR" sz="3600" smtClean="0"/>
              <a:t>Ο τύπος-αποτελέσματος της μεθόδου</a:t>
            </a:r>
            <a:endParaRPr lang="en-AU" altLang="el-GR" sz="3600" smtClean="0"/>
          </a:p>
        </p:txBody>
      </p:sp>
      <p:sp>
        <p:nvSpPr>
          <p:cNvPr id="22531" name="Text Box 2051"/>
          <p:cNvSpPr txBox="1">
            <a:spLocks noChangeArrowheads="1"/>
          </p:cNvSpPr>
          <p:nvPr/>
        </p:nvSpPr>
        <p:spPr bwMode="auto">
          <a:xfrm>
            <a:off x="685800" y="1981200"/>
            <a:ext cx="3429000" cy="15589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public </a:t>
            </a:r>
            <a:r>
              <a:rPr lang="en-AU" altLang="el-GR" sz="2000" b="1">
                <a:solidFill>
                  <a:schemeClr val="tx2"/>
                </a:solidFill>
                <a:latin typeface="Arial" panose="020B0604020202020204" pitchFamily="34" charset="0"/>
              </a:rPr>
              <a:t>String</a:t>
            </a: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getName()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{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	...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}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2532" name="Text Box 2055"/>
          <p:cNvSpPr txBox="1">
            <a:spLocks noChangeArrowheads="1"/>
          </p:cNvSpPr>
          <p:nvPr/>
        </p:nvSpPr>
        <p:spPr bwMode="auto">
          <a:xfrm>
            <a:off x="533400" y="4572000"/>
            <a:ext cx="3429000" cy="15589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public </a:t>
            </a:r>
            <a:r>
              <a:rPr lang="en-AU" altLang="el-GR" sz="2000" b="1">
                <a:solidFill>
                  <a:schemeClr val="tx2"/>
                </a:solidFill>
                <a:latin typeface="Arial" panose="020B0604020202020204" pitchFamily="34" charset="0"/>
              </a:rPr>
              <a:t>void</a:t>
            </a: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print()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{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	...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}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2533" name="Text Box 2056"/>
          <p:cNvSpPr txBox="1">
            <a:spLocks noChangeArrowheads="1"/>
          </p:cNvSpPr>
          <p:nvPr/>
        </p:nvSpPr>
        <p:spPr bwMode="auto">
          <a:xfrm>
            <a:off x="4724400" y="2819400"/>
            <a:ext cx="3429000" cy="15589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public </a:t>
            </a:r>
            <a:r>
              <a:rPr lang="en-AU" altLang="el-GR" sz="2000" b="1">
                <a:solidFill>
                  <a:schemeClr val="tx2"/>
                </a:solidFill>
                <a:latin typeface="Arial" panose="020B0604020202020204" pitchFamily="34" charset="0"/>
              </a:rPr>
              <a:t>int</a:t>
            </a: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size()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{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	...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}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2534" name="Text Box 2057"/>
          <p:cNvSpPr txBox="1">
            <a:spLocks noChangeArrowheads="1"/>
          </p:cNvSpPr>
          <p:nvPr/>
        </p:nvSpPr>
        <p:spPr bwMode="auto">
          <a:xfrm>
            <a:off x="2743200" y="1295400"/>
            <a:ext cx="21050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 i="1">
                <a:solidFill>
                  <a:schemeClr val="tx2"/>
                </a:solidFill>
                <a:latin typeface="Times" panose="02020603050405020304" pitchFamily="18" charset="0"/>
              </a:rPr>
              <a:t>Επιστρέφει κείμενο</a:t>
            </a:r>
            <a:endParaRPr lang="en-AU" altLang="el-GR" sz="2000" i="1">
              <a:solidFill>
                <a:schemeClr val="tx2"/>
              </a:solidFill>
              <a:latin typeface="Times" panose="02020603050405020304" pitchFamily="18" charset="0"/>
            </a:endParaRPr>
          </a:p>
        </p:txBody>
      </p:sp>
      <p:sp>
        <p:nvSpPr>
          <p:cNvPr id="22535" name="Line 2058"/>
          <p:cNvSpPr>
            <a:spLocks noChangeShapeType="1"/>
          </p:cNvSpPr>
          <p:nvPr/>
        </p:nvSpPr>
        <p:spPr bwMode="auto">
          <a:xfrm flipH="1">
            <a:off x="2362200" y="1676400"/>
            <a:ext cx="5334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2536" name="Text Box 2059"/>
          <p:cNvSpPr txBox="1">
            <a:spLocks noChangeArrowheads="1"/>
          </p:cNvSpPr>
          <p:nvPr/>
        </p:nvSpPr>
        <p:spPr bwMode="auto">
          <a:xfrm>
            <a:off x="2209800" y="3810000"/>
            <a:ext cx="238442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 i="1">
                <a:solidFill>
                  <a:schemeClr val="tx2"/>
                </a:solidFill>
                <a:latin typeface="Times" panose="02020603050405020304" pitchFamily="18" charset="0"/>
              </a:rPr>
              <a:t>Δεν επιστρέφει τίποτε </a:t>
            </a:r>
            <a:endParaRPr lang="en-AU" altLang="el-GR" sz="2000" i="1">
              <a:solidFill>
                <a:schemeClr val="tx2"/>
              </a:solidFill>
              <a:latin typeface="Times" panose="02020603050405020304" pitchFamily="18" charset="0"/>
            </a:endParaRPr>
          </a:p>
        </p:txBody>
      </p:sp>
      <p:sp>
        <p:nvSpPr>
          <p:cNvPr id="22537" name="Line 2060"/>
          <p:cNvSpPr>
            <a:spLocks noChangeShapeType="1"/>
          </p:cNvSpPr>
          <p:nvPr/>
        </p:nvSpPr>
        <p:spPr bwMode="auto">
          <a:xfrm flipH="1">
            <a:off x="1828800" y="4191000"/>
            <a:ext cx="5334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2538" name="Text Box 2061"/>
          <p:cNvSpPr txBox="1">
            <a:spLocks noChangeArrowheads="1"/>
          </p:cNvSpPr>
          <p:nvPr/>
        </p:nvSpPr>
        <p:spPr bwMode="auto">
          <a:xfrm>
            <a:off x="6248400" y="2005013"/>
            <a:ext cx="25733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 i="1">
                <a:solidFill>
                  <a:schemeClr val="tx2"/>
                </a:solidFill>
                <a:latin typeface="Times" panose="02020603050405020304" pitchFamily="18" charset="0"/>
              </a:rPr>
              <a:t>Επιστρέφει έναν αριθμό</a:t>
            </a:r>
            <a:endParaRPr lang="en-AU" altLang="el-GR" sz="2000" i="1">
              <a:solidFill>
                <a:schemeClr val="tx2"/>
              </a:solidFill>
              <a:latin typeface="Times" panose="02020603050405020304" pitchFamily="18" charset="0"/>
            </a:endParaRPr>
          </a:p>
        </p:txBody>
      </p:sp>
      <p:sp>
        <p:nvSpPr>
          <p:cNvPr id="22539" name="Line 2062"/>
          <p:cNvSpPr>
            <a:spLocks noChangeShapeType="1"/>
          </p:cNvSpPr>
          <p:nvPr/>
        </p:nvSpPr>
        <p:spPr bwMode="auto">
          <a:xfrm flipH="1">
            <a:off x="5867400" y="2386013"/>
            <a:ext cx="533400" cy="5334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22540" name="Text Box 2063"/>
          <p:cNvSpPr txBox="1">
            <a:spLocks noChangeArrowheads="1"/>
          </p:cNvSpPr>
          <p:nvPr/>
        </p:nvSpPr>
        <p:spPr bwMode="auto">
          <a:xfrm>
            <a:off x="4419600" y="4953000"/>
            <a:ext cx="4357688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Το </a:t>
            </a:r>
            <a:r>
              <a:rPr lang="en-US" altLang="el-GR" sz="2400">
                <a:solidFill>
                  <a:schemeClr val="tx2"/>
                </a:solidFill>
                <a:latin typeface="Arial" panose="020B0604020202020204" pitchFamily="34" charset="0"/>
              </a:rPr>
              <a:t>“</a:t>
            </a:r>
            <a:r>
              <a:rPr lang="en-US" altLang="el-GR" sz="2400" b="1">
                <a:solidFill>
                  <a:schemeClr val="tx2"/>
                </a:solidFill>
                <a:latin typeface="Arial" panose="020B0604020202020204" pitchFamily="34" charset="0"/>
              </a:rPr>
              <a:t>void</a:t>
            </a:r>
            <a:r>
              <a:rPr lang="en-US" altLang="el-GR" sz="2400">
                <a:solidFill>
                  <a:schemeClr val="tx2"/>
                </a:solidFill>
                <a:latin typeface="Arial" panose="020B0604020202020204" pitchFamily="34" charset="0"/>
              </a:rPr>
              <a:t>”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είναι ένας ειδικός τύπος που υποδηλώνει ότι τίποτε δεν επιστρέφεται. 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Παράμετροι</a:t>
            </a:r>
            <a:endParaRPr lang="en-AU" altLang="el-GR" sz="3600" smtClean="0"/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3352800" y="1295400"/>
            <a:ext cx="4572000" cy="15589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public int add(int value)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{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	...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}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09600" y="3048000"/>
            <a:ext cx="7772400" cy="15589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public void changeNames(String firstName, String lastName)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{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	...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}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457200" y="4876800"/>
            <a:ext cx="8305800" cy="1428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>
                <a:solidFill>
                  <a:schemeClr val="tx2"/>
                </a:solidFill>
                <a:latin typeface="Arial" panose="020B0604020202020204" pitchFamily="34" charset="0"/>
              </a:rPr>
              <a:t>Η </a:t>
            </a:r>
            <a:r>
              <a:rPr lang="el-GR" altLang="el-GR" sz="2000" b="1">
                <a:solidFill>
                  <a:schemeClr val="tx2"/>
                </a:solidFill>
                <a:latin typeface="Arial" panose="020B0604020202020204" pitchFamily="34" charset="0"/>
              </a:rPr>
              <a:t>λίστα των παραμέτρων</a:t>
            </a:r>
            <a:r>
              <a:rPr lang="el-GR" altLang="el-GR" sz="2000">
                <a:solidFill>
                  <a:schemeClr val="tx2"/>
                </a:solidFill>
                <a:latin typeface="Arial" panose="020B0604020202020204" pitchFamily="34" charset="0"/>
              </a:rPr>
              <a:t> αποτελείται από ορισμούς παραμέτρων που χωρίζονται μεταξύ τους με κόμμα «,». 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>
                <a:solidFill>
                  <a:schemeClr val="tx2"/>
                </a:solidFill>
                <a:latin typeface="Arial" panose="020B0604020202020204" pitchFamily="34" charset="0"/>
              </a:rPr>
              <a:t>Κάθε </a:t>
            </a:r>
            <a:r>
              <a:rPr lang="el-GR" altLang="el-GR" sz="2000" b="1">
                <a:solidFill>
                  <a:schemeClr val="tx2"/>
                </a:solidFill>
                <a:latin typeface="Arial" panose="020B0604020202020204" pitchFamily="34" charset="0"/>
              </a:rPr>
              <a:t>ορισμός παραμέτρου</a:t>
            </a:r>
            <a:r>
              <a:rPr lang="el-GR" altLang="el-GR" sz="2000">
                <a:solidFill>
                  <a:schemeClr val="tx2"/>
                </a:solidFill>
                <a:latin typeface="Arial" panose="020B0604020202020204" pitchFamily="34" charset="0"/>
              </a:rPr>
              <a:t> προσδιορίζει τον τύπο και το όνομα της παραμέτρου.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Ανασκόπηση</a:t>
            </a:r>
            <a:endParaRPr lang="en-AU" altLang="el-GR" sz="3600" smtClean="0">
              <a:solidFill>
                <a:srgbClr val="000000"/>
              </a:solidFill>
            </a:endParaRP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2286000"/>
          </a:xfrm>
        </p:spPr>
        <p:txBody>
          <a:bodyPr/>
          <a:lstStyle/>
          <a:p>
            <a:r>
              <a:rPr lang="el-GR" altLang="el-GR" sz="2400" smtClean="0">
                <a:latin typeface="Arial" panose="020B0604020202020204" pitchFamily="34" charset="0"/>
              </a:rPr>
              <a:t>Μια εφαρμογή </a:t>
            </a:r>
            <a:r>
              <a:rPr lang="en-AU" altLang="el-GR" sz="2400" smtClean="0">
                <a:latin typeface="Arial" panose="020B0604020202020204" pitchFamily="34" charset="0"/>
              </a:rPr>
              <a:t>Java </a:t>
            </a:r>
            <a:r>
              <a:rPr lang="el-GR" altLang="el-GR" sz="2400" smtClean="0">
                <a:latin typeface="Arial" panose="020B0604020202020204" pitchFamily="34" charset="0"/>
              </a:rPr>
              <a:t>είναι ένα σύνολο από συνεργαζόμενες κλάσεις</a:t>
            </a:r>
            <a:endParaRPr lang="en-AU" altLang="el-GR" sz="2400" smtClean="0">
              <a:latin typeface="Arial" panose="020B0604020202020204" pitchFamily="34" charset="0"/>
            </a:endParaRPr>
          </a:p>
        </p:txBody>
      </p:sp>
      <p:graphicFrame>
        <p:nvGraphicFramePr>
          <p:cNvPr id="5124" name="Object 1028"/>
          <p:cNvGraphicFramePr>
            <a:graphicFrameLocks noChangeAspect="1"/>
          </p:cNvGraphicFramePr>
          <p:nvPr/>
        </p:nvGraphicFramePr>
        <p:xfrm>
          <a:off x="1066800" y="3048000"/>
          <a:ext cx="1225550" cy="341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r:id="rId3" imgW="1409700" imgH="3937000" progId="MS_ClipArt_Gallery">
                  <p:embed/>
                </p:oleObj>
              </mc:Choice>
              <mc:Fallback>
                <p:oleObj r:id="rId3" imgW="1409700" imgH="3937000" progId="MS_ClipArt_Gallery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048000"/>
                        <a:ext cx="1225550" cy="341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Το σώμα της μεθόδου</a:t>
            </a:r>
            <a:endParaRPr lang="en-AU" altLang="el-GR" sz="3600" smtClean="0"/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990600" y="1524000"/>
            <a:ext cx="4572000" cy="26511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public int add(int value)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{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	</a:t>
            </a:r>
            <a:r>
              <a:rPr lang="el-GR" altLang="el-GR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l-GR" altLang="el-GR" sz="2000" i="1">
                <a:solidFill>
                  <a:schemeClr val="tx2"/>
                </a:solidFill>
                <a:latin typeface="Arial" panose="020B0604020202020204" pitchFamily="34" charset="0"/>
              </a:rPr>
              <a:t>εντολή </a:t>
            </a:r>
            <a:r>
              <a:rPr lang="en-AU" altLang="el-GR" sz="2000" i="1">
                <a:solidFill>
                  <a:schemeClr val="tx2"/>
                </a:solidFill>
                <a:latin typeface="Arial" panose="020B0604020202020204" pitchFamily="34" charset="0"/>
              </a:rPr>
              <a:t>1;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i="1">
                <a:solidFill>
                  <a:schemeClr val="tx2"/>
                </a:solidFill>
                <a:latin typeface="Arial" panose="020B0604020202020204" pitchFamily="34" charset="0"/>
              </a:rPr>
              <a:t>	 </a:t>
            </a:r>
            <a:r>
              <a:rPr lang="el-GR" altLang="el-GR" sz="2000" i="1">
                <a:solidFill>
                  <a:schemeClr val="tx2"/>
                </a:solidFill>
                <a:latin typeface="Arial" panose="020B0604020202020204" pitchFamily="34" charset="0"/>
              </a:rPr>
              <a:t>εντολή 2</a:t>
            </a:r>
            <a:r>
              <a:rPr lang="en-AU" altLang="el-GR" sz="2000" i="1">
                <a:solidFill>
                  <a:schemeClr val="tx2"/>
                </a:solidFill>
                <a:latin typeface="Arial" panose="020B0604020202020204" pitchFamily="34" charset="0"/>
              </a:rPr>
              <a:t>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i="1">
                <a:solidFill>
                  <a:schemeClr val="tx2"/>
                </a:solidFill>
                <a:latin typeface="Arial" panose="020B0604020202020204" pitchFamily="34" charset="0"/>
              </a:rPr>
              <a:t>	 </a:t>
            </a:r>
            <a:r>
              <a:rPr lang="el-GR" altLang="el-GR" sz="2000" i="1">
                <a:solidFill>
                  <a:schemeClr val="tx2"/>
                </a:solidFill>
                <a:latin typeface="Arial" panose="020B0604020202020204" pitchFamily="34" charset="0"/>
              </a:rPr>
              <a:t>εντολή 3</a:t>
            </a:r>
            <a:r>
              <a:rPr lang="en-AU" altLang="el-GR" sz="2000" i="1">
                <a:solidFill>
                  <a:schemeClr val="tx2"/>
                </a:solidFill>
                <a:latin typeface="Arial" panose="020B0604020202020204" pitchFamily="34" charset="0"/>
              </a:rPr>
              <a:t>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i="1">
                <a:solidFill>
                  <a:schemeClr val="tx2"/>
                </a:solidFill>
                <a:latin typeface="Arial" panose="020B0604020202020204" pitchFamily="34" charset="0"/>
              </a:rPr>
              <a:t>	 </a:t>
            </a:r>
            <a:r>
              <a:rPr lang="el-GR" altLang="el-GR" sz="2000" i="1">
                <a:solidFill>
                  <a:schemeClr val="tx2"/>
                </a:solidFill>
                <a:latin typeface="Arial" panose="020B0604020202020204" pitchFamily="34" charset="0"/>
              </a:rPr>
              <a:t>εντολή 4</a:t>
            </a:r>
            <a:r>
              <a:rPr lang="en-AU" altLang="el-GR" sz="2000" i="1">
                <a:solidFill>
                  <a:schemeClr val="tx2"/>
                </a:solidFill>
                <a:latin typeface="Arial" panose="020B0604020202020204" pitchFamily="34" charset="0"/>
              </a:rPr>
              <a:t>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i="1">
                <a:solidFill>
                  <a:schemeClr val="tx2"/>
                </a:solidFill>
                <a:latin typeface="Arial" panose="020B0604020202020204" pitchFamily="34" charset="0"/>
              </a:rPr>
              <a:t>	...</a:t>
            </a: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}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838200" y="4800600"/>
            <a:ext cx="7177088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Το σώμα της μεθόδου αποτελείται από μια ακολουθία εντολών. Κάθε εντολή τερματίζεται με ένα ερωτηματικό «;».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Εντολές</a:t>
            </a:r>
            <a:r>
              <a:rPr lang="el-GR" altLang="el-GR" smtClean="0"/>
              <a:t> </a:t>
            </a:r>
            <a:r>
              <a:rPr lang="en-US" altLang="el-GR" sz="2800" smtClean="0"/>
              <a:t>(</a:t>
            </a:r>
            <a:r>
              <a:rPr lang="en-US" altLang="el-GR" sz="2400" smtClean="0"/>
              <a:t>statements</a:t>
            </a:r>
            <a:r>
              <a:rPr lang="en-US" altLang="el-GR" sz="2800" smtClean="0"/>
              <a:t>)</a:t>
            </a:r>
            <a:r>
              <a:rPr lang="el-GR" altLang="el-GR" smtClean="0"/>
              <a:t> </a:t>
            </a:r>
            <a:endParaRPr lang="en-AU" altLang="el-GR" smtClean="0"/>
          </a:p>
        </p:txBody>
      </p:sp>
      <p:sp>
        <p:nvSpPr>
          <p:cNvPr id="25603" name="Text Box 2051"/>
          <p:cNvSpPr txBox="1">
            <a:spLocks noChangeArrowheads="1"/>
          </p:cNvSpPr>
          <p:nvPr/>
        </p:nvSpPr>
        <p:spPr bwMode="auto">
          <a:xfrm>
            <a:off x="914400" y="2133600"/>
            <a:ext cx="7558088" cy="344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Οι εντολές εκτελούνται σειριακά όταν κληθεί η μέθοδος. 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Τα είδη εντολών περιλαμβάνουν: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	-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 καταχώρηση </a:t>
            </a:r>
            <a:r>
              <a:rPr lang="el-GR" altLang="el-GR" sz="1600">
                <a:solidFill>
                  <a:srgbClr val="FF66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1600">
                <a:solidFill>
                  <a:srgbClr val="FF66FF"/>
                </a:solidFill>
                <a:latin typeface="Arial" panose="020B0604020202020204" pitchFamily="34" charset="0"/>
              </a:rPr>
              <a:t>assignment</a:t>
            </a:r>
            <a:r>
              <a:rPr lang="el-GR" altLang="el-GR" sz="1600">
                <a:solidFill>
                  <a:srgbClr val="FF66FF"/>
                </a:solidFill>
                <a:latin typeface="Arial" panose="020B0604020202020204" pitchFamily="34" charset="0"/>
              </a:rPr>
              <a:t>]</a:t>
            </a:r>
            <a:endParaRPr lang="en-AU" altLang="el-GR" sz="1600">
              <a:solidFill>
                <a:srgbClr val="FF66FF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	-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εντολή επιστροφής αποτελεσμάτων (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return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)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	-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κλήση μεθόδων 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059"/>
          <p:cNvSpPr>
            <a:spLocks noChangeArrowheads="1"/>
          </p:cNvSpPr>
          <p:nvPr/>
        </p:nvSpPr>
        <p:spPr bwMode="auto">
          <a:xfrm>
            <a:off x="5638800" y="2057400"/>
            <a:ext cx="2971800" cy="41148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6627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Καταχώρηση</a:t>
            </a:r>
            <a:endParaRPr lang="en-AU" altLang="el-GR" sz="3600" smtClean="0"/>
          </a:p>
        </p:txBody>
      </p:sp>
      <p:sp>
        <p:nvSpPr>
          <p:cNvPr id="26628" name="Text Box 2051"/>
          <p:cNvSpPr txBox="1">
            <a:spLocks noChangeArrowheads="1"/>
          </p:cNvSpPr>
          <p:nvPr/>
        </p:nvSpPr>
        <p:spPr bwMode="auto">
          <a:xfrm>
            <a:off x="609600" y="1600200"/>
            <a:ext cx="4724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Μια καταχώρηση καταχωρεί μια τιμή σε μια μεταβλητή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.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/>
            </a:r>
            <a:b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/>
            </a:r>
            <a:b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Παραδείγματα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: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	numberOfSeats = 4;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	name = “Homer”;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	year = newYear;</a:t>
            </a:r>
          </a:p>
        </p:txBody>
      </p:sp>
      <p:sp>
        <p:nvSpPr>
          <p:cNvPr id="26629" name="Text Box 2052"/>
          <p:cNvSpPr txBox="1">
            <a:spLocks noChangeArrowheads="1"/>
          </p:cNvSpPr>
          <p:nvPr/>
        </p:nvSpPr>
        <p:spPr bwMode="auto">
          <a:xfrm>
            <a:off x="6019800" y="2286000"/>
            <a:ext cx="1493838" cy="3082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int size;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size = 55;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size = 42;</a:t>
            </a:r>
          </a:p>
        </p:txBody>
      </p:sp>
      <p:sp>
        <p:nvSpPr>
          <p:cNvPr id="26630" name="Text Box 2053"/>
          <p:cNvSpPr txBox="1">
            <a:spLocks noChangeArrowheads="1"/>
          </p:cNvSpPr>
          <p:nvPr/>
        </p:nvSpPr>
        <p:spPr bwMode="auto">
          <a:xfrm>
            <a:off x="7527925" y="5400675"/>
            <a:ext cx="701675" cy="4667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1"/>
                </a:solidFill>
                <a:latin typeface="Arial" panose="020B0604020202020204" pitchFamily="34" charset="0"/>
              </a:rPr>
              <a:t> 42 </a:t>
            </a:r>
          </a:p>
        </p:txBody>
      </p:sp>
      <p:sp>
        <p:nvSpPr>
          <p:cNvPr id="26631" name="Text Box 2054"/>
          <p:cNvSpPr txBox="1">
            <a:spLocks noChangeArrowheads="1"/>
          </p:cNvSpPr>
          <p:nvPr/>
        </p:nvSpPr>
        <p:spPr bwMode="auto">
          <a:xfrm>
            <a:off x="6994525" y="5476875"/>
            <a:ext cx="5413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size</a:t>
            </a:r>
          </a:p>
        </p:txBody>
      </p:sp>
      <p:sp>
        <p:nvSpPr>
          <p:cNvPr id="26632" name="Text Box 2055"/>
          <p:cNvSpPr txBox="1">
            <a:spLocks noChangeArrowheads="1"/>
          </p:cNvSpPr>
          <p:nvPr/>
        </p:nvSpPr>
        <p:spPr bwMode="auto">
          <a:xfrm>
            <a:off x="7543800" y="2819400"/>
            <a:ext cx="700088" cy="4667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1"/>
                </a:solidFill>
                <a:latin typeface="Arial" panose="020B0604020202020204" pitchFamily="34" charset="0"/>
              </a:rPr>
              <a:t>  0  </a:t>
            </a:r>
          </a:p>
        </p:txBody>
      </p:sp>
      <p:sp>
        <p:nvSpPr>
          <p:cNvPr id="26633" name="Text Box 2056"/>
          <p:cNvSpPr txBox="1">
            <a:spLocks noChangeArrowheads="1"/>
          </p:cNvSpPr>
          <p:nvPr/>
        </p:nvSpPr>
        <p:spPr bwMode="auto">
          <a:xfrm>
            <a:off x="7010400" y="2895600"/>
            <a:ext cx="5413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size</a:t>
            </a:r>
          </a:p>
        </p:txBody>
      </p:sp>
      <p:sp>
        <p:nvSpPr>
          <p:cNvPr id="26634" name="Text Box 2057"/>
          <p:cNvSpPr txBox="1">
            <a:spLocks noChangeArrowheads="1"/>
          </p:cNvSpPr>
          <p:nvPr/>
        </p:nvSpPr>
        <p:spPr bwMode="auto">
          <a:xfrm>
            <a:off x="7543800" y="4114800"/>
            <a:ext cx="701675" cy="466725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1"/>
                </a:solidFill>
                <a:latin typeface="Arial" panose="020B0604020202020204" pitchFamily="34" charset="0"/>
              </a:rPr>
              <a:t> 55 </a:t>
            </a:r>
          </a:p>
        </p:txBody>
      </p:sp>
      <p:sp>
        <p:nvSpPr>
          <p:cNvPr id="26635" name="Text Box 2058"/>
          <p:cNvSpPr txBox="1">
            <a:spLocks noChangeArrowheads="1"/>
          </p:cNvSpPr>
          <p:nvPr/>
        </p:nvSpPr>
        <p:spPr bwMode="auto">
          <a:xfrm>
            <a:off x="7010400" y="4191000"/>
            <a:ext cx="541338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size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Η εντολή </a:t>
            </a:r>
            <a:r>
              <a:rPr lang="en-AU" altLang="el-GR" sz="3600" smtClean="0"/>
              <a:t>“return”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914400" y="3810000"/>
            <a:ext cx="4191000" cy="18319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public int calculateInterest()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{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	...</a:t>
            </a:r>
            <a:endParaRPr lang="en-AU" altLang="el-GR" sz="2000" i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i="1">
                <a:solidFill>
                  <a:schemeClr val="tx2"/>
                </a:solidFill>
                <a:latin typeface="Arial" panose="020B0604020202020204" pitchFamily="34" charset="0"/>
              </a:rPr>
              <a:t>	</a:t>
            </a:r>
            <a:r>
              <a:rPr lang="en-AU" altLang="el-GR" sz="2000" b="1">
                <a:solidFill>
                  <a:schemeClr val="tx2"/>
                </a:solidFill>
                <a:latin typeface="Arial" panose="020B0604020202020204" pitchFamily="34" charset="0"/>
              </a:rPr>
              <a:t>return</a:t>
            </a: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interest;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}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914400" y="1676400"/>
            <a:ext cx="4191000" cy="18319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public String getName()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{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	...</a:t>
            </a:r>
            <a:endParaRPr lang="en-AU" altLang="el-GR" sz="2000" i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i="1">
                <a:solidFill>
                  <a:schemeClr val="tx2"/>
                </a:solidFill>
                <a:latin typeface="Arial" panose="020B0604020202020204" pitchFamily="34" charset="0"/>
              </a:rPr>
              <a:t>	</a:t>
            </a:r>
            <a:r>
              <a:rPr lang="en-AU" altLang="el-GR" sz="2000" b="1">
                <a:solidFill>
                  <a:schemeClr val="tx2"/>
                </a:solidFill>
                <a:latin typeface="Arial" panose="020B0604020202020204" pitchFamily="34" charset="0"/>
              </a:rPr>
              <a:t>return</a:t>
            </a: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name;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}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5257800" y="1676400"/>
            <a:ext cx="3581400" cy="368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Tx/>
              <a:buNone/>
            </a:pPr>
            <a:r>
              <a:rPr lang="el-GR" altLang="el-GR" sz="2000">
                <a:solidFill>
                  <a:schemeClr val="tx2"/>
                </a:solidFill>
                <a:latin typeface="Arial" panose="020B0604020202020204" pitchFamily="34" charset="0"/>
              </a:rPr>
              <a:t>Η εντολή</a:t>
            </a: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“return” </a:t>
            </a:r>
            <a:r>
              <a:rPr lang="el-GR" altLang="el-GR" sz="2000">
                <a:solidFill>
                  <a:schemeClr val="tx2"/>
                </a:solidFill>
                <a:latin typeface="Arial" panose="020B0604020202020204" pitchFamily="34" charset="0"/>
              </a:rPr>
              <a:t>επιστρέφει μια τιμή</a:t>
            </a: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. </a:t>
            </a:r>
            <a:endParaRPr lang="el-GR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Tx/>
              <a:buNone/>
            </a:pPr>
            <a:endParaRPr lang="el-GR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Tx/>
              <a:buNone/>
            </a:pPr>
            <a:r>
              <a:rPr lang="el-GR" altLang="el-GR" sz="2000">
                <a:solidFill>
                  <a:schemeClr val="tx2"/>
                </a:solidFill>
                <a:latin typeface="Arial" panose="020B0604020202020204" pitchFamily="34" charset="0"/>
              </a:rPr>
              <a:t>Η εντολή</a:t>
            </a: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“return” </a:t>
            </a:r>
            <a:r>
              <a:rPr lang="el-GR" altLang="el-GR" sz="2000">
                <a:solidFill>
                  <a:schemeClr val="tx2"/>
                </a:solidFill>
                <a:latin typeface="Arial" panose="020B0604020202020204" pitchFamily="34" charset="0"/>
              </a:rPr>
              <a:t>τερματίζει την εκτέλεση της μεθόδου.</a:t>
            </a:r>
          </a:p>
          <a:p>
            <a:pPr>
              <a:buClr>
                <a:schemeClr val="tx1"/>
              </a:buClr>
              <a:buFontTx/>
              <a:buNone/>
            </a:pP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Tx/>
              <a:buNone/>
            </a:pPr>
            <a:r>
              <a:rPr lang="el-GR" altLang="el-GR" sz="2000">
                <a:solidFill>
                  <a:schemeClr val="tx2"/>
                </a:solidFill>
                <a:latin typeface="Arial" panose="020B0604020202020204" pitchFamily="34" charset="0"/>
              </a:rPr>
              <a:t>Ο τύπος της επιστρεφόμενης τιμής πρέπει να είναι ίδιος με τον τύπο-αποτελέσματος που δηλώθηκε στην υπογραφή της μεθόδου. </a:t>
            </a: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Τελεστές</a:t>
            </a:r>
            <a:r>
              <a:rPr lang="el-GR" altLang="el-GR" smtClean="0"/>
              <a:t> </a:t>
            </a:r>
            <a:r>
              <a:rPr lang="el-GR" altLang="el-GR" sz="2400" smtClean="0"/>
              <a:t>(</a:t>
            </a:r>
            <a:r>
              <a:rPr lang="en-AU" altLang="el-GR" sz="2400" smtClean="0"/>
              <a:t>Operators</a:t>
            </a:r>
            <a:r>
              <a:rPr lang="el-GR" altLang="el-GR" sz="2400" smtClean="0"/>
              <a:t>)</a:t>
            </a:r>
            <a:endParaRPr lang="en-AU" altLang="el-GR" sz="2400" smtClean="0"/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914400" y="1371600"/>
            <a:ext cx="4572000" cy="16192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int timeInSeconds;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int timeInMinutes;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timeInSeconds = timeInMinutes * 60;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914400" y="3200400"/>
            <a:ext cx="4572000" cy="19526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String firstName;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String lastName;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String fullName;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...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fullName = firstName + " " + lastName;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5638800" y="1371600"/>
            <a:ext cx="3048000" cy="425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Στο δεξιό μέρος μίας καταχώρησης μπορούμε να χρησιμοποιήσουμε εκφράσεις </a:t>
            </a:r>
            <a:r>
              <a:rPr lang="el-GR" altLang="el-GR" sz="1600">
                <a:solidFill>
                  <a:srgbClr val="FF66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1600">
                <a:solidFill>
                  <a:srgbClr val="FF66FF"/>
                </a:solidFill>
                <a:latin typeface="Arial" panose="020B0604020202020204" pitchFamily="34" charset="0"/>
              </a:rPr>
              <a:t>expressions</a:t>
            </a:r>
            <a:r>
              <a:rPr lang="el-GR" altLang="el-GR" sz="1600">
                <a:solidFill>
                  <a:srgbClr val="FF66FF"/>
                </a:solidFill>
                <a:latin typeface="Arial" panose="020B0604020202020204" pitchFamily="34" charset="0"/>
              </a:rPr>
              <a:t>]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.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Οι εκφράσεις  μπορεί να είναι υπολογισμοί που κάνουν χρήση των τελεστών της </a:t>
            </a:r>
            <a:r>
              <a:rPr lang="en-US" altLang="el-GR" sz="2400">
                <a:solidFill>
                  <a:schemeClr val="tx2"/>
                </a:solidFill>
                <a:latin typeface="Arial" panose="020B0604020202020204" pitchFamily="34" charset="0"/>
              </a:rPr>
              <a:t>Java. 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914400" y="5334000"/>
            <a:ext cx="4572000" cy="80010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result = (size + 1) * 55 / width;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Κατηγορίες μεθόδων</a:t>
            </a:r>
            <a:endParaRPr lang="en-AU" altLang="el-GR" sz="3600" smtClean="0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762000" y="5334000"/>
            <a:ext cx="7696200" cy="890588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3200" rIns="90000" bIns="432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400">
                <a:latin typeface="Arial" panose="020B0604020202020204" pitchFamily="34" charset="0"/>
              </a:rPr>
              <a:t>Κάθε μέθοδος πρέπει να ανήκει σε μια (και μόνο μια) κατηγορία.</a:t>
            </a:r>
            <a:r>
              <a:rPr lang="el-GR" altLang="el-GR" sz="2800">
                <a:latin typeface="Times" panose="02020603050405020304" pitchFamily="18" charset="0"/>
              </a:rPr>
              <a:t> </a:t>
            </a:r>
            <a:endParaRPr lang="en-AU" altLang="el-GR" sz="2800">
              <a:latin typeface="Times" panose="02020603050405020304" pitchFamily="18" charset="0"/>
            </a:endParaRP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1143000" y="1981200"/>
            <a:ext cx="6477000" cy="24384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el-GR" altLang="el-GR" sz="2400">
              <a:latin typeface="Arial" panose="020B0604020202020204" pitchFamily="34" charset="0"/>
            </a:endParaRPr>
          </a:p>
          <a:p>
            <a:pPr>
              <a:lnSpc>
                <a:spcPct val="50000"/>
              </a:lnSpc>
            </a:pPr>
            <a:r>
              <a:rPr lang="el-GR" altLang="el-GR" sz="2400">
                <a:latin typeface="Arial" panose="020B0604020202020204" pitchFamily="34" charset="0"/>
              </a:rPr>
              <a:t>κατασκευαστής </a:t>
            </a:r>
            <a:r>
              <a:rPr lang="el-GR" altLang="el-GR" sz="1600">
                <a:solidFill>
                  <a:srgbClr val="FF66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1600">
                <a:solidFill>
                  <a:srgbClr val="FF66FF"/>
                </a:solidFill>
                <a:latin typeface="Arial" panose="020B0604020202020204" pitchFamily="34" charset="0"/>
              </a:rPr>
              <a:t>constructor</a:t>
            </a:r>
            <a:r>
              <a:rPr lang="el-GR" altLang="el-GR" sz="1600">
                <a:solidFill>
                  <a:srgbClr val="FF66FF"/>
                </a:solidFill>
                <a:latin typeface="Arial" panose="020B0604020202020204" pitchFamily="34" charset="0"/>
              </a:rPr>
              <a:t>]</a:t>
            </a:r>
          </a:p>
          <a:p>
            <a:pPr>
              <a:buFontTx/>
              <a:buNone/>
            </a:pPr>
            <a:endParaRPr lang="en-AU" altLang="el-GR" sz="1600">
              <a:solidFill>
                <a:srgbClr val="FF66FF"/>
              </a:solidFill>
              <a:latin typeface="Arial" panose="020B0604020202020204" pitchFamily="34" charset="0"/>
            </a:endParaRPr>
          </a:p>
          <a:p>
            <a:r>
              <a:rPr lang="en-AU" altLang="el-GR" sz="2400">
                <a:latin typeface="Arial" panose="020B0604020202020204" pitchFamily="34" charset="0"/>
              </a:rPr>
              <a:t> </a:t>
            </a:r>
            <a:r>
              <a:rPr lang="el-GR" altLang="el-GR" sz="2400">
                <a:latin typeface="Arial" panose="020B0604020202020204" pitchFamily="34" charset="0"/>
              </a:rPr>
              <a:t>μέθοδος προσπέλασης </a:t>
            </a:r>
            <a:r>
              <a:rPr lang="el-GR" altLang="el-GR" sz="1600">
                <a:solidFill>
                  <a:srgbClr val="FF66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1600">
                <a:solidFill>
                  <a:srgbClr val="FF66FF"/>
                </a:solidFill>
                <a:latin typeface="Arial" panose="020B0604020202020204" pitchFamily="34" charset="0"/>
              </a:rPr>
              <a:t>accessor / selector (get)</a:t>
            </a:r>
            <a:r>
              <a:rPr lang="el-GR" altLang="el-GR" sz="1600">
                <a:solidFill>
                  <a:srgbClr val="FF66FF"/>
                </a:solidFill>
                <a:latin typeface="Arial" panose="020B0604020202020204" pitchFamily="34" charset="0"/>
              </a:rPr>
              <a:t>]</a:t>
            </a:r>
          </a:p>
          <a:p>
            <a:pPr>
              <a:buFontTx/>
              <a:buNone/>
            </a:pPr>
            <a:endParaRPr lang="en-AU" altLang="el-GR" sz="1600">
              <a:solidFill>
                <a:srgbClr val="FF66FF"/>
              </a:solidFill>
              <a:latin typeface="Arial" panose="020B0604020202020204" pitchFamily="34" charset="0"/>
            </a:endParaRPr>
          </a:p>
          <a:p>
            <a:r>
              <a:rPr lang="en-AU" altLang="el-GR" sz="2400">
                <a:latin typeface="Arial" panose="020B0604020202020204" pitchFamily="34" charset="0"/>
              </a:rPr>
              <a:t> </a:t>
            </a:r>
            <a:r>
              <a:rPr lang="el-GR" altLang="el-GR" sz="2400">
                <a:latin typeface="Arial" panose="020B0604020202020204" pitchFamily="34" charset="0"/>
              </a:rPr>
              <a:t>μέθοδος μετάλλαξης </a:t>
            </a:r>
            <a:r>
              <a:rPr lang="el-GR" altLang="el-GR" sz="1600">
                <a:solidFill>
                  <a:srgbClr val="FF66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1600">
                <a:solidFill>
                  <a:srgbClr val="FF66FF"/>
                </a:solidFill>
                <a:latin typeface="Arial" panose="020B0604020202020204" pitchFamily="34" charset="0"/>
              </a:rPr>
              <a:t>mutator (set)</a:t>
            </a:r>
            <a:r>
              <a:rPr lang="el-GR" altLang="el-GR" sz="1600">
                <a:solidFill>
                  <a:srgbClr val="FF66FF"/>
                </a:solidFill>
                <a:latin typeface="Arial" panose="020B0604020202020204" pitchFamily="34" charset="0"/>
              </a:rPr>
              <a:t>]</a:t>
            </a:r>
            <a:endParaRPr lang="en-AU" altLang="el-GR" sz="1600">
              <a:solidFill>
                <a:srgbClr val="FF66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Κατασκευαστές </a:t>
            </a:r>
            <a:r>
              <a:rPr lang="el-GR" altLang="el-GR" sz="2400" smtClean="0"/>
              <a:t>(</a:t>
            </a:r>
            <a:r>
              <a:rPr lang="en-AU" altLang="el-GR" sz="2400" smtClean="0"/>
              <a:t>Constructors</a:t>
            </a:r>
            <a:r>
              <a:rPr lang="el-GR" altLang="el-GR" sz="2400" smtClean="0"/>
              <a:t>)</a:t>
            </a:r>
            <a:endParaRPr lang="en-AU" altLang="el-GR" sz="2400" smtClean="0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914400" y="2819400"/>
            <a:ext cx="7239000" cy="82867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3200" rIns="90000" bIns="432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400">
                <a:latin typeface="Arial" panose="020B0604020202020204" pitchFamily="34" charset="0"/>
              </a:rPr>
              <a:t>Ένας κατασκευαστής δημιουργεί και αρχικοποιεί το αντικείμενο. </a:t>
            </a:r>
            <a:endParaRPr lang="en-AU" altLang="el-GR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Μέθοδοι προσπέλασης </a:t>
            </a:r>
            <a:r>
              <a:rPr lang="el-GR" altLang="el-GR" sz="2400" smtClean="0"/>
              <a:t>(</a:t>
            </a:r>
            <a:r>
              <a:rPr lang="en-AU" altLang="el-GR" sz="2400" smtClean="0"/>
              <a:t>Accessors</a:t>
            </a:r>
            <a:r>
              <a:rPr lang="el-GR" altLang="el-GR" sz="2400" smtClean="0"/>
              <a:t>)</a:t>
            </a:r>
            <a:endParaRPr lang="en-AU" altLang="el-GR" sz="2400" smtClean="0"/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914400" y="2819400"/>
            <a:ext cx="7239000" cy="2046288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3200" rIns="90000" bIns="432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400">
                <a:latin typeface="Arial" panose="020B0604020202020204" pitchFamily="34" charset="0"/>
              </a:rPr>
              <a:t>Μέσω μιας μεθόδου προσπέλασης ανακτάται  μέρος των  δεδομένων ενός αντικειμένου. </a:t>
            </a:r>
            <a:br>
              <a:rPr lang="el-GR" altLang="el-GR" sz="2400">
                <a:latin typeface="Arial" panose="020B0604020202020204" pitchFamily="34" charset="0"/>
              </a:rPr>
            </a:br>
            <a:endParaRPr lang="el-GR" altLang="el-GR" sz="24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400">
                <a:latin typeface="Arial" panose="020B0604020202020204" pitchFamily="34" charset="0"/>
              </a:rPr>
              <a:t>Μια μέθοδος προσπέλασης δεν αλλάζει το αντικείμενο.</a:t>
            </a:r>
            <a:r>
              <a:rPr lang="el-GR" altLang="el-GR">
                <a:latin typeface="Arial" panose="020B0604020202020204" pitchFamily="34" charset="0"/>
              </a:rPr>
              <a:t> </a:t>
            </a:r>
            <a:endParaRPr lang="en-AU" altLang="el-GR">
              <a:latin typeface="Arial" panose="020B0604020202020204" pitchFamily="34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7391400" cy="4508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3200" rIns="90000" bIns="432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400">
                <a:latin typeface="Arial" panose="020B0604020202020204" pitchFamily="34" charset="0"/>
              </a:rPr>
              <a:t>Αναφέρονται και ως  </a:t>
            </a:r>
            <a:r>
              <a:rPr lang="en-AU" altLang="el-GR" sz="2400">
                <a:latin typeface="Arial" panose="020B0604020202020204" pitchFamily="34" charset="0"/>
              </a:rPr>
              <a:t> </a:t>
            </a:r>
            <a:r>
              <a:rPr lang="en-US" altLang="el-GR" sz="2400">
                <a:latin typeface="Arial" panose="020B0604020202020204" pitchFamily="34" charset="0"/>
              </a:rPr>
              <a:t>“</a:t>
            </a:r>
            <a:r>
              <a:rPr lang="en-AU" altLang="el-GR" sz="2400">
                <a:latin typeface="Arial" panose="020B0604020202020204" pitchFamily="34" charset="0"/>
              </a:rPr>
              <a:t>selector”, “get method”.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Μέθοδοι μετάλλαξης </a:t>
            </a:r>
            <a:r>
              <a:rPr lang="el-GR" altLang="el-GR" sz="2400" smtClean="0"/>
              <a:t>(</a:t>
            </a:r>
            <a:r>
              <a:rPr lang="en-AU" altLang="el-GR" sz="2400" smtClean="0"/>
              <a:t>Mutators</a:t>
            </a:r>
            <a:r>
              <a:rPr lang="el-GR" altLang="el-GR" sz="2400" smtClean="0"/>
              <a:t>)</a:t>
            </a:r>
            <a:endParaRPr lang="en-AU" altLang="el-GR" sz="2400" smtClean="0"/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914400" y="2819400"/>
            <a:ext cx="7239000" cy="95091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0000" tIns="43200" rIns="90000" bIns="432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400">
                <a:latin typeface="Arial" panose="020B0604020202020204" pitchFamily="34" charset="0"/>
              </a:rPr>
              <a:t>Μια μέθοδος μετάλλαξης αλλάζει την κατάσταση ενός αντικειμένου.</a:t>
            </a:r>
            <a:r>
              <a:rPr lang="el-GR" altLang="el-GR">
                <a:latin typeface="Arial" panose="020B0604020202020204" pitchFamily="34" charset="0"/>
              </a:rPr>
              <a:t> </a:t>
            </a:r>
            <a:endParaRPr lang="en-AU" altLang="el-GR">
              <a:latin typeface="Arial" panose="020B0604020202020204" pitchFamily="34" charset="0"/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914400" y="1524000"/>
            <a:ext cx="6096000" cy="4508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3200" rIns="90000" bIns="4320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400">
                <a:latin typeface="Arial" panose="020B0604020202020204" pitchFamily="34" charset="0"/>
              </a:rPr>
              <a:t>Αναφέρονται και ως </a:t>
            </a:r>
            <a:r>
              <a:rPr lang="en-AU" altLang="el-GR" sz="2400">
                <a:latin typeface="Arial" panose="020B0604020202020204" pitchFamily="34" charset="0"/>
              </a:rPr>
              <a:t>"set method”.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Σχόλια </a:t>
            </a:r>
            <a:r>
              <a:rPr lang="en-US" altLang="el-GR" sz="2400" smtClean="0"/>
              <a:t>(</a:t>
            </a:r>
            <a:r>
              <a:rPr lang="en-AU" altLang="el-GR" sz="2400" smtClean="0"/>
              <a:t>Comments)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457200" y="1447800"/>
            <a:ext cx="3886200" cy="317182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/**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  * Return the name of this person.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800">
                <a:solidFill>
                  <a:schemeClr val="tx2"/>
                </a:solidFill>
                <a:latin typeface="Arial" panose="020B0604020202020204" pitchFamily="34" charset="0"/>
              </a:rPr>
              <a:t>  */</a:t>
            </a: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public String getName()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{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	...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	// some tricky code here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	...</a:t>
            </a:r>
            <a:endParaRPr lang="en-AU" altLang="el-GR" sz="2000" i="1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 i="1">
                <a:solidFill>
                  <a:schemeClr val="tx2"/>
                </a:solidFill>
                <a:latin typeface="Arial" panose="020B0604020202020204" pitchFamily="34" charset="0"/>
              </a:rPr>
              <a:t>	</a:t>
            </a: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return name;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 }</a:t>
            </a:r>
            <a:b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</a:b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4648200" y="1371600"/>
            <a:ext cx="4191000" cy="499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>
                <a:solidFill>
                  <a:schemeClr val="tx2"/>
                </a:solidFill>
                <a:latin typeface="Times" panose="02020603050405020304" pitchFamily="18" charset="0"/>
              </a:rPr>
              <a:t>Σύνταξη σχολίων</a:t>
            </a:r>
            <a:r>
              <a:rPr lang="en-AU" altLang="el-GR" sz="2000">
                <a:solidFill>
                  <a:schemeClr val="tx2"/>
                </a:solidFill>
                <a:latin typeface="Times" panose="02020603050405020304" pitchFamily="18" charset="0"/>
              </a:rPr>
              <a:t>: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   </a:t>
            </a:r>
            <a:r>
              <a:rPr lang="en-AU" altLang="el-GR" sz="2400" b="1">
                <a:solidFill>
                  <a:schemeClr val="tx2"/>
                </a:solidFill>
                <a:latin typeface="Arial" panose="020B0604020202020204" pitchFamily="34" charset="0"/>
              </a:rPr>
              <a:t>//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AU" altLang="el-GR" sz="2400" i="1">
                <a:solidFill>
                  <a:schemeClr val="tx2"/>
                </a:solidFill>
                <a:latin typeface="Arial" panose="020B0604020202020204" pitchFamily="34" charset="0"/>
              </a:rPr>
              <a:t>comment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000">
                <a:solidFill>
                  <a:schemeClr val="tx2"/>
                </a:solidFill>
                <a:latin typeface="Arial" panose="020B0604020202020204" pitchFamily="34" charset="0"/>
              </a:rPr>
              <a:t>	</a:t>
            </a:r>
            <a:r>
              <a:rPr lang="el-GR" altLang="el-GR" sz="2000">
                <a:solidFill>
                  <a:schemeClr val="tx2"/>
                </a:solidFill>
                <a:latin typeface="Times" panose="02020603050405020304" pitchFamily="18" charset="0"/>
              </a:rPr>
              <a:t>σχόλιο μίας γραμμής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   </a:t>
            </a:r>
            <a:r>
              <a:rPr lang="en-AU" altLang="el-GR" sz="2400" b="1">
                <a:solidFill>
                  <a:schemeClr val="tx2"/>
                </a:solidFill>
                <a:latin typeface="Arial" panose="020B0604020202020204" pitchFamily="34" charset="0"/>
              </a:rPr>
              <a:t>/*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AU" altLang="el-GR" sz="2400" i="1">
                <a:solidFill>
                  <a:schemeClr val="tx2"/>
                </a:solidFill>
                <a:latin typeface="Arial" panose="020B0604020202020204" pitchFamily="34" charset="0"/>
              </a:rPr>
              <a:t>comment</a:t>
            </a:r>
            <a:br>
              <a:rPr lang="en-AU" altLang="el-GR" sz="2400" i="1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2400" i="1">
                <a:solidFill>
                  <a:schemeClr val="tx2"/>
                </a:solidFill>
                <a:latin typeface="Arial" panose="020B0604020202020204" pitchFamily="34" charset="0"/>
              </a:rPr>
              <a:t>      comment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/>
            </a:r>
            <a:b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   </a:t>
            </a:r>
            <a:r>
              <a:rPr lang="en-AU" altLang="el-GR" sz="2400" b="1">
                <a:solidFill>
                  <a:schemeClr val="tx2"/>
                </a:solidFill>
                <a:latin typeface="Arial" panose="020B0604020202020204" pitchFamily="34" charset="0"/>
              </a:rPr>
              <a:t>*/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	 </a:t>
            </a:r>
            <a:r>
              <a:rPr lang="el-GR" altLang="el-GR" sz="2000">
                <a:solidFill>
                  <a:schemeClr val="tx2"/>
                </a:solidFill>
                <a:latin typeface="Times" panose="02020603050405020304" pitchFamily="18" charset="0"/>
              </a:rPr>
              <a:t>σχόλιο πολλαπλών γραμμών</a:t>
            </a:r>
            <a:endParaRPr lang="en-AU" altLang="el-GR" sz="2000">
              <a:solidFill>
                <a:schemeClr val="tx2"/>
              </a:solidFill>
              <a:latin typeface="Times" panose="02020603050405020304" pitchFamily="18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0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    </a:t>
            </a:r>
            <a:r>
              <a:rPr lang="en-AU" altLang="el-GR" sz="2400" b="1">
                <a:solidFill>
                  <a:schemeClr val="tx2"/>
                </a:solidFill>
                <a:latin typeface="Arial" panose="020B0604020202020204" pitchFamily="34" charset="0"/>
              </a:rPr>
              <a:t>/**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n-AU" altLang="el-GR" sz="2400" i="1">
                <a:solidFill>
                  <a:schemeClr val="tx2"/>
                </a:solidFill>
                <a:latin typeface="Arial" panose="020B0604020202020204" pitchFamily="34" charset="0"/>
              </a:rPr>
              <a:t>comment</a:t>
            </a:r>
            <a:br>
              <a:rPr lang="en-AU" altLang="el-GR" sz="2400" i="1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2400" i="1">
                <a:solidFill>
                  <a:schemeClr val="tx2"/>
                </a:solidFill>
                <a:latin typeface="Arial" panose="020B0604020202020204" pitchFamily="34" charset="0"/>
              </a:rPr>
              <a:t>         comment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/>
            </a:r>
            <a:b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     </a:t>
            </a:r>
            <a:r>
              <a:rPr lang="en-AU" altLang="el-GR" sz="2400" b="1">
                <a:solidFill>
                  <a:schemeClr val="tx2"/>
                </a:solidFill>
                <a:latin typeface="Arial" panose="020B0604020202020204" pitchFamily="34" charset="0"/>
              </a:rPr>
              <a:t>*/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000">
                <a:solidFill>
                  <a:schemeClr val="tx2"/>
                </a:solidFill>
                <a:latin typeface="Arial" panose="020B0604020202020204" pitchFamily="34" charset="0"/>
              </a:rPr>
              <a:t>	</a:t>
            </a:r>
            <a:r>
              <a:rPr lang="el-GR" altLang="el-GR" sz="2000">
                <a:solidFill>
                  <a:schemeClr val="tx2"/>
                </a:solidFill>
                <a:latin typeface="Times" panose="02020603050405020304" pitchFamily="18" charset="0"/>
              </a:rPr>
              <a:t>σχολια μεθόδων και κλάσεων</a:t>
            </a:r>
            <a:endParaRPr lang="en-AU" altLang="el-GR" sz="2000">
              <a:solidFill>
                <a:schemeClr val="tx2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Ανασκόπηση: Αντικείμενα</a:t>
            </a:r>
            <a:endParaRPr lang="en-AU" altLang="el-GR" sz="3600" smtClean="0">
              <a:solidFill>
                <a:srgbClr val="00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924800" cy="4648200"/>
          </a:xfrm>
        </p:spPr>
        <p:txBody>
          <a:bodyPr/>
          <a:lstStyle/>
          <a:p>
            <a:r>
              <a:rPr lang="el-GR" altLang="el-GR" sz="2400" smtClean="0">
                <a:latin typeface="Arial" panose="020B0604020202020204" pitchFamily="34" charset="0"/>
              </a:rPr>
              <a:t>Τα </a:t>
            </a:r>
            <a:r>
              <a:rPr lang="el-GR" altLang="el-GR" sz="2400" b="1" smtClean="0">
                <a:latin typeface="Arial" panose="020B0604020202020204" pitchFamily="34" charset="0"/>
              </a:rPr>
              <a:t>αντικείμενα</a:t>
            </a:r>
            <a:r>
              <a:rPr lang="el-GR" altLang="el-GR" sz="2400" smtClean="0">
                <a:latin typeface="Arial" panose="020B0604020202020204" pitchFamily="34" charset="0"/>
              </a:rPr>
              <a:t> </a:t>
            </a:r>
            <a:r>
              <a:rPr lang="en-AU" altLang="el-GR" sz="2400" smtClean="0">
                <a:latin typeface="Arial" panose="020B0604020202020204" pitchFamily="34" charset="0"/>
              </a:rPr>
              <a:t>(</a:t>
            </a:r>
            <a:r>
              <a:rPr lang="el-GR" altLang="el-GR" sz="2400" smtClean="0">
                <a:latin typeface="Arial" panose="020B0604020202020204" pitchFamily="34" charset="0"/>
              </a:rPr>
              <a:t>στιγμιότυπα</a:t>
            </a:r>
            <a:r>
              <a:rPr lang="en-AU" altLang="el-GR" sz="2400" smtClean="0">
                <a:latin typeface="Arial" panose="020B0604020202020204" pitchFamily="34" charset="0"/>
              </a:rPr>
              <a:t>) </a:t>
            </a:r>
            <a:r>
              <a:rPr lang="el-GR" altLang="el-GR" sz="2400" smtClean="0">
                <a:latin typeface="Arial" panose="020B0604020202020204" pitchFamily="34" charset="0"/>
              </a:rPr>
              <a:t>δημιουργούνται από τις κλάσεις</a:t>
            </a:r>
          </a:p>
          <a:p>
            <a:pPr>
              <a:buFontTx/>
              <a:buNone/>
            </a:pPr>
            <a:endParaRPr lang="el-GR" altLang="el-GR" sz="800" smtClean="0">
              <a:latin typeface="Arial" panose="020B0604020202020204" pitchFamily="34" charset="0"/>
            </a:endParaRPr>
          </a:p>
          <a:p>
            <a:r>
              <a:rPr lang="el-GR" altLang="el-GR" sz="2400" smtClean="0">
                <a:latin typeface="Arial" panose="020B0604020202020204" pitchFamily="34" charset="0"/>
              </a:rPr>
              <a:t>Τα αντικείμενα έχουν </a:t>
            </a:r>
            <a:r>
              <a:rPr lang="el-GR" altLang="el-GR" sz="2400" b="1" smtClean="0">
                <a:latin typeface="Arial" panose="020B0604020202020204" pitchFamily="34" charset="0"/>
              </a:rPr>
              <a:t>μεθόδους</a:t>
            </a:r>
            <a:r>
              <a:rPr lang="el-GR" altLang="el-GR" sz="2400" smtClean="0">
                <a:latin typeface="Arial" panose="020B0604020202020204" pitchFamily="34" charset="0"/>
              </a:rPr>
              <a:t> οι οποίες μπορεί να κληθούν (εκτελεστούν)</a:t>
            </a:r>
          </a:p>
          <a:p>
            <a:pPr>
              <a:buFontTx/>
              <a:buNone/>
            </a:pPr>
            <a:endParaRPr lang="en-AU" altLang="el-GR" sz="800" smtClean="0">
              <a:latin typeface="Arial" panose="020B0604020202020204" pitchFamily="34" charset="0"/>
            </a:endParaRPr>
          </a:p>
          <a:p>
            <a:r>
              <a:rPr lang="el-GR" altLang="el-GR" sz="2400" smtClean="0">
                <a:latin typeface="Arial" panose="020B0604020202020204" pitchFamily="34" charset="0"/>
              </a:rPr>
              <a:t>Τα αντικείμενα έχουν μια «</a:t>
            </a:r>
            <a:r>
              <a:rPr lang="el-GR" altLang="el-GR" sz="2400" b="1" smtClean="0">
                <a:latin typeface="Arial" panose="020B0604020202020204" pitchFamily="34" charset="0"/>
              </a:rPr>
              <a:t>κατάσταση</a:t>
            </a:r>
            <a:r>
              <a:rPr lang="el-GR" altLang="el-GR" sz="2400" smtClean="0">
                <a:latin typeface="Arial" panose="020B0604020202020204" pitchFamily="34" charset="0"/>
              </a:rPr>
              <a:t>» </a:t>
            </a:r>
            <a:r>
              <a:rPr lang="el-GR" altLang="el-GR" sz="2000" smtClean="0">
                <a:solidFill>
                  <a:srgbClr val="FF00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2000" smtClean="0">
                <a:solidFill>
                  <a:srgbClr val="FF00FF"/>
                </a:solidFill>
                <a:latin typeface="Arial" panose="020B0604020202020204" pitchFamily="34" charset="0"/>
              </a:rPr>
              <a:t>state</a:t>
            </a:r>
            <a:r>
              <a:rPr lang="el-GR" altLang="el-GR" sz="2000" smtClean="0">
                <a:solidFill>
                  <a:srgbClr val="FF00FF"/>
                </a:solidFill>
                <a:latin typeface="Arial" panose="020B0604020202020204" pitchFamily="34" charset="0"/>
              </a:rPr>
              <a:t>]</a:t>
            </a:r>
            <a:r>
              <a:rPr lang="el-GR" altLang="el-GR" sz="2400" smtClean="0">
                <a:latin typeface="Arial" panose="020B0604020202020204" pitchFamily="34" charset="0"/>
              </a:rPr>
              <a:t>; Περιέχουν δεδομένα</a:t>
            </a:r>
          </a:p>
          <a:p>
            <a:pPr>
              <a:buFontTx/>
              <a:buNone/>
            </a:pPr>
            <a:endParaRPr lang="en-AU" altLang="el-GR" sz="800" smtClean="0">
              <a:latin typeface="Arial" panose="020B0604020202020204" pitchFamily="34" charset="0"/>
            </a:endParaRPr>
          </a:p>
          <a:p>
            <a:r>
              <a:rPr lang="el-GR" altLang="el-GR" sz="2400" smtClean="0">
                <a:latin typeface="Arial" panose="020B0604020202020204" pitchFamily="34" charset="0"/>
              </a:rPr>
              <a:t>Τα αντικείμενα μπορεί να δημιουργήσουν νέα αντικείμενα</a:t>
            </a:r>
          </a:p>
          <a:p>
            <a:pPr>
              <a:buFontTx/>
              <a:buNone/>
            </a:pPr>
            <a:endParaRPr lang="en-AU" altLang="el-GR" sz="24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Διαμόρφωση </a:t>
            </a:r>
            <a:r>
              <a:rPr lang="el-GR" altLang="el-GR" sz="2400" smtClean="0"/>
              <a:t>(</a:t>
            </a:r>
            <a:r>
              <a:rPr lang="en-AU" altLang="el-GR" sz="2400" smtClean="0"/>
              <a:t>Style</a:t>
            </a:r>
            <a:r>
              <a:rPr lang="el-GR" altLang="el-GR" sz="2400" smtClean="0"/>
              <a:t>)</a:t>
            </a:r>
            <a:endParaRPr lang="en-AU" altLang="el-GR" sz="2400" smtClean="0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762000" y="1524000"/>
            <a:ext cx="7862888" cy="4616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Οι οδηγίες διαμόρφωσης κειμένου </a:t>
            </a:r>
            <a:r>
              <a:rPr lang="en-US" altLang="el-GR" sz="2400">
                <a:solidFill>
                  <a:schemeClr val="tx2"/>
                </a:solidFill>
                <a:latin typeface="Arial" panose="020B0604020202020204" pitchFamily="34" charset="0"/>
              </a:rPr>
              <a:t>(style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 guidelines)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περιγράφουν τρόπους διάταξης και τεκμηρίωσης του πηγαίου κώδικα. 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Αποσκοπούν στο να κάνουν την κατανόηση του κώδικα ευκολότερη. 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Αφορούν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: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	•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σχόλια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	•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διάταξη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 (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ευθυγράμμιση κειμένου, «κενά»)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	• 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ονόματα μεταβλητών / κλάσεων / μεθόδων / …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Οι υπολογιστές και οι χρήστες τους</a:t>
            </a:r>
            <a:r>
              <a:rPr lang="el-GR" altLang="el-GR" smtClean="0"/>
              <a:t> </a:t>
            </a:r>
            <a:endParaRPr lang="en-AU" altLang="el-GR" smtClean="0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2743200"/>
            <a:ext cx="8001000" cy="2514600"/>
          </a:xfrm>
        </p:spPr>
        <p:txBody>
          <a:bodyPr/>
          <a:lstStyle/>
          <a:p>
            <a:r>
              <a:rPr lang="el-GR" altLang="el-GR" sz="2400" smtClean="0">
                <a:latin typeface="Arial" panose="020B0604020202020204" pitchFamily="34" charset="0"/>
              </a:rPr>
              <a:t>Οι υπολογιστές χρησιμοποιούν τη </a:t>
            </a:r>
            <a:r>
              <a:rPr lang="el-GR" altLang="el-GR" sz="2400" b="1" smtClean="0">
                <a:latin typeface="Arial" panose="020B0604020202020204" pitchFamily="34" charset="0"/>
              </a:rPr>
              <a:t>γλώσσα μηχανής</a:t>
            </a:r>
            <a:r>
              <a:rPr lang="el-GR" altLang="el-GR" sz="2400" smtClean="0">
                <a:latin typeface="Arial" panose="020B0604020202020204" pitchFamily="34" charset="0"/>
              </a:rPr>
              <a:t>; </a:t>
            </a:r>
            <a:r>
              <a:rPr lang="el-GR" altLang="el-GR" sz="2400" b="1" smtClean="0">
                <a:latin typeface="Arial" panose="020B0604020202020204" pitchFamily="34" charset="0"/>
              </a:rPr>
              <a:t>δυαδικό κώδικα</a:t>
            </a:r>
            <a:r>
              <a:rPr lang="el-GR" altLang="el-GR" sz="2400" smtClean="0">
                <a:latin typeface="Arial" panose="020B0604020202020204" pitchFamily="34" charset="0"/>
              </a:rPr>
              <a:t> </a:t>
            </a:r>
            <a:r>
              <a:rPr lang="el-GR" altLang="el-GR" sz="1600" smtClean="0">
                <a:solidFill>
                  <a:srgbClr val="FF66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1600" smtClean="0">
                <a:solidFill>
                  <a:srgbClr val="FF66FF"/>
                </a:solidFill>
                <a:latin typeface="Arial" panose="020B0604020202020204" pitchFamily="34" charset="0"/>
              </a:rPr>
              <a:t>binary code</a:t>
            </a:r>
            <a:r>
              <a:rPr lang="el-GR" altLang="el-GR" sz="1600" smtClean="0">
                <a:solidFill>
                  <a:srgbClr val="FF66FF"/>
                </a:solidFill>
                <a:latin typeface="Arial" panose="020B0604020202020204" pitchFamily="34" charset="0"/>
              </a:rPr>
              <a:t>]</a:t>
            </a:r>
          </a:p>
          <a:p>
            <a:pPr>
              <a:buFontTx/>
              <a:buNone/>
            </a:pPr>
            <a:endParaRPr lang="en-AU" altLang="el-GR" sz="2400" smtClean="0">
              <a:latin typeface="Arial" panose="020B0604020202020204" pitchFamily="34" charset="0"/>
            </a:endParaRPr>
          </a:p>
          <a:p>
            <a:r>
              <a:rPr lang="el-GR" altLang="el-GR" sz="2400" smtClean="0">
                <a:latin typeface="Arial" panose="020B0604020202020204" pitchFamily="34" charset="0"/>
              </a:rPr>
              <a:t>Η </a:t>
            </a:r>
            <a:r>
              <a:rPr lang="en-AU" altLang="el-GR" sz="2400" smtClean="0">
                <a:latin typeface="Arial" panose="020B0604020202020204" pitchFamily="34" charset="0"/>
              </a:rPr>
              <a:t>Java </a:t>
            </a:r>
            <a:r>
              <a:rPr lang="el-GR" altLang="el-GR" sz="2400" smtClean="0">
                <a:latin typeface="Arial" panose="020B0604020202020204" pitchFamily="34" charset="0"/>
              </a:rPr>
              <a:t>είναι μια γλώσσα «υψηλού επιπέδου» </a:t>
            </a:r>
            <a:r>
              <a:rPr lang="en-AU" altLang="el-GR" sz="2400" smtClean="0">
                <a:latin typeface="Arial" panose="020B0604020202020204" pitchFamily="34" charset="0"/>
              </a:rPr>
              <a:t>(</a:t>
            </a:r>
            <a:r>
              <a:rPr lang="el-GR" altLang="el-GR" sz="2400" smtClean="0">
                <a:latin typeface="Arial" panose="020B0604020202020204" pitchFamily="34" charset="0"/>
              </a:rPr>
              <a:t>μια γλώσσα σχεδιασμένη για ανθρώπους</a:t>
            </a:r>
            <a:r>
              <a:rPr lang="en-AU" altLang="el-GR" sz="2400" smtClean="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671513" y="1565275"/>
            <a:ext cx="7939087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 i="1">
                <a:solidFill>
                  <a:schemeClr val="tx2"/>
                </a:solidFill>
                <a:latin typeface="Arial" panose="020B0604020202020204" pitchFamily="34" charset="0"/>
              </a:rPr>
              <a:t>Με ποιον τρόπο ένας υπολογιστής κατανοεί τα προγράμματα μας;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mtClean="0"/>
              <a:t>Το ερώτημα</a:t>
            </a:r>
            <a:r>
              <a:rPr lang="en-AU" altLang="el-GR" smtClean="0"/>
              <a:t>:</a:t>
            </a:r>
          </a:p>
        </p:txBody>
      </p:sp>
      <p:grpSp>
        <p:nvGrpSpPr>
          <p:cNvPr id="37891" name="Group 3"/>
          <p:cNvGrpSpPr>
            <a:grpSpLocks/>
          </p:cNvGrpSpPr>
          <p:nvPr/>
        </p:nvGrpSpPr>
        <p:grpSpPr bwMode="auto">
          <a:xfrm>
            <a:off x="615950" y="2139950"/>
            <a:ext cx="2654300" cy="2882900"/>
            <a:chOff x="388" y="1348"/>
            <a:chExt cx="1672" cy="1816"/>
          </a:xfrm>
        </p:grpSpPr>
        <p:sp>
          <p:nvSpPr>
            <p:cNvPr id="37899" name="Rectangle 4"/>
            <p:cNvSpPr>
              <a:spLocks noChangeArrowheads="1"/>
            </p:cNvSpPr>
            <p:nvPr/>
          </p:nvSpPr>
          <p:spPr bwMode="auto">
            <a:xfrm>
              <a:off x="388" y="1348"/>
              <a:ext cx="1672" cy="1816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7900" name="Rectangle 5"/>
            <p:cNvSpPr>
              <a:spLocks noChangeArrowheads="1"/>
            </p:cNvSpPr>
            <p:nvPr/>
          </p:nvSpPr>
          <p:spPr bwMode="auto">
            <a:xfrm>
              <a:off x="515" y="1398"/>
              <a:ext cx="1398" cy="16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2800"/>
                <a:t>class Person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2800"/>
                <a:t>{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AU" altLang="el-GR" sz="2800"/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2800"/>
                <a:t>  ...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endParaRPr lang="en-AU" altLang="el-GR" sz="2800"/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2800"/>
                <a:t>}</a:t>
              </a:r>
            </a:p>
          </p:txBody>
        </p:sp>
      </p:grpSp>
      <p:grpSp>
        <p:nvGrpSpPr>
          <p:cNvPr id="37892" name="Group 6"/>
          <p:cNvGrpSpPr>
            <a:grpSpLocks/>
          </p:cNvGrpSpPr>
          <p:nvPr/>
        </p:nvGrpSpPr>
        <p:grpSpPr bwMode="auto">
          <a:xfrm>
            <a:off x="5111750" y="1911350"/>
            <a:ext cx="3416300" cy="3644900"/>
            <a:chOff x="3220" y="1204"/>
            <a:chExt cx="2152" cy="2296"/>
          </a:xfrm>
        </p:grpSpPr>
        <p:sp>
          <p:nvSpPr>
            <p:cNvPr id="37894" name="Rectangle 7"/>
            <p:cNvSpPr>
              <a:spLocks noChangeArrowheads="1"/>
            </p:cNvSpPr>
            <p:nvPr/>
          </p:nvSpPr>
          <p:spPr bwMode="auto">
            <a:xfrm>
              <a:off x="3220" y="1204"/>
              <a:ext cx="2152" cy="2296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7895" name="Rectangle 8"/>
            <p:cNvSpPr>
              <a:spLocks noChangeArrowheads="1"/>
            </p:cNvSpPr>
            <p:nvPr/>
          </p:nvSpPr>
          <p:spPr bwMode="auto">
            <a:xfrm>
              <a:off x="3316" y="1300"/>
              <a:ext cx="1192" cy="186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7896" name="Rectangle 9"/>
            <p:cNvSpPr>
              <a:spLocks noChangeArrowheads="1"/>
            </p:cNvSpPr>
            <p:nvPr/>
          </p:nvSpPr>
          <p:spPr bwMode="auto">
            <a:xfrm>
              <a:off x="3347" y="1398"/>
              <a:ext cx="1122" cy="11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2800"/>
                <a:t>00110011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2800"/>
                <a:t>10010110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2800"/>
                <a:t>00001101</a:t>
              </a:r>
            </a:p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2800"/>
                <a:t>...</a:t>
              </a:r>
            </a:p>
          </p:txBody>
        </p:sp>
        <p:sp>
          <p:nvSpPr>
            <p:cNvPr id="37897" name="Rectangle 10"/>
            <p:cNvSpPr>
              <a:spLocks noChangeArrowheads="1"/>
            </p:cNvSpPr>
            <p:nvPr/>
          </p:nvSpPr>
          <p:spPr bwMode="auto">
            <a:xfrm>
              <a:off x="4708" y="1300"/>
              <a:ext cx="568" cy="424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2800"/>
                <a:t>CPU</a:t>
              </a:r>
            </a:p>
          </p:txBody>
        </p:sp>
        <p:sp>
          <p:nvSpPr>
            <p:cNvPr id="37898" name="Line 11"/>
            <p:cNvSpPr>
              <a:spLocks noChangeShapeType="1"/>
            </p:cNvSpPr>
            <p:nvPr/>
          </p:nvSpPr>
          <p:spPr bwMode="auto">
            <a:xfrm>
              <a:off x="4528" y="1488"/>
              <a:ext cx="160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7893" name="AutoShape 12"/>
          <p:cNvSpPr>
            <a:spLocks noChangeArrowheads="1"/>
          </p:cNvSpPr>
          <p:nvPr/>
        </p:nvSpPr>
        <p:spPr bwMode="auto">
          <a:xfrm>
            <a:off x="3435350" y="2673350"/>
            <a:ext cx="1511300" cy="1511300"/>
          </a:xfrm>
          <a:prstGeom prst="rightArrow">
            <a:avLst>
              <a:gd name="adj1" fmla="val 75000"/>
              <a:gd name="adj2" fmla="val 50005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4800" b="1"/>
              <a:t>  ?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AutoShape 2"/>
          <p:cNvSpPr>
            <a:spLocks noChangeArrowheads="1"/>
          </p:cNvSpPr>
          <p:nvPr/>
        </p:nvSpPr>
        <p:spPr bwMode="auto">
          <a:xfrm>
            <a:off x="1987550" y="1758950"/>
            <a:ext cx="1816100" cy="596900"/>
          </a:xfrm>
          <a:prstGeom prst="roundRect">
            <a:avLst>
              <a:gd name="adj" fmla="val 37495"/>
            </a:avLst>
          </a:pr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/>
              <a:t>μετάφραση</a:t>
            </a:r>
            <a:endParaRPr lang="en-AU" altLang="el-GR" sz="280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3600" smtClean="0"/>
              <a:t>Μεταγλώττιση </a:t>
            </a:r>
            <a:r>
              <a:rPr lang="el-GR" altLang="el-GR" sz="2400" smtClean="0"/>
              <a:t>(</a:t>
            </a:r>
            <a:r>
              <a:rPr lang="en-AU" altLang="el-GR" sz="2400" smtClean="0"/>
              <a:t>Compilation</a:t>
            </a:r>
            <a:r>
              <a:rPr lang="el-GR" altLang="el-GR" sz="2400" smtClean="0"/>
              <a:t>)</a:t>
            </a:r>
            <a:endParaRPr lang="en-AU" altLang="el-GR" sz="2400" smtClean="0"/>
          </a:p>
        </p:txBody>
      </p:sp>
      <p:grpSp>
        <p:nvGrpSpPr>
          <p:cNvPr id="39940" name="Group 4"/>
          <p:cNvGrpSpPr>
            <a:grpSpLocks/>
          </p:cNvGrpSpPr>
          <p:nvPr/>
        </p:nvGrpSpPr>
        <p:grpSpPr bwMode="auto">
          <a:xfrm>
            <a:off x="692150" y="2597150"/>
            <a:ext cx="1511300" cy="2197100"/>
            <a:chOff x="436" y="1636"/>
            <a:chExt cx="952" cy="1384"/>
          </a:xfrm>
        </p:grpSpPr>
        <p:sp>
          <p:nvSpPr>
            <p:cNvPr id="39967" name="Rectangle 5"/>
            <p:cNvSpPr>
              <a:spLocks noChangeArrowheads="1"/>
            </p:cNvSpPr>
            <p:nvPr/>
          </p:nvSpPr>
          <p:spPr bwMode="auto">
            <a:xfrm>
              <a:off x="436" y="1636"/>
              <a:ext cx="952" cy="13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968" name="Line 6"/>
            <p:cNvSpPr>
              <a:spLocks noChangeShapeType="1"/>
            </p:cNvSpPr>
            <p:nvPr/>
          </p:nvSpPr>
          <p:spPr bwMode="auto">
            <a:xfrm>
              <a:off x="584" y="1920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69" name="Line 7"/>
            <p:cNvSpPr>
              <a:spLocks noChangeShapeType="1"/>
            </p:cNvSpPr>
            <p:nvPr/>
          </p:nvSpPr>
          <p:spPr bwMode="auto">
            <a:xfrm>
              <a:off x="584" y="2064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70" name="Line 8"/>
            <p:cNvSpPr>
              <a:spLocks noChangeShapeType="1"/>
            </p:cNvSpPr>
            <p:nvPr/>
          </p:nvSpPr>
          <p:spPr bwMode="auto">
            <a:xfrm>
              <a:off x="584" y="2208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71" name="Line 9"/>
            <p:cNvSpPr>
              <a:spLocks noChangeShapeType="1"/>
            </p:cNvSpPr>
            <p:nvPr/>
          </p:nvSpPr>
          <p:spPr bwMode="auto">
            <a:xfrm>
              <a:off x="584" y="2352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72" name="Line 10"/>
            <p:cNvSpPr>
              <a:spLocks noChangeShapeType="1"/>
            </p:cNvSpPr>
            <p:nvPr/>
          </p:nvSpPr>
          <p:spPr bwMode="auto">
            <a:xfrm>
              <a:off x="584" y="2496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9973" name="Line 11"/>
            <p:cNvSpPr>
              <a:spLocks noChangeShapeType="1"/>
            </p:cNvSpPr>
            <p:nvPr/>
          </p:nvSpPr>
          <p:spPr bwMode="auto">
            <a:xfrm>
              <a:off x="584" y="2640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9941" name="Group 12"/>
          <p:cNvGrpSpPr>
            <a:grpSpLocks/>
          </p:cNvGrpSpPr>
          <p:nvPr/>
        </p:nvGrpSpPr>
        <p:grpSpPr bwMode="auto">
          <a:xfrm>
            <a:off x="3511550" y="2597150"/>
            <a:ext cx="1511300" cy="2197100"/>
            <a:chOff x="2212" y="1636"/>
            <a:chExt cx="952" cy="1384"/>
          </a:xfrm>
        </p:grpSpPr>
        <p:sp>
          <p:nvSpPr>
            <p:cNvPr id="39959" name="Rectangle 13"/>
            <p:cNvSpPr>
              <a:spLocks noChangeArrowheads="1"/>
            </p:cNvSpPr>
            <p:nvPr/>
          </p:nvSpPr>
          <p:spPr bwMode="auto">
            <a:xfrm>
              <a:off x="2212" y="1636"/>
              <a:ext cx="952" cy="13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39960" name="Group 14"/>
            <p:cNvGrpSpPr>
              <a:grpSpLocks/>
            </p:cNvGrpSpPr>
            <p:nvPr/>
          </p:nvGrpSpPr>
          <p:grpSpPr bwMode="auto">
            <a:xfrm>
              <a:off x="2339" y="1806"/>
              <a:ext cx="704" cy="964"/>
              <a:chOff x="2339" y="1806"/>
              <a:chExt cx="704" cy="964"/>
            </a:xfrm>
          </p:grpSpPr>
          <p:sp>
            <p:nvSpPr>
              <p:cNvPr id="39961" name="Rectangle 15"/>
              <p:cNvSpPr>
                <a:spLocks noChangeArrowheads="1"/>
              </p:cNvSpPr>
              <p:nvPr/>
            </p:nvSpPr>
            <p:spPr bwMode="auto">
              <a:xfrm>
                <a:off x="2339" y="1806"/>
                <a:ext cx="70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8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  <p:sp>
            <p:nvSpPr>
              <p:cNvPr id="39962" name="Rectangle 16"/>
              <p:cNvSpPr>
                <a:spLocks noChangeArrowheads="1"/>
              </p:cNvSpPr>
              <p:nvPr/>
            </p:nvSpPr>
            <p:spPr bwMode="auto">
              <a:xfrm>
                <a:off x="2339" y="1950"/>
                <a:ext cx="70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8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  <p:sp>
            <p:nvSpPr>
              <p:cNvPr id="39963" name="Rectangle 17"/>
              <p:cNvSpPr>
                <a:spLocks noChangeArrowheads="1"/>
              </p:cNvSpPr>
              <p:nvPr/>
            </p:nvSpPr>
            <p:spPr bwMode="auto">
              <a:xfrm>
                <a:off x="2339" y="2094"/>
                <a:ext cx="70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8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  <p:sp>
            <p:nvSpPr>
              <p:cNvPr id="39964" name="Rectangle 18"/>
              <p:cNvSpPr>
                <a:spLocks noChangeArrowheads="1"/>
              </p:cNvSpPr>
              <p:nvPr/>
            </p:nvSpPr>
            <p:spPr bwMode="auto">
              <a:xfrm>
                <a:off x="2339" y="2238"/>
                <a:ext cx="70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8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  <p:sp>
            <p:nvSpPr>
              <p:cNvPr id="39965" name="Rectangle 19"/>
              <p:cNvSpPr>
                <a:spLocks noChangeArrowheads="1"/>
              </p:cNvSpPr>
              <p:nvPr/>
            </p:nvSpPr>
            <p:spPr bwMode="auto">
              <a:xfrm>
                <a:off x="2339" y="2382"/>
                <a:ext cx="70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8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  <p:sp>
            <p:nvSpPr>
              <p:cNvPr id="39966" name="Rectangle 20"/>
              <p:cNvSpPr>
                <a:spLocks noChangeArrowheads="1"/>
              </p:cNvSpPr>
              <p:nvPr/>
            </p:nvSpPr>
            <p:spPr bwMode="auto">
              <a:xfrm>
                <a:off x="2339" y="2526"/>
                <a:ext cx="70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8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</p:grpSp>
      </p:grpSp>
      <p:grpSp>
        <p:nvGrpSpPr>
          <p:cNvPr id="39942" name="Group 21"/>
          <p:cNvGrpSpPr>
            <a:grpSpLocks/>
          </p:cNvGrpSpPr>
          <p:nvPr/>
        </p:nvGrpSpPr>
        <p:grpSpPr bwMode="auto">
          <a:xfrm>
            <a:off x="6330950" y="2520950"/>
            <a:ext cx="2273300" cy="3187700"/>
            <a:chOff x="3988" y="1588"/>
            <a:chExt cx="1432" cy="2008"/>
          </a:xfrm>
        </p:grpSpPr>
        <p:sp>
          <p:nvSpPr>
            <p:cNvPr id="39949" name="Rectangle 22"/>
            <p:cNvSpPr>
              <a:spLocks noChangeArrowheads="1"/>
            </p:cNvSpPr>
            <p:nvPr/>
          </p:nvSpPr>
          <p:spPr bwMode="auto">
            <a:xfrm>
              <a:off x="3988" y="1588"/>
              <a:ext cx="1432" cy="2008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950" name="Rectangle 23"/>
            <p:cNvSpPr>
              <a:spLocks noChangeArrowheads="1"/>
            </p:cNvSpPr>
            <p:nvPr/>
          </p:nvSpPr>
          <p:spPr bwMode="auto">
            <a:xfrm>
              <a:off x="4133" y="1719"/>
              <a:ext cx="711" cy="174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39951" name="Group 24"/>
            <p:cNvGrpSpPr>
              <a:grpSpLocks/>
            </p:cNvGrpSpPr>
            <p:nvPr/>
          </p:nvGrpSpPr>
          <p:grpSpPr bwMode="auto">
            <a:xfrm>
              <a:off x="4106" y="1828"/>
              <a:ext cx="704" cy="901"/>
              <a:chOff x="4106" y="1828"/>
              <a:chExt cx="704" cy="901"/>
            </a:xfrm>
          </p:grpSpPr>
          <p:sp>
            <p:nvSpPr>
              <p:cNvPr id="39953" name="Rectangle 25"/>
              <p:cNvSpPr>
                <a:spLocks noChangeArrowheads="1"/>
              </p:cNvSpPr>
              <p:nvPr/>
            </p:nvSpPr>
            <p:spPr bwMode="auto">
              <a:xfrm>
                <a:off x="4106" y="1828"/>
                <a:ext cx="70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8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  <p:sp>
            <p:nvSpPr>
              <p:cNvPr id="39954" name="Rectangle 26"/>
              <p:cNvSpPr>
                <a:spLocks noChangeArrowheads="1"/>
              </p:cNvSpPr>
              <p:nvPr/>
            </p:nvSpPr>
            <p:spPr bwMode="auto">
              <a:xfrm>
                <a:off x="4106" y="1959"/>
                <a:ext cx="70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8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  <p:sp>
            <p:nvSpPr>
              <p:cNvPr id="39955" name="Rectangle 27"/>
              <p:cNvSpPr>
                <a:spLocks noChangeArrowheads="1"/>
              </p:cNvSpPr>
              <p:nvPr/>
            </p:nvSpPr>
            <p:spPr bwMode="auto">
              <a:xfrm>
                <a:off x="4106" y="2091"/>
                <a:ext cx="70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8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  <p:sp>
            <p:nvSpPr>
              <p:cNvPr id="39956" name="Rectangle 28"/>
              <p:cNvSpPr>
                <a:spLocks noChangeArrowheads="1"/>
              </p:cNvSpPr>
              <p:nvPr/>
            </p:nvSpPr>
            <p:spPr bwMode="auto">
              <a:xfrm>
                <a:off x="4106" y="2222"/>
                <a:ext cx="70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8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  <p:sp>
            <p:nvSpPr>
              <p:cNvPr id="39957" name="Rectangle 29"/>
              <p:cNvSpPr>
                <a:spLocks noChangeArrowheads="1"/>
              </p:cNvSpPr>
              <p:nvPr/>
            </p:nvSpPr>
            <p:spPr bwMode="auto">
              <a:xfrm>
                <a:off x="4106" y="2354"/>
                <a:ext cx="70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8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  <p:sp>
            <p:nvSpPr>
              <p:cNvPr id="39958" name="Rectangle 30"/>
              <p:cNvSpPr>
                <a:spLocks noChangeArrowheads="1"/>
              </p:cNvSpPr>
              <p:nvPr/>
            </p:nvSpPr>
            <p:spPr bwMode="auto">
              <a:xfrm>
                <a:off x="4106" y="2485"/>
                <a:ext cx="704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8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</p:grpSp>
        <p:sp>
          <p:nvSpPr>
            <p:cNvPr id="39952" name="Rectangle 31"/>
            <p:cNvSpPr>
              <a:spLocks noChangeArrowheads="1"/>
            </p:cNvSpPr>
            <p:nvPr/>
          </p:nvSpPr>
          <p:spPr bwMode="auto">
            <a:xfrm>
              <a:off x="4948" y="1719"/>
              <a:ext cx="375" cy="299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9943" name="Rectangle 32"/>
          <p:cNvSpPr>
            <a:spLocks noChangeArrowheads="1"/>
          </p:cNvSpPr>
          <p:nvPr/>
        </p:nvSpPr>
        <p:spPr bwMode="auto">
          <a:xfrm>
            <a:off x="547688" y="4902200"/>
            <a:ext cx="18954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800">
                <a:latin typeface="Arial" panose="020B0604020202020204" pitchFamily="34" charset="0"/>
              </a:rPr>
              <a:t>Πηγαίος κώδικας</a:t>
            </a:r>
            <a:endParaRPr lang="en-AU" altLang="el-GR" sz="1800">
              <a:latin typeface="Arial" panose="020B0604020202020204" pitchFamily="34" charset="0"/>
            </a:endParaRPr>
          </a:p>
        </p:txBody>
      </p:sp>
      <p:sp>
        <p:nvSpPr>
          <p:cNvPr id="39944" name="Rectangle 33"/>
          <p:cNvSpPr>
            <a:spLocks noChangeArrowheads="1"/>
          </p:cNvSpPr>
          <p:nvPr/>
        </p:nvSpPr>
        <p:spPr bwMode="auto">
          <a:xfrm>
            <a:off x="3286125" y="4902200"/>
            <a:ext cx="1970088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800">
                <a:latin typeface="Arial" panose="020B0604020202020204" pitchFamily="34" charset="0"/>
              </a:rPr>
              <a:t>Κώδικας μηχανής</a:t>
            </a:r>
            <a:endParaRPr lang="en-AU" altLang="el-GR" sz="1800">
              <a:latin typeface="Arial" panose="020B0604020202020204" pitchFamily="34" charset="0"/>
            </a:endParaRPr>
          </a:p>
        </p:txBody>
      </p:sp>
      <p:sp>
        <p:nvSpPr>
          <p:cNvPr id="39945" name="Rectangle 34"/>
          <p:cNvSpPr>
            <a:spLocks noChangeArrowheads="1"/>
          </p:cNvSpPr>
          <p:nvPr/>
        </p:nvSpPr>
        <p:spPr bwMode="auto">
          <a:xfrm>
            <a:off x="6761163" y="5846763"/>
            <a:ext cx="1465262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800">
                <a:latin typeface="Arial" panose="020B0604020202020204" pitchFamily="34" charset="0"/>
              </a:rPr>
              <a:t>υπολογιστής</a:t>
            </a:r>
            <a:endParaRPr lang="en-AU" altLang="el-GR" sz="1800">
              <a:latin typeface="Arial" panose="020B0604020202020204" pitchFamily="34" charset="0"/>
            </a:endParaRPr>
          </a:p>
        </p:txBody>
      </p:sp>
      <p:sp>
        <p:nvSpPr>
          <p:cNvPr id="39946" name="AutoShape 35"/>
          <p:cNvSpPr>
            <a:spLocks noChangeArrowheads="1"/>
          </p:cNvSpPr>
          <p:nvPr/>
        </p:nvSpPr>
        <p:spPr bwMode="auto">
          <a:xfrm>
            <a:off x="2368550" y="3359150"/>
            <a:ext cx="977900" cy="596900"/>
          </a:xfrm>
          <a:prstGeom prst="rightArrow">
            <a:avLst>
              <a:gd name="adj1" fmla="val 50000"/>
              <a:gd name="adj2" fmla="val 8192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9947" name="AutoShape 36"/>
          <p:cNvSpPr>
            <a:spLocks noChangeArrowheads="1"/>
          </p:cNvSpPr>
          <p:nvPr/>
        </p:nvSpPr>
        <p:spPr bwMode="auto">
          <a:xfrm>
            <a:off x="5187950" y="3359150"/>
            <a:ext cx="977900" cy="596900"/>
          </a:xfrm>
          <a:prstGeom prst="rightArrow">
            <a:avLst>
              <a:gd name="adj1" fmla="val 50000"/>
              <a:gd name="adj2" fmla="val 8192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39948" name="AutoShape 38"/>
          <p:cNvSpPr>
            <a:spLocks noChangeArrowheads="1"/>
          </p:cNvSpPr>
          <p:nvPr/>
        </p:nvSpPr>
        <p:spPr bwMode="auto">
          <a:xfrm>
            <a:off x="4724400" y="1765300"/>
            <a:ext cx="1816100" cy="596900"/>
          </a:xfrm>
          <a:prstGeom prst="roundRect">
            <a:avLst>
              <a:gd name="adj" fmla="val 37495"/>
            </a:avLst>
          </a:pr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2800"/>
              <a:t>εκτέλεση</a:t>
            </a:r>
            <a:endParaRPr lang="en-AU" altLang="el-GR" sz="280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AutoShape 2"/>
          <p:cNvSpPr>
            <a:spLocks noChangeArrowheads="1"/>
          </p:cNvSpPr>
          <p:nvPr/>
        </p:nvSpPr>
        <p:spPr bwMode="auto">
          <a:xfrm>
            <a:off x="2590800" y="3657600"/>
            <a:ext cx="1295400" cy="304800"/>
          </a:xfrm>
          <a:prstGeom prst="roundRect">
            <a:avLst>
              <a:gd name="adj" fmla="val 37495"/>
            </a:avLst>
          </a:pr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600"/>
              <a:t>Μετάφραση</a:t>
            </a:r>
            <a:endParaRPr lang="en-AU" altLang="el-GR" sz="1600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l-GR" altLang="el-GR" sz="3600" smtClean="0"/>
              <a:t>Ιδεατός υπολογιστής </a:t>
            </a:r>
            <a:r>
              <a:rPr lang="en-US" altLang="el-GR" sz="2400" smtClean="0"/>
              <a:t>(Virtual</a:t>
            </a:r>
            <a:r>
              <a:rPr lang="en-AU" altLang="el-GR" sz="2400" smtClean="0"/>
              <a:t> machine)</a:t>
            </a:r>
          </a:p>
        </p:txBody>
      </p:sp>
      <p:grpSp>
        <p:nvGrpSpPr>
          <p:cNvPr id="41988" name="Group 4"/>
          <p:cNvGrpSpPr>
            <a:grpSpLocks/>
          </p:cNvGrpSpPr>
          <p:nvPr/>
        </p:nvGrpSpPr>
        <p:grpSpPr bwMode="auto">
          <a:xfrm>
            <a:off x="1420813" y="4019550"/>
            <a:ext cx="1014412" cy="1543050"/>
            <a:chOff x="436" y="1636"/>
            <a:chExt cx="952" cy="1384"/>
          </a:xfrm>
        </p:grpSpPr>
        <p:sp>
          <p:nvSpPr>
            <p:cNvPr id="42031" name="Rectangle 5"/>
            <p:cNvSpPr>
              <a:spLocks noChangeArrowheads="1"/>
            </p:cNvSpPr>
            <p:nvPr/>
          </p:nvSpPr>
          <p:spPr bwMode="auto">
            <a:xfrm>
              <a:off x="436" y="1636"/>
              <a:ext cx="952" cy="13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2032" name="Line 6"/>
            <p:cNvSpPr>
              <a:spLocks noChangeShapeType="1"/>
            </p:cNvSpPr>
            <p:nvPr/>
          </p:nvSpPr>
          <p:spPr bwMode="auto">
            <a:xfrm>
              <a:off x="584" y="1920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33" name="Line 7"/>
            <p:cNvSpPr>
              <a:spLocks noChangeShapeType="1"/>
            </p:cNvSpPr>
            <p:nvPr/>
          </p:nvSpPr>
          <p:spPr bwMode="auto">
            <a:xfrm>
              <a:off x="584" y="2064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34" name="Line 8"/>
            <p:cNvSpPr>
              <a:spLocks noChangeShapeType="1"/>
            </p:cNvSpPr>
            <p:nvPr/>
          </p:nvSpPr>
          <p:spPr bwMode="auto">
            <a:xfrm>
              <a:off x="584" y="2208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35" name="Line 9"/>
            <p:cNvSpPr>
              <a:spLocks noChangeShapeType="1"/>
            </p:cNvSpPr>
            <p:nvPr/>
          </p:nvSpPr>
          <p:spPr bwMode="auto">
            <a:xfrm>
              <a:off x="584" y="2352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36" name="Line 10"/>
            <p:cNvSpPr>
              <a:spLocks noChangeShapeType="1"/>
            </p:cNvSpPr>
            <p:nvPr/>
          </p:nvSpPr>
          <p:spPr bwMode="auto">
            <a:xfrm>
              <a:off x="584" y="2496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42037" name="Line 11"/>
            <p:cNvSpPr>
              <a:spLocks noChangeShapeType="1"/>
            </p:cNvSpPr>
            <p:nvPr/>
          </p:nvSpPr>
          <p:spPr bwMode="auto">
            <a:xfrm>
              <a:off x="584" y="2640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41989" name="Group 12"/>
          <p:cNvGrpSpPr>
            <a:grpSpLocks/>
          </p:cNvGrpSpPr>
          <p:nvPr/>
        </p:nvGrpSpPr>
        <p:grpSpPr bwMode="auto">
          <a:xfrm>
            <a:off x="3975100" y="4019550"/>
            <a:ext cx="938213" cy="1619250"/>
            <a:chOff x="2212" y="1636"/>
            <a:chExt cx="952" cy="1384"/>
          </a:xfrm>
        </p:grpSpPr>
        <p:sp>
          <p:nvSpPr>
            <p:cNvPr id="42023" name="Rectangle 13"/>
            <p:cNvSpPr>
              <a:spLocks noChangeArrowheads="1"/>
            </p:cNvSpPr>
            <p:nvPr/>
          </p:nvSpPr>
          <p:spPr bwMode="auto">
            <a:xfrm>
              <a:off x="2212" y="1636"/>
              <a:ext cx="952" cy="13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42024" name="Group 14"/>
            <p:cNvGrpSpPr>
              <a:grpSpLocks/>
            </p:cNvGrpSpPr>
            <p:nvPr/>
          </p:nvGrpSpPr>
          <p:grpSpPr bwMode="auto">
            <a:xfrm>
              <a:off x="2339" y="1806"/>
              <a:ext cx="812" cy="959"/>
              <a:chOff x="2339" y="1806"/>
              <a:chExt cx="812" cy="959"/>
            </a:xfrm>
          </p:grpSpPr>
          <p:sp>
            <p:nvSpPr>
              <p:cNvPr id="42025" name="Rectangle 15"/>
              <p:cNvSpPr>
                <a:spLocks noChangeArrowheads="1"/>
              </p:cNvSpPr>
              <p:nvPr/>
            </p:nvSpPr>
            <p:spPr bwMode="auto">
              <a:xfrm>
                <a:off x="2339" y="1806"/>
                <a:ext cx="812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2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  <p:sp>
            <p:nvSpPr>
              <p:cNvPr id="42026" name="Rectangle 16"/>
              <p:cNvSpPr>
                <a:spLocks noChangeArrowheads="1"/>
              </p:cNvSpPr>
              <p:nvPr/>
            </p:nvSpPr>
            <p:spPr bwMode="auto">
              <a:xfrm>
                <a:off x="2339" y="1948"/>
                <a:ext cx="812" cy="2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2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  <p:sp>
            <p:nvSpPr>
              <p:cNvPr id="42027" name="Rectangle 17"/>
              <p:cNvSpPr>
                <a:spLocks noChangeArrowheads="1"/>
              </p:cNvSpPr>
              <p:nvPr/>
            </p:nvSpPr>
            <p:spPr bwMode="auto">
              <a:xfrm>
                <a:off x="2339" y="2093"/>
                <a:ext cx="812" cy="2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2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  <p:sp>
            <p:nvSpPr>
              <p:cNvPr id="42028" name="Rectangle 18"/>
              <p:cNvSpPr>
                <a:spLocks noChangeArrowheads="1"/>
              </p:cNvSpPr>
              <p:nvPr/>
            </p:nvSpPr>
            <p:spPr bwMode="auto">
              <a:xfrm>
                <a:off x="2339" y="2237"/>
                <a:ext cx="812" cy="2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2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  <p:sp>
            <p:nvSpPr>
              <p:cNvPr id="42029" name="Rectangle 19"/>
              <p:cNvSpPr>
                <a:spLocks noChangeArrowheads="1"/>
              </p:cNvSpPr>
              <p:nvPr/>
            </p:nvSpPr>
            <p:spPr bwMode="auto">
              <a:xfrm>
                <a:off x="2339" y="2382"/>
                <a:ext cx="812" cy="2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2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  <p:sp>
            <p:nvSpPr>
              <p:cNvPr id="42030" name="Rectangle 20"/>
              <p:cNvSpPr>
                <a:spLocks noChangeArrowheads="1"/>
              </p:cNvSpPr>
              <p:nvPr/>
            </p:nvSpPr>
            <p:spPr bwMode="auto">
              <a:xfrm>
                <a:off x="2339" y="2526"/>
                <a:ext cx="812" cy="23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2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</p:grpSp>
      </p:grpSp>
      <p:sp>
        <p:nvSpPr>
          <p:cNvPr id="41990" name="Rectangle 22"/>
          <p:cNvSpPr>
            <a:spLocks noChangeArrowheads="1"/>
          </p:cNvSpPr>
          <p:nvPr/>
        </p:nvSpPr>
        <p:spPr bwMode="auto">
          <a:xfrm>
            <a:off x="6330950" y="2520950"/>
            <a:ext cx="2273300" cy="31877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1991" name="Rectangle 23"/>
          <p:cNvSpPr>
            <a:spLocks noChangeArrowheads="1"/>
          </p:cNvSpPr>
          <p:nvPr/>
        </p:nvSpPr>
        <p:spPr bwMode="auto">
          <a:xfrm>
            <a:off x="6561138" y="2728913"/>
            <a:ext cx="1128712" cy="1309687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pSp>
        <p:nvGrpSpPr>
          <p:cNvPr id="41992" name="Group 47"/>
          <p:cNvGrpSpPr>
            <a:grpSpLocks/>
          </p:cNvGrpSpPr>
          <p:nvPr/>
        </p:nvGrpSpPr>
        <p:grpSpPr bwMode="auto">
          <a:xfrm>
            <a:off x="6638925" y="2816225"/>
            <a:ext cx="904875" cy="1146175"/>
            <a:chOff x="4106" y="1828"/>
            <a:chExt cx="570" cy="722"/>
          </a:xfrm>
        </p:grpSpPr>
        <p:sp>
          <p:nvSpPr>
            <p:cNvPr id="42018" name="Rectangle 25"/>
            <p:cNvSpPr>
              <a:spLocks noChangeArrowheads="1"/>
            </p:cNvSpPr>
            <p:nvPr/>
          </p:nvSpPr>
          <p:spPr bwMode="auto">
            <a:xfrm>
              <a:off x="4106" y="1828"/>
              <a:ext cx="570" cy="1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400" b="1">
                  <a:solidFill>
                    <a:schemeClr val="tx1"/>
                  </a:solidFill>
                  <a:latin typeface="Geneva" charset="0"/>
                </a:rPr>
                <a:t>010101</a:t>
              </a:r>
            </a:p>
          </p:txBody>
        </p:sp>
        <p:sp>
          <p:nvSpPr>
            <p:cNvPr id="42019" name="Rectangle 26"/>
            <p:cNvSpPr>
              <a:spLocks noChangeArrowheads="1"/>
            </p:cNvSpPr>
            <p:nvPr/>
          </p:nvSpPr>
          <p:spPr bwMode="auto">
            <a:xfrm>
              <a:off x="4106" y="1959"/>
              <a:ext cx="570" cy="1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400" b="1">
                  <a:solidFill>
                    <a:schemeClr val="tx1"/>
                  </a:solidFill>
                  <a:latin typeface="Geneva" charset="0"/>
                </a:rPr>
                <a:t>010101</a:t>
              </a:r>
            </a:p>
          </p:txBody>
        </p:sp>
        <p:sp>
          <p:nvSpPr>
            <p:cNvPr id="42020" name="Rectangle 27"/>
            <p:cNvSpPr>
              <a:spLocks noChangeArrowheads="1"/>
            </p:cNvSpPr>
            <p:nvPr/>
          </p:nvSpPr>
          <p:spPr bwMode="auto">
            <a:xfrm>
              <a:off x="4106" y="2091"/>
              <a:ext cx="570" cy="1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400" b="1">
                  <a:solidFill>
                    <a:schemeClr val="tx1"/>
                  </a:solidFill>
                  <a:latin typeface="Geneva" charset="0"/>
                </a:rPr>
                <a:t>010101</a:t>
              </a:r>
            </a:p>
          </p:txBody>
        </p:sp>
        <p:sp>
          <p:nvSpPr>
            <p:cNvPr id="42021" name="Rectangle 28"/>
            <p:cNvSpPr>
              <a:spLocks noChangeArrowheads="1"/>
            </p:cNvSpPr>
            <p:nvPr/>
          </p:nvSpPr>
          <p:spPr bwMode="auto">
            <a:xfrm>
              <a:off x="4106" y="2222"/>
              <a:ext cx="570" cy="1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400" b="1">
                  <a:solidFill>
                    <a:schemeClr val="tx1"/>
                  </a:solidFill>
                  <a:latin typeface="Geneva" charset="0"/>
                </a:rPr>
                <a:t>010101</a:t>
              </a:r>
            </a:p>
          </p:txBody>
        </p:sp>
        <p:sp>
          <p:nvSpPr>
            <p:cNvPr id="42022" name="Rectangle 29"/>
            <p:cNvSpPr>
              <a:spLocks noChangeArrowheads="1"/>
            </p:cNvSpPr>
            <p:nvPr/>
          </p:nvSpPr>
          <p:spPr bwMode="auto">
            <a:xfrm>
              <a:off x="4106" y="2354"/>
              <a:ext cx="570" cy="1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400" b="1">
                  <a:solidFill>
                    <a:schemeClr val="tx1"/>
                  </a:solidFill>
                  <a:latin typeface="Geneva" charset="0"/>
                </a:rPr>
                <a:t>010101</a:t>
              </a:r>
            </a:p>
          </p:txBody>
        </p:sp>
      </p:grpSp>
      <p:sp>
        <p:nvSpPr>
          <p:cNvPr id="41993" name="Rectangle 31"/>
          <p:cNvSpPr>
            <a:spLocks noChangeArrowheads="1"/>
          </p:cNvSpPr>
          <p:nvPr/>
        </p:nvSpPr>
        <p:spPr bwMode="auto">
          <a:xfrm>
            <a:off x="7854950" y="2728913"/>
            <a:ext cx="595313" cy="474662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1994" name="Rectangle 32"/>
          <p:cNvSpPr>
            <a:spLocks noChangeArrowheads="1"/>
          </p:cNvSpPr>
          <p:nvPr/>
        </p:nvSpPr>
        <p:spPr bwMode="auto">
          <a:xfrm>
            <a:off x="1012825" y="5715000"/>
            <a:ext cx="18954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800">
                <a:latin typeface="Arial" panose="020B0604020202020204" pitchFamily="34" charset="0"/>
              </a:rPr>
              <a:t>Πηγαίος κώδικας</a:t>
            </a:r>
            <a:endParaRPr lang="en-AU" altLang="el-GR" sz="1800">
              <a:latin typeface="Arial" panose="020B0604020202020204" pitchFamily="34" charset="0"/>
            </a:endParaRPr>
          </a:p>
        </p:txBody>
      </p:sp>
      <p:sp>
        <p:nvSpPr>
          <p:cNvPr id="41995" name="Rectangle 33"/>
          <p:cNvSpPr>
            <a:spLocks noChangeArrowheads="1"/>
          </p:cNvSpPr>
          <p:nvPr/>
        </p:nvSpPr>
        <p:spPr bwMode="auto">
          <a:xfrm>
            <a:off x="3276600" y="5715000"/>
            <a:ext cx="2528888" cy="638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800">
                <a:latin typeface="Arial" panose="020B0604020202020204" pitchFamily="34" charset="0"/>
              </a:rPr>
              <a:t>Κώδικας </a:t>
            </a:r>
            <a:r>
              <a:rPr lang="en-AU" altLang="el-GR" sz="1800">
                <a:latin typeface="Arial" panose="020B0604020202020204" pitchFamily="34" charset="0"/>
              </a:rPr>
              <a:t>java </a:t>
            </a:r>
            <a:r>
              <a:rPr lang="el-GR" altLang="el-GR" sz="1600">
                <a:solidFill>
                  <a:srgbClr val="FF66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1600">
                <a:solidFill>
                  <a:srgbClr val="FF66FF"/>
                </a:solidFill>
                <a:latin typeface="Arial" panose="020B0604020202020204" pitchFamily="34" charset="0"/>
              </a:rPr>
              <a:t>bytecode</a:t>
            </a:r>
            <a:r>
              <a:rPr lang="el-GR" altLang="el-GR" sz="1600">
                <a:solidFill>
                  <a:srgbClr val="FF66FF"/>
                </a:solidFill>
                <a:latin typeface="Arial" panose="020B0604020202020204" pitchFamily="34" charset="0"/>
              </a:rPr>
              <a:t>]</a:t>
            </a:r>
            <a:endParaRPr lang="en-AU" altLang="el-GR" sz="1600">
              <a:solidFill>
                <a:srgbClr val="FF66FF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Arial" panose="020B0604020202020204" pitchFamily="34" charset="0"/>
              </a:rPr>
              <a:t>(</a:t>
            </a:r>
            <a:r>
              <a:rPr lang="el-GR" altLang="el-GR" sz="1800">
                <a:latin typeface="Arial" panose="020B0604020202020204" pitchFamily="34" charset="0"/>
              </a:rPr>
              <a:t>ανεξάρτητος μηχανής</a:t>
            </a:r>
            <a:r>
              <a:rPr lang="en-AU" altLang="el-GR" sz="1800">
                <a:latin typeface="Arial" panose="020B0604020202020204" pitchFamily="34" charset="0"/>
              </a:rPr>
              <a:t>)</a:t>
            </a:r>
          </a:p>
        </p:txBody>
      </p:sp>
      <p:sp>
        <p:nvSpPr>
          <p:cNvPr id="41996" name="Rectangle 34"/>
          <p:cNvSpPr>
            <a:spLocks noChangeArrowheads="1"/>
          </p:cNvSpPr>
          <p:nvPr/>
        </p:nvSpPr>
        <p:spPr bwMode="auto">
          <a:xfrm>
            <a:off x="6761163" y="5846763"/>
            <a:ext cx="1465262" cy="363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800">
                <a:latin typeface="Arial" panose="020B0604020202020204" pitchFamily="34" charset="0"/>
              </a:rPr>
              <a:t>υπολογιστής</a:t>
            </a:r>
            <a:endParaRPr lang="en-AU" altLang="el-GR" sz="1800">
              <a:latin typeface="Arial" panose="020B0604020202020204" pitchFamily="34" charset="0"/>
            </a:endParaRPr>
          </a:p>
        </p:txBody>
      </p:sp>
      <p:sp>
        <p:nvSpPr>
          <p:cNvPr id="41997" name="AutoShape 35"/>
          <p:cNvSpPr>
            <a:spLocks noChangeArrowheads="1"/>
          </p:cNvSpPr>
          <p:nvPr/>
        </p:nvSpPr>
        <p:spPr bwMode="auto">
          <a:xfrm>
            <a:off x="2640013" y="4552950"/>
            <a:ext cx="977900" cy="596900"/>
          </a:xfrm>
          <a:prstGeom prst="rightArrow">
            <a:avLst>
              <a:gd name="adj1" fmla="val 50000"/>
              <a:gd name="adj2" fmla="val 8192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1998" name="AutoShape 36"/>
          <p:cNvSpPr>
            <a:spLocks noChangeArrowheads="1"/>
          </p:cNvSpPr>
          <p:nvPr/>
        </p:nvSpPr>
        <p:spPr bwMode="auto">
          <a:xfrm>
            <a:off x="5194300" y="4552950"/>
            <a:ext cx="977900" cy="596900"/>
          </a:xfrm>
          <a:prstGeom prst="rightArrow">
            <a:avLst>
              <a:gd name="adj1" fmla="val 50000"/>
              <a:gd name="adj2" fmla="val 8192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1999" name="AutoShape 37"/>
          <p:cNvSpPr>
            <a:spLocks noChangeArrowheads="1"/>
          </p:cNvSpPr>
          <p:nvPr/>
        </p:nvSpPr>
        <p:spPr bwMode="auto">
          <a:xfrm>
            <a:off x="5867400" y="1905000"/>
            <a:ext cx="1295400" cy="304800"/>
          </a:xfrm>
          <a:prstGeom prst="roundRect">
            <a:avLst>
              <a:gd name="adj" fmla="val 37495"/>
            </a:avLst>
          </a:pr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600"/>
              <a:t>Εκτέλεση</a:t>
            </a:r>
            <a:endParaRPr lang="en-AU" altLang="el-GR" sz="1600"/>
          </a:p>
        </p:txBody>
      </p:sp>
      <p:grpSp>
        <p:nvGrpSpPr>
          <p:cNvPr id="42000" name="Group 38"/>
          <p:cNvGrpSpPr>
            <a:grpSpLocks/>
          </p:cNvGrpSpPr>
          <p:nvPr/>
        </p:nvGrpSpPr>
        <p:grpSpPr bwMode="auto">
          <a:xfrm>
            <a:off x="4267200" y="1447800"/>
            <a:ext cx="1219200" cy="1905000"/>
            <a:chOff x="2212" y="1636"/>
            <a:chExt cx="952" cy="1384"/>
          </a:xfrm>
        </p:grpSpPr>
        <p:sp>
          <p:nvSpPr>
            <p:cNvPr id="42010" name="Rectangle 39"/>
            <p:cNvSpPr>
              <a:spLocks noChangeArrowheads="1"/>
            </p:cNvSpPr>
            <p:nvPr/>
          </p:nvSpPr>
          <p:spPr bwMode="auto">
            <a:xfrm>
              <a:off x="2212" y="1636"/>
              <a:ext cx="952" cy="138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buClr>
                  <a:schemeClr val="tx1"/>
                </a:buClr>
                <a:buFont typeface="Monotype Sorts" charset="2"/>
                <a:buNone/>
              </a:pPr>
              <a:endParaRPr lang="el-GR" altLang="el-GR" sz="2400">
                <a:solidFill>
                  <a:schemeClr val="tx2"/>
                </a:solidFill>
                <a:latin typeface="Arial" panose="020B0604020202020204" pitchFamily="34" charset="0"/>
              </a:endParaRPr>
            </a:p>
          </p:txBody>
        </p:sp>
        <p:grpSp>
          <p:nvGrpSpPr>
            <p:cNvPr id="42011" name="Group 40"/>
            <p:cNvGrpSpPr>
              <a:grpSpLocks/>
            </p:cNvGrpSpPr>
            <p:nvPr/>
          </p:nvGrpSpPr>
          <p:grpSpPr bwMode="auto">
            <a:xfrm>
              <a:off x="2338" y="1806"/>
              <a:ext cx="781" cy="968"/>
              <a:chOff x="2338" y="1806"/>
              <a:chExt cx="781" cy="968"/>
            </a:xfrm>
          </p:grpSpPr>
          <p:sp>
            <p:nvSpPr>
              <p:cNvPr id="42012" name="Rectangle 41"/>
              <p:cNvSpPr>
                <a:spLocks noChangeArrowheads="1"/>
              </p:cNvSpPr>
              <p:nvPr/>
            </p:nvSpPr>
            <p:spPr bwMode="auto">
              <a:xfrm>
                <a:off x="2338" y="1806"/>
                <a:ext cx="781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6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  <p:sp>
            <p:nvSpPr>
              <p:cNvPr id="42013" name="Rectangle 42"/>
              <p:cNvSpPr>
                <a:spLocks noChangeArrowheads="1"/>
              </p:cNvSpPr>
              <p:nvPr/>
            </p:nvSpPr>
            <p:spPr bwMode="auto">
              <a:xfrm>
                <a:off x="2338" y="1950"/>
                <a:ext cx="781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6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  <p:sp>
            <p:nvSpPr>
              <p:cNvPr id="42014" name="Rectangle 43"/>
              <p:cNvSpPr>
                <a:spLocks noChangeArrowheads="1"/>
              </p:cNvSpPr>
              <p:nvPr/>
            </p:nvSpPr>
            <p:spPr bwMode="auto">
              <a:xfrm>
                <a:off x="2338" y="2094"/>
                <a:ext cx="781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6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  <p:sp>
            <p:nvSpPr>
              <p:cNvPr id="42015" name="Rectangle 44"/>
              <p:cNvSpPr>
                <a:spLocks noChangeArrowheads="1"/>
              </p:cNvSpPr>
              <p:nvPr/>
            </p:nvSpPr>
            <p:spPr bwMode="auto">
              <a:xfrm>
                <a:off x="2338" y="2238"/>
                <a:ext cx="781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6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  <p:sp>
            <p:nvSpPr>
              <p:cNvPr id="42016" name="Rectangle 45"/>
              <p:cNvSpPr>
                <a:spLocks noChangeArrowheads="1"/>
              </p:cNvSpPr>
              <p:nvPr/>
            </p:nvSpPr>
            <p:spPr bwMode="auto">
              <a:xfrm>
                <a:off x="2338" y="2381"/>
                <a:ext cx="781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6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  <p:sp>
            <p:nvSpPr>
              <p:cNvPr id="42017" name="Rectangle 46"/>
              <p:cNvSpPr>
                <a:spLocks noChangeArrowheads="1"/>
              </p:cNvSpPr>
              <p:nvPr/>
            </p:nvSpPr>
            <p:spPr bwMode="auto">
              <a:xfrm>
                <a:off x="2338" y="2525"/>
                <a:ext cx="781" cy="24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7" tIns="44450" rIns="90487" bIns="44450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tx2"/>
                  </a:buClr>
                  <a:buSzPct val="75000"/>
                  <a:buChar char="•"/>
                  <a:defRPr sz="3200">
                    <a:solidFill>
                      <a:srgbClr val="000000"/>
                    </a:solidFill>
                    <a:latin typeface="Helvetica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" panose="02020603050405020304" pitchFamily="18" charset="0"/>
                  </a:defRPr>
                </a:lvl9pPr>
              </a:lstStyle>
              <a:p>
                <a:pPr>
                  <a:spcBef>
                    <a:spcPct val="0"/>
                  </a:spcBef>
                  <a:buClrTx/>
                  <a:buSzTx/>
                  <a:buFontTx/>
                  <a:buNone/>
                </a:pPr>
                <a:r>
                  <a:rPr lang="en-AU" altLang="el-GR" sz="1600" b="1">
                    <a:solidFill>
                      <a:schemeClr val="tx1"/>
                    </a:solidFill>
                    <a:latin typeface="Geneva" charset="0"/>
                  </a:rPr>
                  <a:t>010101</a:t>
                </a:r>
              </a:p>
            </p:txBody>
          </p:sp>
        </p:grpSp>
      </p:grpSp>
      <p:sp>
        <p:nvSpPr>
          <p:cNvPr id="42001" name="Rectangle 48"/>
          <p:cNvSpPr>
            <a:spLocks noChangeArrowheads="1"/>
          </p:cNvSpPr>
          <p:nvPr/>
        </p:nvSpPr>
        <p:spPr bwMode="auto">
          <a:xfrm>
            <a:off x="6553200" y="4191000"/>
            <a:ext cx="1128713" cy="1219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grpSp>
        <p:nvGrpSpPr>
          <p:cNvPr id="42002" name="Group 49"/>
          <p:cNvGrpSpPr>
            <a:grpSpLocks/>
          </p:cNvGrpSpPr>
          <p:nvPr/>
        </p:nvGrpSpPr>
        <p:grpSpPr bwMode="auto">
          <a:xfrm>
            <a:off x="6629400" y="4264025"/>
            <a:ext cx="904875" cy="1146175"/>
            <a:chOff x="4106" y="1828"/>
            <a:chExt cx="570" cy="722"/>
          </a:xfrm>
        </p:grpSpPr>
        <p:sp>
          <p:nvSpPr>
            <p:cNvPr id="42005" name="Rectangle 50"/>
            <p:cNvSpPr>
              <a:spLocks noChangeArrowheads="1"/>
            </p:cNvSpPr>
            <p:nvPr/>
          </p:nvSpPr>
          <p:spPr bwMode="auto">
            <a:xfrm>
              <a:off x="4106" y="1828"/>
              <a:ext cx="570" cy="1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400" b="1">
                  <a:solidFill>
                    <a:schemeClr val="tx1"/>
                  </a:solidFill>
                  <a:latin typeface="Geneva" charset="0"/>
                </a:rPr>
                <a:t>010101</a:t>
              </a:r>
            </a:p>
          </p:txBody>
        </p:sp>
        <p:sp>
          <p:nvSpPr>
            <p:cNvPr id="42006" name="Rectangle 51"/>
            <p:cNvSpPr>
              <a:spLocks noChangeArrowheads="1"/>
            </p:cNvSpPr>
            <p:nvPr/>
          </p:nvSpPr>
          <p:spPr bwMode="auto">
            <a:xfrm>
              <a:off x="4106" y="1959"/>
              <a:ext cx="570" cy="1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400" b="1">
                  <a:solidFill>
                    <a:schemeClr val="tx1"/>
                  </a:solidFill>
                  <a:latin typeface="Geneva" charset="0"/>
                </a:rPr>
                <a:t>010101</a:t>
              </a:r>
            </a:p>
          </p:txBody>
        </p:sp>
        <p:sp>
          <p:nvSpPr>
            <p:cNvPr id="42007" name="Rectangle 52"/>
            <p:cNvSpPr>
              <a:spLocks noChangeArrowheads="1"/>
            </p:cNvSpPr>
            <p:nvPr/>
          </p:nvSpPr>
          <p:spPr bwMode="auto">
            <a:xfrm>
              <a:off x="4106" y="2091"/>
              <a:ext cx="570" cy="1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400" b="1">
                  <a:solidFill>
                    <a:schemeClr val="tx1"/>
                  </a:solidFill>
                  <a:latin typeface="Geneva" charset="0"/>
                </a:rPr>
                <a:t>010101</a:t>
              </a:r>
            </a:p>
          </p:txBody>
        </p:sp>
        <p:sp>
          <p:nvSpPr>
            <p:cNvPr id="42008" name="Rectangle 53"/>
            <p:cNvSpPr>
              <a:spLocks noChangeArrowheads="1"/>
            </p:cNvSpPr>
            <p:nvPr/>
          </p:nvSpPr>
          <p:spPr bwMode="auto">
            <a:xfrm>
              <a:off x="4106" y="2222"/>
              <a:ext cx="570" cy="1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400" b="1">
                  <a:solidFill>
                    <a:schemeClr val="tx1"/>
                  </a:solidFill>
                  <a:latin typeface="Geneva" charset="0"/>
                </a:rPr>
                <a:t>010101</a:t>
              </a:r>
            </a:p>
          </p:txBody>
        </p:sp>
        <p:sp>
          <p:nvSpPr>
            <p:cNvPr id="42009" name="Rectangle 54"/>
            <p:cNvSpPr>
              <a:spLocks noChangeArrowheads="1"/>
            </p:cNvSpPr>
            <p:nvPr/>
          </p:nvSpPr>
          <p:spPr bwMode="auto">
            <a:xfrm>
              <a:off x="4106" y="2354"/>
              <a:ext cx="570" cy="1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>
              <a:spAutoFit/>
            </a:bodyPr>
            <a:lstStyle>
              <a:lvl1pPr>
                <a:spcBef>
                  <a:spcPct val="20000"/>
                </a:spcBef>
                <a:buClr>
                  <a:schemeClr val="tx2"/>
                </a:buClr>
                <a:buSzPct val="75000"/>
                <a:buChar char="•"/>
                <a:defRPr sz="3200">
                  <a:solidFill>
                    <a:srgbClr val="000000"/>
                  </a:solidFill>
                  <a:latin typeface="Helvetica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AU" altLang="el-GR" sz="1400" b="1">
                  <a:solidFill>
                    <a:schemeClr val="tx1"/>
                  </a:solidFill>
                  <a:latin typeface="Geneva" charset="0"/>
                </a:rPr>
                <a:t>010101</a:t>
              </a:r>
            </a:p>
          </p:txBody>
        </p:sp>
      </p:grpSp>
      <p:sp>
        <p:nvSpPr>
          <p:cNvPr id="42003" name="AutoShape 55"/>
          <p:cNvSpPr>
            <a:spLocks noChangeArrowheads="1"/>
          </p:cNvSpPr>
          <p:nvPr/>
        </p:nvSpPr>
        <p:spPr bwMode="auto">
          <a:xfrm rot="1206839">
            <a:off x="5486400" y="2590800"/>
            <a:ext cx="977900" cy="596900"/>
          </a:xfrm>
          <a:prstGeom prst="rightArrow">
            <a:avLst>
              <a:gd name="adj1" fmla="val 50000"/>
              <a:gd name="adj2" fmla="val 8192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42004" name="Rectangle 56"/>
          <p:cNvSpPr>
            <a:spLocks noChangeArrowheads="1"/>
          </p:cNvSpPr>
          <p:nvPr/>
        </p:nvSpPr>
        <p:spPr bwMode="auto">
          <a:xfrm>
            <a:off x="1371600" y="1600200"/>
            <a:ext cx="3048000" cy="912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800">
                <a:latin typeface="Arial" panose="020B0604020202020204" pitchFamily="34" charset="0"/>
              </a:rPr>
              <a:t>Διερμηνέας </a:t>
            </a:r>
            <a:r>
              <a:rPr lang="en-AU" altLang="el-GR" sz="1800">
                <a:latin typeface="Arial" panose="020B0604020202020204" pitchFamily="34" charset="0"/>
              </a:rPr>
              <a:t>java </a:t>
            </a:r>
            <a:r>
              <a:rPr lang="el-GR" altLang="el-GR" sz="1600">
                <a:solidFill>
                  <a:srgbClr val="FF66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1600">
                <a:solidFill>
                  <a:srgbClr val="FF66FF"/>
                </a:solidFill>
                <a:latin typeface="Arial" panose="020B0604020202020204" pitchFamily="34" charset="0"/>
              </a:rPr>
              <a:t>interpreter</a:t>
            </a:r>
            <a:r>
              <a:rPr lang="el-GR" altLang="el-GR" sz="1600">
                <a:solidFill>
                  <a:srgbClr val="FF66FF"/>
                </a:solidFill>
                <a:latin typeface="Arial" panose="020B0604020202020204" pitchFamily="34" charset="0"/>
              </a:rPr>
              <a:t>]</a:t>
            </a:r>
            <a:endParaRPr lang="en-AU" altLang="el-GR" sz="1600">
              <a:solidFill>
                <a:srgbClr val="FF66FF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>
                <a:latin typeface="Arial" panose="020B0604020202020204" pitchFamily="34" charset="0"/>
              </a:rPr>
              <a:t>(virtual machine)</a:t>
            </a:r>
            <a:endParaRPr lang="el-GR" altLang="el-GR" sz="1800"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800">
                <a:latin typeface="Arial" panose="020B0604020202020204" pitchFamily="34" charset="0"/>
              </a:rPr>
              <a:t>Κώδικας </a:t>
            </a:r>
            <a:r>
              <a:rPr lang="en-AU" altLang="el-GR" sz="1800">
                <a:latin typeface="Arial" panose="020B0604020202020204" pitchFamily="34" charset="0"/>
              </a:rPr>
              <a:t>java </a:t>
            </a:r>
            <a:r>
              <a:rPr lang="el-GR" altLang="el-GR" sz="1600">
                <a:solidFill>
                  <a:srgbClr val="FF66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1600">
                <a:solidFill>
                  <a:srgbClr val="FF66FF"/>
                </a:solidFill>
                <a:latin typeface="Arial" panose="020B0604020202020204" pitchFamily="34" charset="0"/>
              </a:rPr>
              <a:t>bytecode</a:t>
            </a:r>
            <a:r>
              <a:rPr lang="el-GR" altLang="el-GR" sz="1600">
                <a:solidFill>
                  <a:srgbClr val="FF66FF"/>
                </a:solidFill>
                <a:latin typeface="Arial" panose="020B0604020202020204" pitchFamily="34" charset="0"/>
              </a:rPr>
              <a:t>]</a:t>
            </a:r>
            <a:endParaRPr lang="en-AU" altLang="el-GR" sz="1600">
              <a:solidFill>
                <a:srgbClr val="FF66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Ανασκόπηση</a:t>
            </a:r>
            <a:r>
              <a:rPr lang="en-AU" altLang="el-GR" sz="3600" smtClean="0"/>
              <a:t>: </a:t>
            </a:r>
            <a:r>
              <a:rPr lang="el-GR" altLang="el-GR" sz="3600" smtClean="0"/>
              <a:t>Μέθοδοι</a:t>
            </a:r>
            <a:endParaRPr lang="en-AU" altLang="el-GR" sz="3600" smtClean="0">
              <a:solidFill>
                <a:srgbClr val="000000"/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l-GR" altLang="el-GR" sz="2400" smtClean="0">
                <a:latin typeface="Arial" panose="020B0604020202020204" pitchFamily="34" charset="0"/>
              </a:rPr>
              <a:t>Ένα αντικείμενο μπορεί να καλέσει μια μέθοδο ενός αλλού αντικειμένου </a:t>
            </a:r>
          </a:p>
          <a:p>
            <a:pPr>
              <a:buFontTx/>
              <a:buNone/>
            </a:pPr>
            <a:endParaRPr lang="el-GR" altLang="el-GR" sz="800" smtClean="0">
              <a:latin typeface="Arial" panose="020B0604020202020204" pitchFamily="34" charset="0"/>
            </a:endParaRPr>
          </a:p>
          <a:p>
            <a:r>
              <a:rPr lang="el-GR" altLang="el-GR" sz="2400" smtClean="0">
                <a:latin typeface="Arial" panose="020B0604020202020204" pitchFamily="34" charset="0"/>
              </a:rPr>
              <a:t>Οι μέθοδοι «έχουν επιπτώσεις»: είτε αλλάζουν την κατάσταση του αντικείμενου ή επιστρέφουν πληροφορίες</a:t>
            </a:r>
          </a:p>
          <a:p>
            <a:endParaRPr lang="en-AU" altLang="el-GR" sz="800" smtClean="0">
              <a:latin typeface="Arial" panose="020B0604020202020204" pitchFamily="34" charset="0"/>
            </a:endParaRPr>
          </a:p>
          <a:p>
            <a:r>
              <a:rPr lang="el-GR" altLang="el-GR" sz="2400" smtClean="0">
                <a:latin typeface="Arial" panose="020B0604020202020204" pitchFamily="34" charset="0"/>
              </a:rPr>
              <a:t>Οι μέθοδοι μπορεί να έχουν </a:t>
            </a:r>
            <a:r>
              <a:rPr lang="el-GR" altLang="el-GR" sz="2400" b="1" smtClean="0">
                <a:latin typeface="Arial" panose="020B0604020202020204" pitchFamily="34" charset="0"/>
              </a:rPr>
              <a:t>παραμέτρους</a:t>
            </a:r>
          </a:p>
          <a:p>
            <a:endParaRPr lang="el-GR" altLang="el-GR" sz="800" b="1" smtClean="0">
              <a:latin typeface="Arial" panose="020B0604020202020204" pitchFamily="34" charset="0"/>
            </a:endParaRPr>
          </a:p>
          <a:p>
            <a:r>
              <a:rPr lang="el-GR" altLang="el-GR" sz="2400" smtClean="0">
                <a:latin typeface="Arial" panose="020B0604020202020204" pitchFamily="34" charset="0"/>
              </a:rPr>
              <a:t>Οι παράμετροι έχουν </a:t>
            </a:r>
            <a:r>
              <a:rPr lang="el-GR" altLang="el-GR" sz="2400" b="1" smtClean="0">
                <a:latin typeface="Arial" panose="020B0604020202020204" pitchFamily="34" charset="0"/>
              </a:rPr>
              <a:t>τύπους </a:t>
            </a:r>
          </a:p>
          <a:p>
            <a:pPr>
              <a:buFontTx/>
              <a:buNone/>
            </a:pPr>
            <a:endParaRPr lang="en-AU" altLang="el-GR" sz="2400" b="1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Ανασκόπηση: Κλάσεις</a:t>
            </a:r>
            <a:endParaRPr lang="en-AU" altLang="el-GR" sz="3600" smtClean="0">
              <a:solidFill>
                <a:srgbClr val="000000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l-GR" altLang="el-GR" sz="2400" smtClean="0">
                <a:latin typeface="Arial" panose="020B0604020202020204" pitchFamily="34" charset="0"/>
              </a:rPr>
              <a:t>Οι κλάσεις καθορίζουν την μορφή των αντικειμένων: προσδιορίζουν τις μεθόδους και τα πεδία δεδομένων</a:t>
            </a:r>
          </a:p>
          <a:p>
            <a:pPr>
              <a:buFontTx/>
              <a:buNone/>
            </a:pPr>
            <a:endParaRPr lang="en-AU" altLang="el-GR" sz="800" smtClean="0">
              <a:latin typeface="Arial" panose="020B0604020202020204" pitchFamily="34" charset="0"/>
            </a:endParaRPr>
          </a:p>
          <a:p>
            <a:r>
              <a:rPr lang="el-GR" altLang="el-GR" sz="2400" smtClean="0">
                <a:latin typeface="Arial" panose="020B0604020202020204" pitchFamily="34" charset="0"/>
              </a:rPr>
              <a:t>Οι κλάσεις ορίζονται από πηγαίο κώδικα </a:t>
            </a:r>
            <a:r>
              <a:rPr lang="en-AU" altLang="el-GR" sz="2400" smtClean="0">
                <a:latin typeface="Arial" panose="020B0604020202020204" pitchFamily="34" charset="0"/>
              </a:rPr>
              <a:t>Java </a:t>
            </a:r>
            <a:endParaRPr lang="el-GR" altLang="el-GR" sz="2400" smtClean="0">
              <a:latin typeface="Arial" panose="020B0604020202020204" pitchFamily="34" charset="0"/>
            </a:endParaRPr>
          </a:p>
          <a:p>
            <a:pPr>
              <a:buFontTx/>
              <a:buNone/>
            </a:pPr>
            <a:endParaRPr lang="el-GR" altLang="el-GR" sz="800" smtClean="0">
              <a:latin typeface="Arial" panose="020B0604020202020204" pitchFamily="34" charset="0"/>
            </a:endParaRPr>
          </a:p>
          <a:p>
            <a:r>
              <a:rPr lang="el-GR" altLang="el-GR" sz="2400" smtClean="0">
                <a:latin typeface="Arial" panose="020B0604020202020204" pitchFamily="34" charset="0"/>
              </a:rPr>
              <a:t>«Προγραμματισμός» είναι ο σχεδιασμός του πηγαίου κώδικα των κλάσεων</a:t>
            </a:r>
            <a:endParaRPr lang="en-AU" altLang="el-GR" sz="240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Η ανατομία μίας κλάσης</a:t>
            </a:r>
            <a:endParaRPr lang="en-AU" altLang="el-GR" sz="3600" smtClean="0">
              <a:solidFill>
                <a:srgbClr val="000000"/>
              </a:solidFill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295400" y="1371600"/>
            <a:ext cx="6629400" cy="35337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class </a:t>
            </a:r>
            <a:r>
              <a:rPr lang="el-GR" altLang="el-GR" sz="2400" i="1">
                <a:solidFill>
                  <a:schemeClr val="tx2"/>
                </a:solidFill>
                <a:latin typeface="Times" panose="02020603050405020304" pitchFamily="18" charset="0"/>
              </a:rPr>
              <a:t>όνομα-κλάσης </a:t>
            </a:r>
            <a:r>
              <a:rPr lang="el-GR" altLang="el-GR" sz="1600">
                <a:solidFill>
                  <a:srgbClr val="FF66FF"/>
                </a:solidFill>
                <a:latin typeface="Times" panose="02020603050405020304" pitchFamily="18" charset="0"/>
              </a:rPr>
              <a:t>[</a:t>
            </a:r>
            <a:r>
              <a:rPr lang="en-AU" altLang="el-GR" sz="1600">
                <a:solidFill>
                  <a:srgbClr val="FF66FF"/>
                </a:solidFill>
                <a:latin typeface="Times" panose="02020603050405020304" pitchFamily="18" charset="0"/>
              </a:rPr>
              <a:t>class-name</a:t>
            </a:r>
            <a:r>
              <a:rPr lang="el-GR" altLang="el-GR" sz="1600">
                <a:solidFill>
                  <a:srgbClr val="FF66FF"/>
                </a:solidFill>
                <a:latin typeface="Times" panose="02020603050405020304" pitchFamily="18" charset="0"/>
              </a:rPr>
              <a:t>]</a:t>
            </a:r>
            <a:endParaRPr lang="en-AU" altLang="el-GR" sz="1600">
              <a:solidFill>
                <a:srgbClr val="FF66FF"/>
              </a:solidFill>
              <a:latin typeface="Times" panose="02020603050405020304" pitchFamily="18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{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	</a:t>
            </a:r>
            <a:r>
              <a:rPr lang="el-GR" altLang="el-GR" sz="2400" i="1">
                <a:solidFill>
                  <a:schemeClr val="tx2"/>
                </a:solidFill>
                <a:latin typeface="Times" panose="02020603050405020304" pitchFamily="18" charset="0"/>
              </a:rPr>
              <a:t>πεδία </a:t>
            </a:r>
            <a:r>
              <a:rPr lang="el-GR" altLang="el-GR" sz="2000" i="1">
                <a:solidFill>
                  <a:schemeClr val="tx2"/>
                </a:solidFill>
                <a:latin typeface="Times" panose="02020603050405020304" pitchFamily="18" charset="0"/>
              </a:rPr>
              <a:t>(δεδομένα στιγμιότυπου)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l-GR" altLang="el-GR" sz="1600">
                <a:solidFill>
                  <a:srgbClr val="FF66FF"/>
                </a:solidFill>
                <a:latin typeface="Times" panose="02020603050405020304" pitchFamily="18" charset="0"/>
              </a:rPr>
              <a:t>[</a:t>
            </a:r>
            <a:r>
              <a:rPr lang="en-AU" altLang="el-GR" sz="1600">
                <a:solidFill>
                  <a:srgbClr val="FF66FF"/>
                </a:solidFill>
                <a:latin typeface="Times" panose="02020603050405020304" pitchFamily="18" charset="0"/>
              </a:rPr>
              <a:t>fields (instance data)]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400" i="1">
              <a:solidFill>
                <a:schemeClr val="tx2"/>
              </a:solidFill>
              <a:latin typeface="Times" panose="02020603050405020304" pitchFamily="18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i="1">
                <a:solidFill>
                  <a:schemeClr val="tx2"/>
                </a:solidFill>
                <a:latin typeface="Times" panose="02020603050405020304" pitchFamily="18" charset="0"/>
              </a:rPr>
              <a:t>	</a:t>
            </a:r>
            <a:r>
              <a:rPr lang="el-GR" altLang="el-GR" sz="2400" i="1">
                <a:solidFill>
                  <a:schemeClr val="tx2"/>
                </a:solidFill>
                <a:latin typeface="Times" panose="02020603050405020304" pitchFamily="18" charset="0"/>
              </a:rPr>
              <a:t>κατασκευαστές </a:t>
            </a:r>
            <a:r>
              <a:rPr lang="en-AU" altLang="el-GR" sz="1600">
                <a:solidFill>
                  <a:srgbClr val="FF66FF"/>
                </a:solidFill>
                <a:latin typeface="Times" panose="02020603050405020304" pitchFamily="18" charset="0"/>
              </a:rPr>
              <a:t>[constructor(s)]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400" i="1">
              <a:solidFill>
                <a:schemeClr val="tx2"/>
              </a:solidFill>
              <a:latin typeface="Times" panose="02020603050405020304" pitchFamily="18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 i="1">
                <a:solidFill>
                  <a:schemeClr val="tx2"/>
                </a:solidFill>
                <a:latin typeface="Times" panose="02020603050405020304" pitchFamily="18" charset="0"/>
              </a:rPr>
              <a:t>	</a:t>
            </a:r>
            <a:r>
              <a:rPr lang="el-GR" altLang="el-GR" sz="2400" i="1">
                <a:solidFill>
                  <a:schemeClr val="tx2"/>
                </a:solidFill>
                <a:latin typeface="Times" panose="02020603050405020304" pitchFamily="18" charset="0"/>
              </a:rPr>
              <a:t>μέθοδοι </a:t>
            </a:r>
            <a:r>
              <a:rPr lang="el-GR" altLang="el-GR" sz="1600">
                <a:solidFill>
                  <a:srgbClr val="FF66FF"/>
                </a:solidFill>
                <a:latin typeface="Times" panose="02020603050405020304" pitchFamily="18" charset="0"/>
              </a:rPr>
              <a:t>[</a:t>
            </a:r>
            <a:r>
              <a:rPr lang="en-AU" altLang="el-GR" sz="1600">
                <a:solidFill>
                  <a:srgbClr val="FF66FF"/>
                </a:solidFill>
                <a:latin typeface="Times" panose="02020603050405020304" pitchFamily="18" charset="0"/>
              </a:rPr>
              <a:t>methods</a:t>
            </a:r>
            <a:r>
              <a:rPr lang="el-GR" altLang="el-GR" sz="1600">
                <a:solidFill>
                  <a:srgbClr val="FF66FF"/>
                </a:solidFill>
                <a:latin typeface="Times" panose="02020603050405020304" pitchFamily="18" charset="0"/>
              </a:rPr>
              <a:t>]</a:t>
            </a:r>
            <a:endParaRPr lang="en-AU" altLang="el-GR" sz="1600">
              <a:solidFill>
                <a:srgbClr val="FF66FF"/>
              </a:solidFill>
              <a:latin typeface="Times" panose="02020603050405020304" pitchFamily="18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Μια κλάση</a:t>
            </a:r>
            <a:endParaRPr lang="en-AU" altLang="el-GR" sz="3600" smtClean="0"/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048000" y="457200"/>
            <a:ext cx="5562600" cy="5691188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class Timer</a:t>
            </a:r>
            <a:b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{</a:t>
            </a:r>
            <a:b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	private int hours;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	private int minutes;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	private int seconds;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endParaRPr lang="en-AU" altLang="el-GR" sz="16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	/**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	 * Construct a timer object initialised to 0:00:00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	 */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	public Timer()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	{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		hours = 0;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		minutes = 0;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		seconds = 0;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	}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endParaRPr lang="en-AU" altLang="el-GR" sz="16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	/**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	 * Return the current time of this timer.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	 */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	public String getTime()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	{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		return hours + “:” +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			minutes + “:” +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			seconds;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	}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1600">
                <a:solidFill>
                  <a:schemeClr val="tx2"/>
                </a:solidFill>
                <a:latin typeface="Arial" panose="020B0604020202020204" pitchFamily="34" charset="0"/>
              </a:rPr>
              <a:t>}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Το όνομα της κλάσης </a:t>
            </a:r>
            <a:endParaRPr lang="en-AU" altLang="el-GR" sz="3600" smtClean="0"/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533400" y="1524000"/>
            <a:ext cx="6629400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class Timer</a:t>
            </a:r>
            <a:b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{</a:t>
            </a:r>
            <a:b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	...</a:t>
            </a:r>
          </a:p>
          <a:p>
            <a:pPr>
              <a:lnSpc>
                <a:spcPct val="70000"/>
              </a:lnSpc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}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838200" y="3733800"/>
            <a:ext cx="77231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Το όνομα της κλάσης είναι ένας </a:t>
            </a:r>
            <a:r>
              <a:rPr lang="el-GR" altLang="el-GR" sz="2400" b="1">
                <a:solidFill>
                  <a:schemeClr val="tx2"/>
                </a:solidFill>
                <a:latin typeface="Arial" panose="020B0604020202020204" pitchFamily="34" charset="0"/>
              </a:rPr>
              <a:t>προσδιοριστής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r>
              <a:rPr lang="el-GR" altLang="el-GR" sz="1600">
                <a:solidFill>
                  <a:srgbClr val="FF66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1600">
                <a:solidFill>
                  <a:srgbClr val="FF66FF"/>
                </a:solidFill>
                <a:latin typeface="Arial" panose="020B0604020202020204" pitchFamily="34" charset="0"/>
              </a:rPr>
              <a:t>identifier</a:t>
            </a:r>
            <a:r>
              <a:rPr lang="el-GR" altLang="el-GR" sz="1600">
                <a:solidFill>
                  <a:srgbClr val="FF66FF"/>
                </a:solidFill>
                <a:latin typeface="Arial" panose="020B0604020202020204" pitchFamily="34" charset="0"/>
              </a:rPr>
              <a:t>]</a:t>
            </a:r>
            <a:endParaRPr lang="en-AU" altLang="el-GR" sz="1600">
              <a:solidFill>
                <a:srgbClr val="FF66FF"/>
              </a:solidFill>
              <a:latin typeface="Arial" panose="020B0604020202020204" pitchFamily="34" charset="0"/>
            </a:endParaRPr>
          </a:p>
        </p:txBody>
      </p:sp>
      <p:sp>
        <p:nvSpPr>
          <p:cNvPr id="11269" name="Line 5"/>
          <p:cNvSpPr>
            <a:spLocks noChangeShapeType="1"/>
          </p:cNvSpPr>
          <p:nvPr/>
        </p:nvSpPr>
        <p:spPr bwMode="auto">
          <a:xfrm flipH="1" flipV="1">
            <a:off x="2133600" y="1828800"/>
            <a:ext cx="685800" cy="18288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762000" y="4419600"/>
            <a:ext cx="7862888" cy="17081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Ενας προσδιοριστής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 Java</a:t>
            </a: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: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 περιέχει μόνο γράμματα, ψηφία, και τους χαρακτήρες</a:t>
            </a:r>
            <a:b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</a:b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  ‘$’ και ‘_’ </a:t>
            </a:r>
            <a:r>
              <a:rPr lang="el-GR" altLang="el-GR" sz="1600">
                <a:solidFill>
                  <a:srgbClr val="FF66FF"/>
                </a:solidFill>
                <a:latin typeface="Arial" panose="020B0604020202020204" pitchFamily="34" charset="0"/>
              </a:rPr>
              <a:t>[</a:t>
            </a:r>
            <a:r>
              <a:rPr lang="en-AU" altLang="el-GR" sz="1600">
                <a:solidFill>
                  <a:srgbClr val="FF66FF"/>
                </a:solidFill>
                <a:latin typeface="Arial" panose="020B0604020202020204" pitchFamily="34" charset="0"/>
              </a:rPr>
              <a:t>underscore</a:t>
            </a:r>
            <a:r>
              <a:rPr lang="el-GR" altLang="el-GR" sz="1600">
                <a:solidFill>
                  <a:srgbClr val="FF66FF"/>
                </a:solidFill>
                <a:latin typeface="Arial" panose="020B0604020202020204" pitchFamily="34" charset="0"/>
              </a:rPr>
              <a:t>]</a:t>
            </a: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 </a:t>
            </a:r>
            <a:endParaRPr lang="el-GR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</a:pPr>
            <a:r>
              <a:rPr lang="el-GR" altLang="el-GR" sz="2400">
                <a:solidFill>
                  <a:schemeClr val="tx2"/>
                </a:solidFill>
                <a:latin typeface="Arial" panose="020B0604020202020204" pitchFamily="34" charset="0"/>
              </a:rPr>
              <a:t> δεν αρχίζει από ψηφίο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876800" y="1676400"/>
            <a:ext cx="3810000" cy="118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 b="1" i="1">
                <a:solidFill>
                  <a:schemeClr val="tx2"/>
                </a:solidFill>
                <a:latin typeface="Times" panose="02020603050405020304" pitchFamily="18" charset="0"/>
              </a:rPr>
              <a:t>Σύμβαση</a:t>
            </a:r>
            <a:r>
              <a:rPr lang="el-GR" altLang="el-GR" sz="2400" i="1">
                <a:solidFill>
                  <a:schemeClr val="tx2"/>
                </a:solidFill>
                <a:latin typeface="Times" panose="02020603050405020304" pitchFamily="18" charset="0"/>
              </a:rPr>
              <a:t>: τα ονόματα των κλάσεων αρχίζουν από κεφαλαίο γράμμα</a:t>
            </a:r>
            <a:endParaRPr lang="en-AU" altLang="el-GR" sz="2400" i="1">
              <a:solidFill>
                <a:schemeClr val="tx2"/>
              </a:solidFill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smtClean="0"/>
              <a:t>Προσδιοριστές</a:t>
            </a:r>
            <a:endParaRPr lang="en-AU" altLang="el-GR" sz="3600" smtClean="0"/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90600" y="1905000"/>
            <a:ext cx="3411538" cy="35337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 u="sng">
                <a:solidFill>
                  <a:schemeClr val="tx2"/>
                </a:solidFill>
                <a:latin typeface="Arial" panose="020B0604020202020204" pitchFamily="34" charset="0"/>
              </a:rPr>
              <a:t>έγκυροι</a:t>
            </a:r>
            <a:r>
              <a:rPr lang="en-AU" altLang="el-GR" sz="2400" u="sng">
                <a:solidFill>
                  <a:schemeClr val="tx2"/>
                </a:solidFill>
                <a:latin typeface="Arial" panose="020B0604020202020204" pitchFamily="34" charset="0"/>
              </a:rPr>
              <a:t>: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number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x98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howMany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NUMBER_OF_POINTS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$yes$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_$$S_$_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4648200" y="1905000"/>
            <a:ext cx="3581400" cy="3533775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SzPct val="75000"/>
              <a:buChar char="•"/>
              <a:defRPr sz="3200">
                <a:solidFill>
                  <a:srgbClr val="000000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l-GR" altLang="el-GR" sz="2400" u="sng">
                <a:solidFill>
                  <a:schemeClr val="tx2"/>
                </a:solidFill>
                <a:latin typeface="Arial" panose="020B0604020202020204" pitchFamily="34" charset="0"/>
              </a:rPr>
              <a:t>λανθασμένοι</a:t>
            </a:r>
            <a:r>
              <a:rPr lang="en-AU" altLang="el-GR" sz="2400" u="sng">
                <a:solidFill>
                  <a:schemeClr val="tx2"/>
                </a:solidFill>
                <a:latin typeface="Arial" panose="020B0604020202020204" pitchFamily="34" charset="0"/>
              </a:rPr>
              <a:t>:</a:t>
            </a: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number of points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99x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birth.year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r>
              <a:rPr lang="en-AU" altLang="el-GR" sz="2400">
                <a:solidFill>
                  <a:schemeClr val="tx2"/>
                </a:solidFill>
                <a:latin typeface="Arial" panose="020B0604020202020204" pitchFamily="34" charset="0"/>
              </a:rPr>
              <a:t>ARRAY-SIZE</a:t>
            </a: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>
              <a:buClr>
                <a:schemeClr val="tx1"/>
              </a:buClr>
              <a:buFont typeface="Monotype Sorts" charset="2"/>
              <a:buNone/>
            </a:pPr>
            <a:endParaRPr lang="en-AU" altLang="el-GR" sz="24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titled 2">
  <a:themeElements>
    <a:clrScheme name="">
      <a:dk1>
        <a:srgbClr val="474747"/>
      </a:dk1>
      <a:lt1>
        <a:srgbClr val="B3B3B3"/>
      </a:lt1>
      <a:dk2>
        <a:srgbClr val="232323"/>
      </a:dk2>
      <a:lt2>
        <a:srgbClr val="676767"/>
      </a:lt2>
      <a:accent1>
        <a:srgbClr val="B3B3B3"/>
      </a:accent1>
      <a:accent2>
        <a:srgbClr val="919191"/>
      </a:accent2>
      <a:accent3>
        <a:srgbClr val="D6D6D6"/>
      </a:accent3>
      <a:accent4>
        <a:srgbClr val="3B3B3B"/>
      </a:accent4>
      <a:accent5>
        <a:srgbClr val="D6D6D6"/>
      </a:accent5>
      <a:accent6>
        <a:srgbClr val="838383"/>
      </a:accent6>
      <a:hlink>
        <a:srgbClr val="CECECE"/>
      </a:hlink>
      <a:folHlink>
        <a:srgbClr val="A3A3A3"/>
      </a:folHlink>
    </a:clrScheme>
    <a:fontScheme name="untitled 2">
      <a:majorFont>
        <a:latin typeface="Arial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Madsen G4:Microsoft Office:Microsoft PowerPoint 4:Templates:B&amp;W Overheads:pastelb.ppt - Pastel</Template>
  <TotalTime>3861</TotalTime>
  <Pages>43</Pages>
  <Words>965</Words>
  <Application>Microsoft Office PowerPoint</Application>
  <PresentationFormat>On-screen Show (4:3)</PresentationFormat>
  <Paragraphs>396</Paragraphs>
  <Slides>34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1" baseType="lpstr">
      <vt:lpstr>Arial</vt:lpstr>
      <vt:lpstr>Helvetica</vt:lpstr>
      <vt:lpstr>Times</vt:lpstr>
      <vt:lpstr>Monotype Sorts</vt:lpstr>
      <vt:lpstr>Geneva</vt:lpstr>
      <vt:lpstr>untitled 2</vt:lpstr>
      <vt:lpstr>Microsoft Clip Gallery</vt:lpstr>
      <vt:lpstr>PowerPoint Presentation</vt:lpstr>
      <vt:lpstr>Ανασκόπηση</vt:lpstr>
      <vt:lpstr>Ανασκόπηση: Αντικείμενα</vt:lpstr>
      <vt:lpstr>Ανασκόπηση: Μέθοδοι</vt:lpstr>
      <vt:lpstr>Ανασκόπηση: Κλάσεις</vt:lpstr>
      <vt:lpstr>Η ανατομία μίας κλάσης</vt:lpstr>
      <vt:lpstr>Μια κλάση</vt:lpstr>
      <vt:lpstr>Το όνομα της κλάσης </vt:lpstr>
      <vt:lpstr>Προσδιοριστές</vt:lpstr>
      <vt:lpstr>Πεδία </vt:lpstr>
      <vt:lpstr>Πεδία: ένα παράδειγμα </vt:lpstr>
      <vt:lpstr>Μέθοδοι</vt:lpstr>
      <vt:lpstr>Μέθοδοι : ένα παράδειγμα</vt:lpstr>
      <vt:lpstr>Επίδειξη: ανάπτυξη μια κλάσης</vt:lpstr>
      <vt:lpstr>Κατασκευαστές (Constructors)</vt:lpstr>
      <vt:lpstr>Ονόματα πεδίων </vt:lpstr>
      <vt:lpstr>Μέθοδοι</vt:lpstr>
      <vt:lpstr>Ο τύπος-αποτελέσματος της μεθόδου</vt:lpstr>
      <vt:lpstr>Παράμετροι</vt:lpstr>
      <vt:lpstr>Το σώμα της μεθόδου</vt:lpstr>
      <vt:lpstr>Εντολές (statements) </vt:lpstr>
      <vt:lpstr>Καταχώρηση</vt:lpstr>
      <vt:lpstr>Η εντολή “return”</vt:lpstr>
      <vt:lpstr>Τελεστές (Operators)</vt:lpstr>
      <vt:lpstr>Κατηγορίες μεθόδων</vt:lpstr>
      <vt:lpstr>Κατασκευαστές (Constructors)</vt:lpstr>
      <vt:lpstr>Μέθοδοι προσπέλασης (Accessors)</vt:lpstr>
      <vt:lpstr>Μέθοδοι μετάλλαξης (Mutators)</vt:lpstr>
      <vt:lpstr>Σχόλια (Comments)</vt:lpstr>
      <vt:lpstr>Διαμόρφωση (Style)</vt:lpstr>
      <vt:lpstr>Οι υπολογιστές και οι χρήστες τους </vt:lpstr>
      <vt:lpstr>Το ερώτημα:</vt:lpstr>
      <vt:lpstr>Μεταγλώττιση (Compilation)</vt:lpstr>
      <vt:lpstr>Ιδεατός υπολογιστής (Virtual machine)</vt:lpstr>
    </vt:vector>
  </TitlesOfParts>
  <Company>National Technical University of Athens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Εισαγωγή στον Προγραμματισμό</dc:title>
  <dc:subject>Lecture slides</dc:subject>
  <dc:creator>Αντώνιος Συμβώνης</dc:creator>
  <cp:keywords/>
  <dc:description>Translated from the lecture notes of _x000d_
Michael Kölling, Monash University</dc:description>
  <cp:lastModifiedBy>A. Symvonis</cp:lastModifiedBy>
  <cp:revision>168</cp:revision>
  <cp:lastPrinted>2018-10-19T19:31:05Z</cp:lastPrinted>
  <dcterms:created xsi:type="dcterms:W3CDTF">1996-04-15T15:18:02Z</dcterms:created>
  <dcterms:modified xsi:type="dcterms:W3CDTF">2018-10-31T09:10:41Z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eek">
    <vt:lpwstr>2</vt:lpwstr>
  </property>
</Properties>
</file>