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18" r:id="rId2"/>
    <p:sldId id="260" r:id="rId3"/>
    <p:sldId id="259" r:id="rId4"/>
    <p:sldId id="263" r:id="rId5"/>
    <p:sldId id="281" r:id="rId6"/>
    <p:sldId id="282" r:id="rId7"/>
    <p:sldId id="257" r:id="rId8"/>
    <p:sldId id="258" r:id="rId9"/>
    <p:sldId id="320" r:id="rId10"/>
    <p:sldId id="317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32323"/>
    <a:srgbClr val="CC0000"/>
    <a:srgbClr val="919191"/>
    <a:srgbClr val="CECECE"/>
    <a:srgbClr val="B3B3B3"/>
    <a:srgbClr val="333333"/>
    <a:srgbClr val="DF191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405"/>
  </p:normalViewPr>
  <p:slideViewPr>
    <p:cSldViewPr>
      <p:cViewPr varScale="1">
        <p:scale>
          <a:sx n="122" d="100"/>
          <a:sy n="122" d="100"/>
        </p:scale>
        <p:origin x="180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4256" y="20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44475" y="447675"/>
            <a:ext cx="68262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342" tIns="46344" rIns="94342" bIns="46344">
            <a:spAutoFit/>
          </a:bodyPr>
          <a:lstStyle>
            <a:lvl1pPr defTabSz="954088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 defTabSz="954088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 defTabSz="954088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 defTabSz="954088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 defTabSz="954088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defTabSz="954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defTabSz="954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defTabSz="954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defTabSz="954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defRPr/>
            </a:pPr>
            <a:r>
              <a:rPr lang="el-GR" altLang="el-GR" sz="1600">
                <a:solidFill>
                  <a:srgbClr val="000000"/>
                </a:solidFill>
                <a:latin typeface="Arial" panose="020B0604020202020204" pitchFamily="34" charset="0"/>
              </a:rPr>
              <a:t>Εισαγωγή στον Αντικειμενοστρεφή Προγραμματισμό</a:t>
            </a:r>
            <a:r>
              <a:rPr lang="en-AU" altLang="el-GR" sz="160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el-GR" altLang="el-GR" sz="1600">
                <a:solidFill>
                  <a:srgbClr val="000000"/>
                </a:solidFill>
                <a:latin typeface="Arial" panose="020B0604020202020204" pitchFamily="34" charset="0"/>
              </a:rPr>
              <a:t>Διάλεξη #</a:t>
            </a:r>
            <a:r>
              <a:rPr lang="en-AU" altLang="el-GR" sz="16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en-AU" altLang="el-GR" sz="17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473575" y="9115425"/>
            <a:ext cx="2319338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342" tIns="46344" rIns="94342" bIns="46344">
            <a:spAutoFit/>
          </a:bodyPr>
          <a:lstStyle>
            <a:lvl1pPr defTabSz="954088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 defTabSz="954088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 defTabSz="954088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 defTabSz="954088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 defTabSz="954088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defTabSz="954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defTabSz="954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defTabSz="954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defTabSz="9540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pPr>
              <a:defRPr/>
            </a:pPr>
            <a:r>
              <a:rPr lang="el-GR" altLang="el-GR" sz="1300" dirty="0">
                <a:solidFill>
                  <a:srgbClr val="000000"/>
                </a:solidFill>
                <a:latin typeface="Arial" panose="020B0604020202020204" pitchFamily="34" charset="0"/>
              </a:rPr>
              <a:t>Α. </a:t>
            </a:r>
            <a:r>
              <a:rPr lang="el-GR" altLang="el-GR" sz="1300" dirty="0" err="1">
                <a:solidFill>
                  <a:srgbClr val="000000"/>
                </a:solidFill>
                <a:latin typeface="Arial" panose="020B0604020202020204" pitchFamily="34" charset="0"/>
              </a:rPr>
              <a:t>Συμβώνης</a:t>
            </a:r>
            <a:r>
              <a:rPr lang="en-AU" altLang="el-GR" sz="13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l-GR" altLang="el-GR" sz="1300" dirty="0">
                <a:solidFill>
                  <a:srgbClr val="000000"/>
                </a:solidFill>
                <a:latin typeface="Arial" panose="020B0604020202020204" pitchFamily="34" charset="0"/>
              </a:rPr>
              <a:t>ΣΕΜΦΕ, ΕΜΠ</a:t>
            </a:r>
            <a:endParaRPr lang="en-AU" altLang="el-GR" sz="13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024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043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342" tIns="46344" rIns="94342" bIns="46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notes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1288" y="835025"/>
            <a:ext cx="4494212" cy="3370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AU" altLang="el-GR"/>
              <a:t>things to say at the beginning:</a:t>
            </a:r>
          </a:p>
          <a:p>
            <a:r>
              <a:rPr lang="en-AU" altLang="el-GR"/>
              <a:t>- 2 hr lecture, 2 hr tute</a:t>
            </a:r>
          </a:p>
          <a:p>
            <a:r>
              <a:rPr lang="en-AU" altLang="el-GR"/>
              <a:t>- have to enrol in tutes (allocate+)</a:t>
            </a:r>
          </a:p>
          <a:p>
            <a:r>
              <a:rPr lang="en-AU" altLang="el-GR"/>
              <a:t>- which countries do they come from?</a:t>
            </a:r>
          </a:p>
          <a:p>
            <a:r>
              <a:rPr lang="en-AU" altLang="el-GR"/>
              <a:t>- what programming experience?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b="1" u="sng"/>
          </a:p>
        </p:txBody>
      </p:sp>
      <p:sp>
        <p:nvSpPr>
          <p:cNvPr id="174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AU" altLang="el-GR" b="1"/>
              <a:t>Live demo:</a:t>
            </a:r>
            <a:endParaRPr lang="en-AU" altLang="el-GR"/>
          </a:p>
          <a:p>
            <a:pPr>
              <a:buFontTx/>
              <a:buChar char="•"/>
            </a:pPr>
            <a:r>
              <a:rPr lang="en-AU" altLang="el-GR"/>
              <a:t> show “shapes” project</a:t>
            </a:r>
          </a:p>
          <a:p>
            <a:pPr>
              <a:buFontTx/>
              <a:buChar char="•"/>
            </a:pPr>
            <a:r>
              <a:rPr lang="en-AU" altLang="el-GR"/>
              <a:t>create squares, circles, etc.</a:t>
            </a:r>
          </a:p>
          <a:p>
            <a:pPr>
              <a:buFontTx/>
              <a:buChar char="•"/>
            </a:pPr>
            <a:r>
              <a:rPr lang="en-AU" altLang="el-GR"/>
              <a:t>create picture; modify picture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551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641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1650"/>
            <a:ext cx="1943100" cy="5594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1650"/>
            <a:ext cx="5676900" cy="5594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7185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467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112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436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7924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7322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890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6294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9046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F5F5F"/>
            </a:gs>
            <a:gs pos="50000">
              <a:schemeClr val="hlink"/>
            </a:gs>
            <a:gs pos="100000">
              <a:srgbClr val="5F5F5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34950" y="234950"/>
            <a:ext cx="8674100" cy="62357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pPr>
              <a:defRPr/>
            </a:pPr>
            <a:endParaRPr lang="el-GR" altLang="el-G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1650"/>
            <a:ext cx="77724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/>
              <a:t>Click to edit Master title style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592388" y="6434138"/>
            <a:ext cx="6399212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>
            <a:lvl1pPr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pPr algn="r">
              <a:defRPr/>
            </a:pP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Εισαγωγή στον </a:t>
            </a:r>
            <a:r>
              <a:rPr lang="el-GR" altLang="el-GR" sz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Αντικειμενοστρεφή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 Προγραμματισμό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Αντώνιος </a:t>
            </a:r>
            <a:r>
              <a:rPr lang="el-GR" altLang="el-GR" sz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Συμβώνης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ΣΕΜΦΕ, ΕΜΠ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Slide </a:t>
            </a:r>
            <a:fld id="{5240AB73-0BCD-45F9-90C7-7A3C7238BCA5}" type="slidenum">
              <a:rPr lang="en-AU" altLang="el-GR" sz="12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pPr algn="r">
                <a:defRPr/>
              </a:pPr>
              <a:t>‹#›</a:t>
            </a:fld>
            <a:endParaRPr lang="en-AU" altLang="el-GR" sz="1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50405020304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200" y="1143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/>
              </a:gs>
              <a:gs pos="100000">
                <a:srgbClr val="C7C7C7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pPr>
              <a:defRPr/>
            </a:pPr>
            <a:endParaRPr lang="el-GR" alt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/>
              <a:t>sample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E1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076"/>
          <p:cNvSpPr>
            <a:spLocks noChangeArrowheads="1"/>
          </p:cNvSpPr>
          <p:nvPr/>
        </p:nvSpPr>
        <p:spPr bwMode="auto">
          <a:xfrm>
            <a:off x="685800" y="1295400"/>
            <a:ext cx="7772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3600">
                <a:latin typeface="Arial" panose="020B0604020202020204" pitchFamily="34" charset="0"/>
              </a:rPr>
              <a:t>Εισαγωγή στον Αντικειμενοστρεφή Προγραμματισμό</a:t>
            </a:r>
            <a:r>
              <a:rPr lang="en-AU" altLang="el-GR" sz="3600">
                <a:latin typeface="Arial" panose="020B0604020202020204" pitchFamily="34" charset="0"/>
              </a:rPr>
              <a:t> </a:t>
            </a:r>
            <a:br>
              <a:rPr lang="en-AU" altLang="el-GR" sz="3600">
                <a:latin typeface="Arial" panose="020B0604020202020204" pitchFamily="34" charset="0"/>
              </a:rPr>
            </a:br>
            <a:r>
              <a:rPr lang="el-GR" altLang="el-GR" sz="2800">
                <a:latin typeface="Arial" panose="020B0604020202020204" pitchFamily="34" charset="0"/>
              </a:rPr>
              <a:t>(στη γλώσσα </a:t>
            </a:r>
            <a:r>
              <a:rPr lang="en-US" altLang="el-GR" sz="2800">
                <a:latin typeface="Arial" panose="020B0604020202020204" pitchFamily="34" charset="0"/>
              </a:rPr>
              <a:t>Java)</a:t>
            </a:r>
            <a:endParaRPr lang="en-AU" altLang="el-GR" sz="2800">
              <a:latin typeface="Arial" panose="020B0604020202020204" pitchFamily="34" charset="0"/>
            </a:endParaRPr>
          </a:p>
        </p:txBody>
      </p:sp>
      <p:sp>
        <p:nvSpPr>
          <p:cNvPr id="9220" name="Rectangle 3078"/>
          <p:cNvSpPr>
            <a:spLocks noChangeArrowheads="1"/>
          </p:cNvSpPr>
          <p:nvPr/>
        </p:nvSpPr>
        <p:spPr bwMode="auto">
          <a:xfrm>
            <a:off x="477837" y="3068960"/>
            <a:ext cx="3970338" cy="20875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lIns="90487" tIns="44450" rIns="90487" bIns="44450"/>
          <a:lstStyle>
            <a:lvl1pPr marL="342900" indent="-34290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el-GR" altLang="el-GR" b="1" dirty="0">
                <a:solidFill>
                  <a:srgbClr val="000000"/>
                </a:solidFill>
                <a:latin typeface="Helvetica" panose="020B0604020202020204" pitchFamily="34" charset="0"/>
              </a:rPr>
              <a:t>Αντώνιος </a:t>
            </a:r>
            <a:r>
              <a:rPr lang="el-GR" altLang="el-GR" b="1" dirty="0" err="1">
                <a:solidFill>
                  <a:srgbClr val="000000"/>
                </a:solidFill>
                <a:latin typeface="Helvetica" panose="020B0604020202020204" pitchFamily="34" charset="0"/>
              </a:rPr>
              <a:t>Συμβώνης</a:t>
            </a:r>
            <a:endParaRPr lang="en-AU" altLang="el-GR" b="1" dirty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en-US" altLang="el-GR" sz="2000" dirty="0">
                <a:solidFill>
                  <a:srgbClr val="000000"/>
                </a:solidFill>
                <a:latin typeface="Helvetica" panose="020B0604020202020204" pitchFamily="34" charset="0"/>
              </a:rPr>
              <a:t>www.math.ntua.gr/~symvonis</a:t>
            </a:r>
            <a:endParaRPr lang="el-GR" altLang="el-GR" sz="2000" dirty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el-GR" altLang="el-GR" sz="2000" dirty="0">
                <a:solidFill>
                  <a:srgbClr val="000000"/>
                </a:solidFill>
                <a:latin typeface="Helvetica" panose="020B0604020202020204" pitchFamily="34" charset="0"/>
              </a:rPr>
              <a:t>Γραφείο: Ε.3.</a:t>
            </a:r>
            <a:r>
              <a:rPr lang="en-US" altLang="el-GR" sz="2000" dirty="0">
                <a:solidFill>
                  <a:srgbClr val="000000"/>
                </a:solidFill>
                <a:latin typeface="Helvetica" panose="020B0604020202020204" pitchFamily="34" charset="0"/>
              </a:rPr>
              <a:t>18</a:t>
            </a:r>
            <a:endParaRPr lang="el-GR" altLang="el-GR" sz="2000" dirty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algn="ctr"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endParaRPr lang="en-US" altLang="el-GR" dirty="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4100" name="Rectangle 3079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C7C7C7"/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3078"/>
          <p:cNvSpPr>
            <a:spLocks noChangeArrowheads="1"/>
          </p:cNvSpPr>
          <p:nvPr/>
        </p:nvSpPr>
        <p:spPr bwMode="auto">
          <a:xfrm>
            <a:off x="4592637" y="3068960"/>
            <a:ext cx="4094163" cy="20875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lIns="90487" tIns="44450" rIns="90487" bIns="44450"/>
          <a:lstStyle>
            <a:lvl1pPr marL="342900" indent="-34290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el-GR" altLang="el-GR" b="1" dirty="0">
                <a:solidFill>
                  <a:srgbClr val="000000"/>
                </a:solidFill>
                <a:latin typeface="Helvetica" panose="020B0604020202020204" pitchFamily="34" charset="0"/>
              </a:rPr>
              <a:t>Πέτρος </a:t>
            </a:r>
            <a:r>
              <a:rPr lang="el-GR" altLang="el-GR" b="1" dirty="0" err="1">
                <a:solidFill>
                  <a:srgbClr val="000000"/>
                </a:solidFill>
                <a:latin typeface="Helvetica" panose="020B0604020202020204" pitchFamily="34" charset="0"/>
              </a:rPr>
              <a:t>Στεφανέας</a:t>
            </a:r>
            <a:endParaRPr lang="el-GR" altLang="el-GR" b="1" dirty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en-US" altLang="el-GR" sz="2000" dirty="0">
                <a:solidFill>
                  <a:srgbClr val="000000"/>
                </a:solidFill>
                <a:latin typeface="Helvetica" panose="020B0604020202020204" pitchFamily="34" charset="0"/>
              </a:rPr>
              <a:t>www.math.ntua.gr/~petros</a:t>
            </a:r>
            <a:endParaRPr lang="el-GR" altLang="el-GR" sz="2000" dirty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el-GR" altLang="el-GR" sz="2000" dirty="0">
                <a:solidFill>
                  <a:srgbClr val="000000"/>
                </a:solidFill>
                <a:latin typeface="Helvetica" panose="020B0604020202020204" pitchFamily="34" charset="0"/>
              </a:rPr>
              <a:t>Γραφείο: Ε.3.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endParaRPr lang="en-US" altLang="el-GR" dirty="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altLang="el-GR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6248400" y="2514600"/>
          <a:ext cx="17526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273300" imgH="3949700" progId="MS_ClipArt_Gallery">
                  <p:embed/>
                </p:oleObj>
              </mc:Choice>
              <mc:Fallback>
                <p:oleObj r:id="rId3" imgW="2273300" imgH="3949700" progId="MS_ClipArt_Gallery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514600"/>
                        <a:ext cx="17526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1981200" y="3429000"/>
            <a:ext cx="37338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  <a:buFont typeface="Monotype Sorts" charset="2"/>
              <a:buNone/>
            </a:pPr>
            <a:r>
              <a:rPr lang="el-GR" altLang="el-GR" sz="6600">
                <a:solidFill>
                  <a:schemeClr val="tx2"/>
                </a:solidFill>
                <a:latin typeface="Times New Roman" panose="02020603050405020304" pitchFamily="18" charset="0"/>
              </a:rPr>
              <a:t>Επίδειξη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Τι είδαμε;</a:t>
            </a:r>
            <a:endParaRPr lang="en-AU" altLang="el-GR" sz="3600"/>
          </a:p>
        </p:txBody>
      </p:sp>
      <p:sp>
        <p:nvSpPr>
          <p:cNvPr id="23555" name="Rectangle 1029"/>
          <p:cNvSpPr>
            <a:spLocks noChangeArrowheads="1"/>
          </p:cNvSpPr>
          <p:nvPr/>
        </p:nvSpPr>
        <p:spPr bwMode="auto">
          <a:xfrm>
            <a:off x="1676400" y="2081213"/>
            <a:ext cx="2411413" cy="4667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Ένα περιβάλλον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3556" name="Rectangle 1030"/>
          <p:cNvSpPr>
            <a:spLocks noChangeArrowheads="1"/>
          </p:cNvSpPr>
          <p:nvPr/>
        </p:nvSpPr>
        <p:spPr bwMode="auto">
          <a:xfrm>
            <a:off x="2209800" y="4519613"/>
            <a:ext cx="1873250" cy="4667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Μια γλώσσα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3557" name="Rectangle 1031"/>
          <p:cNvSpPr>
            <a:spLocks noChangeArrowheads="1"/>
          </p:cNvSpPr>
          <p:nvPr/>
        </p:nvSpPr>
        <p:spPr bwMode="auto">
          <a:xfrm>
            <a:off x="4572000" y="3300413"/>
            <a:ext cx="2428875" cy="4667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Ένα πρόγραμμα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3558" name="AutoShape 1033"/>
          <p:cNvSpPr>
            <a:spLocks noChangeArrowheads="1"/>
          </p:cNvSpPr>
          <p:nvPr/>
        </p:nvSpPr>
        <p:spPr bwMode="auto">
          <a:xfrm>
            <a:off x="3352800" y="3276600"/>
            <a:ext cx="762000" cy="4572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23559" name="AutoShape 1034"/>
          <p:cNvSpPr>
            <a:spLocks noChangeArrowheads="1"/>
          </p:cNvSpPr>
          <p:nvPr/>
        </p:nvSpPr>
        <p:spPr bwMode="auto">
          <a:xfrm>
            <a:off x="5029200" y="20574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23560" name="AutoShape 1035"/>
          <p:cNvSpPr>
            <a:spLocks noChangeArrowheads="1"/>
          </p:cNvSpPr>
          <p:nvPr/>
        </p:nvSpPr>
        <p:spPr bwMode="auto">
          <a:xfrm>
            <a:off x="4876800" y="4495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3561" name="Object 1036"/>
          <p:cNvGraphicFramePr>
            <a:graphicFrameLocks noChangeAspect="1"/>
          </p:cNvGraphicFramePr>
          <p:nvPr/>
        </p:nvGraphicFramePr>
        <p:xfrm>
          <a:off x="336550" y="3657600"/>
          <a:ext cx="11811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866900" imgH="4013200" progId="MS_ClipArt_Gallery">
                  <p:embed/>
                </p:oleObj>
              </mc:Choice>
              <mc:Fallback>
                <p:oleObj r:id="rId2" imgW="1866900" imgH="4013200" progId="MS_ClipArt_Gallery">
                  <p:embed/>
                  <p:pic>
                    <p:nvPicPr>
                      <p:cNvPr id="0" name="Object 10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" y="3657600"/>
                        <a:ext cx="1181100" cy="254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Διαφορετικά συστήματα</a:t>
            </a:r>
            <a:r>
              <a:rPr lang="en-AU" altLang="el-GR" sz="3600"/>
              <a:t>...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l-GR" altLang="el-GR" sz="2400" dirty="0">
                <a:latin typeface="Arial" panose="020B0604020202020204" pitchFamily="34" charset="0"/>
              </a:rPr>
              <a:t>Το </a:t>
            </a:r>
            <a:r>
              <a:rPr lang="en-AU" altLang="el-GR" sz="2400" dirty="0">
                <a:latin typeface="Arial" panose="020B0604020202020204" pitchFamily="34" charset="0"/>
              </a:rPr>
              <a:t>“</a:t>
            </a:r>
            <a:r>
              <a:rPr lang="en-AU" altLang="el-GR" sz="2400" b="1" dirty="0" err="1">
                <a:latin typeface="Arial" panose="020B0604020202020204" pitchFamily="34" charset="0"/>
              </a:rPr>
              <a:t>BlueJ</a:t>
            </a:r>
            <a:r>
              <a:rPr lang="en-AU" altLang="el-GR" sz="2400" dirty="0">
                <a:latin typeface="Arial" panose="020B0604020202020204" pitchFamily="34" charset="0"/>
              </a:rPr>
              <a:t>” </a:t>
            </a:r>
            <a:r>
              <a:rPr lang="el-GR" altLang="el-GR" sz="2400" dirty="0">
                <a:latin typeface="Arial" panose="020B0604020202020204" pitchFamily="34" charset="0"/>
              </a:rPr>
              <a:t>είναι ένα περιβάλλον ανάπτυξης προγραμμάτων</a:t>
            </a:r>
            <a:endParaRPr lang="en-US" altLang="el-GR" sz="24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el-GR" sz="8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l-GR" altLang="el-GR" sz="2400" dirty="0">
                <a:latin typeface="Arial" panose="020B0604020202020204" pitchFamily="34" charset="0"/>
              </a:rPr>
              <a:t>Η </a:t>
            </a:r>
            <a:r>
              <a:rPr lang="en-AU" altLang="el-GR" sz="2400" dirty="0">
                <a:latin typeface="Arial" panose="020B0604020202020204" pitchFamily="34" charset="0"/>
              </a:rPr>
              <a:t>“</a:t>
            </a:r>
            <a:r>
              <a:rPr lang="en-AU" altLang="el-GR" sz="2400" b="1" dirty="0">
                <a:latin typeface="Arial" panose="020B0604020202020204" pitchFamily="34" charset="0"/>
              </a:rPr>
              <a:t>Java</a:t>
            </a:r>
            <a:r>
              <a:rPr lang="en-AU" altLang="el-GR" sz="2400" dirty="0">
                <a:latin typeface="Arial" panose="020B0604020202020204" pitchFamily="34" charset="0"/>
              </a:rPr>
              <a:t>”  </a:t>
            </a:r>
            <a:r>
              <a:rPr lang="el-GR" altLang="el-GR" sz="2400" dirty="0">
                <a:latin typeface="Arial" panose="020B0604020202020204" pitchFamily="34" charset="0"/>
              </a:rPr>
              <a:t>είναι μια γλώσσα προγραμματισμού</a:t>
            </a:r>
            <a:endParaRPr lang="en-US" altLang="el-GR" sz="24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AU" altLang="el-GR" sz="800" dirty="0">
              <a:latin typeface="Arial" panose="020B0604020202020204" pitchFamily="34" charset="0"/>
            </a:endParaRPr>
          </a:p>
          <a:p>
            <a:pPr>
              <a:defRPr/>
            </a:pPr>
            <a:r>
              <a:rPr lang="en-AU" altLang="el-GR" sz="2400" dirty="0">
                <a:latin typeface="Arial" panose="020B0604020202020204" pitchFamily="34" charset="0"/>
              </a:rPr>
              <a:t>“</a:t>
            </a:r>
            <a:r>
              <a:rPr lang="en-AU" altLang="el-GR" sz="2400" b="1" dirty="0">
                <a:latin typeface="Arial" panose="020B0604020202020204" pitchFamily="34" charset="0"/>
              </a:rPr>
              <a:t>shapes</a:t>
            </a:r>
            <a:r>
              <a:rPr lang="en-AU" altLang="el-GR" sz="2400" dirty="0">
                <a:latin typeface="Arial" panose="020B0604020202020204" pitchFamily="34" charset="0"/>
              </a:rPr>
              <a:t>”  </a:t>
            </a:r>
            <a:r>
              <a:rPr lang="el-GR" altLang="el-GR" sz="2400" dirty="0">
                <a:latin typeface="Arial" panose="020B0604020202020204" pitchFamily="34" charset="0"/>
              </a:rPr>
              <a:t>είναι ένα πρόγραμμα</a:t>
            </a:r>
            <a:r>
              <a:rPr lang="en-AU" altLang="el-GR" sz="2400" dirty="0">
                <a:latin typeface="Arial" panose="020B0604020202020204" pitchFamily="34" charset="0"/>
              </a:rPr>
              <a:t> (</a:t>
            </a:r>
            <a:r>
              <a:rPr lang="el-GR" altLang="el-GR" sz="2400" dirty="0">
                <a:latin typeface="Arial" panose="020B0604020202020204" pitchFamily="34" charset="0"/>
              </a:rPr>
              <a:t>εφαρμογή</a:t>
            </a:r>
            <a:r>
              <a:rPr lang="en-AU" altLang="el-GR" sz="2400" dirty="0">
                <a:latin typeface="Arial" panose="020B0604020202020204" pitchFamily="34" charset="0"/>
              </a:rPr>
              <a:t>) </a:t>
            </a:r>
            <a:r>
              <a:rPr lang="el-GR" altLang="el-GR" sz="2400" dirty="0">
                <a:latin typeface="Arial" panose="020B0604020202020204" pitchFamily="34" charset="0"/>
              </a:rPr>
              <a:t>με την οποία δουλεύουμε</a:t>
            </a:r>
            <a:endParaRPr lang="en-US" altLang="el-GR" sz="2400" dirty="0">
              <a:latin typeface="Arial" panose="020B0604020202020204" pitchFamily="34" charset="0"/>
            </a:endParaRPr>
          </a:p>
          <a:p>
            <a:pPr>
              <a:buFontTx/>
              <a:buNone/>
              <a:defRPr/>
            </a:pPr>
            <a:endParaRPr lang="en-AU" altLang="el-GR" sz="800" dirty="0">
              <a:latin typeface="Arial" panose="020B0604020202020204" pitchFamily="34" charset="0"/>
            </a:endParaRPr>
          </a:p>
          <a:p>
            <a:pPr>
              <a:defRPr/>
            </a:pPr>
            <a:r>
              <a:rPr lang="en-AU" altLang="el-GR" sz="2400" dirty="0">
                <a:latin typeface="Arial" panose="020B0604020202020204" pitchFamily="34" charset="0"/>
              </a:rPr>
              <a:t>“</a:t>
            </a:r>
            <a:r>
              <a:rPr lang="en-AU" altLang="el-GR" sz="2400" b="1" dirty="0">
                <a:latin typeface="Arial" panose="020B0604020202020204" pitchFamily="34" charset="0"/>
              </a:rPr>
              <a:t>Square</a:t>
            </a:r>
            <a:r>
              <a:rPr lang="en-AU" altLang="el-GR" sz="2400" dirty="0">
                <a:latin typeface="Arial" panose="020B0604020202020204" pitchFamily="34" charset="0"/>
              </a:rPr>
              <a:t>”, “</a:t>
            </a:r>
            <a:r>
              <a:rPr lang="en-AU" altLang="el-GR" sz="2400" b="1" dirty="0">
                <a:latin typeface="Arial" panose="020B0604020202020204" pitchFamily="34" charset="0"/>
              </a:rPr>
              <a:t>Circle</a:t>
            </a:r>
            <a:r>
              <a:rPr lang="en-AU" altLang="el-GR" sz="2400" dirty="0">
                <a:latin typeface="Arial" panose="020B0604020202020204" pitchFamily="34" charset="0"/>
              </a:rPr>
              <a:t>”, “</a:t>
            </a:r>
            <a:r>
              <a:rPr lang="en-AU" altLang="el-GR" sz="2400" b="1" dirty="0">
                <a:latin typeface="Arial" panose="020B0604020202020204" pitchFamily="34" charset="0"/>
              </a:rPr>
              <a:t>Canvas</a:t>
            </a:r>
            <a:r>
              <a:rPr lang="en-AU" altLang="el-GR" sz="2400" dirty="0">
                <a:latin typeface="Arial" panose="020B0604020202020204" pitchFamily="34" charset="0"/>
              </a:rPr>
              <a:t>”, </a:t>
            </a:r>
            <a:r>
              <a:rPr lang="el-GR" altLang="el-GR" sz="2400" dirty="0" err="1">
                <a:latin typeface="Arial" panose="020B0604020202020204" pitchFamily="34" charset="0"/>
              </a:rPr>
              <a:t>κ.λπ</a:t>
            </a:r>
            <a:r>
              <a:rPr lang="en-AU" altLang="el-GR" sz="2400" dirty="0">
                <a:latin typeface="Arial" panose="020B0604020202020204" pitchFamily="34" charset="0"/>
              </a:rPr>
              <a:t>. </a:t>
            </a:r>
            <a:r>
              <a:rPr lang="el-GR" altLang="el-GR" sz="2400" dirty="0">
                <a:latin typeface="Arial" panose="020B0604020202020204" pitchFamily="34" charset="0"/>
              </a:rPr>
              <a:t>είναι κλάσεις της εφαρμογής</a:t>
            </a:r>
            <a:endParaRPr lang="en-US" altLang="el-GR" sz="2400" dirty="0">
              <a:latin typeface="Arial" panose="020B0604020202020204" pitchFamily="34" charset="0"/>
            </a:endParaRPr>
          </a:p>
          <a:p>
            <a:pPr>
              <a:buFontTx/>
              <a:buNone/>
              <a:defRPr/>
            </a:pPr>
            <a:endParaRPr lang="en-AU" altLang="el-GR" sz="800" dirty="0">
              <a:latin typeface="Arial" panose="020B0604020202020204" pitchFamily="34" charset="0"/>
            </a:endParaRPr>
          </a:p>
          <a:p>
            <a:pPr>
              <a:defRPr/>
            </a:pPr>
            <a:r>
              <a:rPr lang="el-GR" altLang="el-GR" sz="2400" dirty="0">
                <a:latin typeface="Arial" panose="020B0604020202020204" pitchFamily="34" charset="0"/>
              </a:rPr>
              <a:t>Το </a:t>
            </a:r>
            <a:r>
              <a:rPr lang="en-AU" altLang="el-GR" sz="2400" dirty="0" err="1">
                <a:latin typeface="Arial" panose="020B0604020202020204" pitchFamily="34" charset="0"/>
              </a:rPr>
              <a:t>BlueJ</a:t>
            </a:r>
            <a:r>
              <a:rPr lang="en-AU" altLang="el-GR" sz="2400" dirty="0">
                <a:latin typeface="Arial" panose="020B0604020202020204" pitchFamily="34" charset="0"/>
              </a:rPr>
              <a:t> </a:t>
            </a:r>
            <a:r>
              <a:rPr lang="el-GR" altLang="el-GR" sz="2400" dirty="0">
                <a:latin typeface="Arial" panose="020B0604020202020204" pitchFamily="34" charset="0"/>
              </a:rPr>
              <a:t>αναφέρεται σε μια «υπό ανάπτυξη» εφαρμογή σαν το «</a:t>
            </a:r>
            <a:r>
              <a:rPr lang="el-GR" altLang="el-GR" sz="2400" b="1" dirty="0">
                <a:latin typeface="Arial" panose="020B0604020202020204" pitchFamily="34" charset="0"/>
              </a:rPr>
              <a:t>έργο</a:t>
            </a:r>
            <a:r>
              <a:rPr lang="el-GR" altLang="el-GR" sz="2400" dirty="0">
                <a:latin typeface="Arial" panose="020B0604020202020204" pitchFamily="34" charset="0"/>
              </a:rPr>
              <a:t>» </a:t>
            </a:r>
            <a:r>
              <a:rPr lang="en-US" altLang="el-GR" sz="2400" dirty="0">
                <a:latin typeface="Arial" panose="020B0604020202020204" pitchFamily="34" charset="0"/>
              </a:rPr>
              <a:t> 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US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project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  <a:endParaRPr lang="en-AU" altLang="el-GR" sz="2000" kern="1200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/>
              <a:t>Java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>
                <a:latin typeface="Arial" panose="020B0604020202020204" pitchFamily="34" charset="0"/>
              </a:rPr>
              <a:t>Σχετικά νέα γλώσσα προγραμματισμού</a:t>
            </a:r>
            <a:r>
              <a:rPr lang="en-AU" altLang="el-GR" sz="2400">
                <a:latin typeface="Arial" panose="020B0604020202020204" pitchFamily="34" charset="0"/>
              </a:rPr>
              <a:t> (</a:t>
            </a:r>
            <a:r>
              <a:rPr lang="el-GR" altLang="el-GR" sz="2400">
                <a:latin typeface="Arial" panose="020B0604020202020204" pitchFamily="34" charset="0"/>
              </a:rPr>
              <a:t>διατίθεται από το</a:t>
            </a:r>
            <a:r>
              <a:rPr lang="en-AU" altLang="el-GR" sz="2400">
                <a:latin typeface="Arial" panose="020B0604020202020204" pitchFamily="34" charset="0"/>
              </a:rPr>
              <a:t> 1995) </a:t>
            </a:r>
          </a:p>
          <a:p>
            <a:pPr lvl="1"/>
            <a:r>
              <a:rPr lang="el-GR" altLang="el-GR" sz="2000">
                <a:latin typeface="Arial" panose="020B0604020202020204" pitchFamily="34" charset="0"/>
              </a:rPr>
              <a:t>Αρχικά από την </a:t>
            </a:r>
            <a:r>
              <a:rPr lang="en-AU" altLang="el-GR" sz="2000">
                <a:latin typeface="Arial" panose="020B0604020202020204" pitchFamily="34" charset="0"/>
              </a:rPr>
              <a:t>Sun Microsystems</a:t>
            </a:r>
            <a:endParaRPr lang="el-GR" altLang="el-GR" sz="2000">
              <a:latin typeface="Arial" panose="020B0604020202020204" pitchFamily="34" charset="0"/>
            </a:endParaRPr>
          </a:p>
          <a:p>
            <a:pPr lvl="1"/>
            <a:r>
              <a:rPr lang="el-GR" altLang="el-GR" sz="2000">
                <a:latin typeface="Arial" panose="020B0604020202020204" pitchFamily="34" charset="0"/>
              </a:rPr>
              <a:t>Τώρα από την </a:t>
            </a:r>
            <a:r>
              <a:rPr lang="en-US" altLang="el-GR" sz="2000">
                <a:latin typeface="Arial" panose="020B0604020202020204" pitchFamily="34" charset="0"/>
              </a:rPr>
              <a:t>Oracle</a:t>
            </a:r>
            <a:endParaRPr lang="en-AU" altLang="el-GR" sz="200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AU" altLang="el-GR" sz="2400">
              <a:latin typeface="Arial" panose="020B0604020202020204" pitchFamily="34" charset="0"/>
            </a:endParaRPr>
          </a:p>
          <a:p>
            <a:r>
              <a:rPr lang="el-GR" altLang="el-GR" sz="2400">
                <a:latin typeface="Arial" panose="020B0604020202020204" pitchFamily="34" charset="0"/>
              </a:rPr>
              <a:t>Δωρεάν διάθεση</a:t>
            </a:r>
            <a:r>
              <a:rPr lang="en-AU" altLang="el-GR" sz="2400">
                <a:latin typeface="Arial" panose="020B0604020202020204" pitchFamily="34" charset="0"/>
              </a:rPr>
              <a:t> (</a:t>
            </a:r>
            <a:r>
              <a:rPr lang="el-GR" altLang="el-GR" sz="2400">
                <a:latin typeface="Arial" panose="020B0604020202020204" pitchFamily="34" charset="0"/>
              </a:rPr>
              <a:t>δείτε σελίδα μαθήματος στο </a:t>
            </a:r>
            <a:r>
              <a:rPr lang="en-US" altLang="el-GR" sz="2400">
                <a:latin typeface="Arial" panose="020B0604020202020204" pitchFamily="34" charset="0"/>
              </a:rPr>
              <a:t>internet</a:t>
            </a:r>
            <a:r>
              <a:rPr lang="en-AU" altLang="el-GR" sz="2400"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/>
              <a:t>BlueJ</a:t>
            </a:r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>
                <a:latin typeface="Arial" panose="020B0604020202020204" pitchFamily="34" charset="0"/>
              </a:rPr>
              <a:t>Το </a:t>
            </a:r>
            <a:r>
              <a:rPr lang="en-AU" altLang="el-GR" sz="2400">
                <a:latin typeface="Arial" panose="020B0604020202020204" pitchFamily="34" charset="0"/>
              </a:rPr>
              <a:t>BlueJ </a:t>
            </a:r>
            <a:r>
              <a:rPr lang="el-GR" altLang="el-GR" sz="2400">
                <a:latin typeface="Arial" panose="020B0604020202020204" pitchFamily="34" charset="0"/>
              </a:rPr>
              <a:t>είναι ένα προγραμματιστικό περιβάλλον σε </a:t>
            </a:r>
            <a:r>
              <a:rPr lang="en-AU" altLang="el-GR" sz="2400">
                <a:latin typeface="Arial" panose="020B0604020202020204" pitchFamily="34" charset="0"/>
              </a:rPr>
              <a:t>Java </a:t>
            </a:r>
            <a:r>
              <a:rPr lang="el-GR" altLang="el-GR" sz="2400">
                <a:latin typeface="Arial" panose="020B0604020202020204" pitchFamily="34" charset="0"/>
              </a:rPr>
              <a:t>που αναπτύχθηκε ειδικά για την διδασκαλία του αντικειμενοστρεφή προγραμματισμού σε αρχάριους </a:t>
            </a:r>
          </a:p>
          <a:p>
            <a:pPr>
              <a:buFontTx/>
              <a:buNone/>
            </a:pPr>
            <a:endParaRPr lang="en-AU" altLang="el-GR" sz="2400">
              <a:latin typeface="Arial" panose="020B0604020202020204" pitchFamily="34" charset="0"/>
            </a:endParaRPr>
          </a:p>
          <a:p>
            <a:r>
              <a:rPr lang="el-GR" altLang="el-GR" sz="2400">
                <a:latin typeface="Arial" panose="020B0604020202020204" pitchFamily="34" charset="0"/>
              </a:rPr>
              <a:t>Αναπτύχθηκε στο </a:t>
            </a:r>
            <a:r>
              <a:rPr lang="en-AU" altLang="el-GR" sz="2400">
                <a:latin typeface="Arial" panose="020B0604020202020204" pitchFamily="34" charset="0"/>
              </a:rPr>
              <a:t>School of Network Computing, Monash University</a:t>
            </a:r>
            <a:endParaRPr lang="el-GR" altLang="el-GR" sz="240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AU" altLang="el-GR" sz="2400">
              <a:latin typeface="Arial" panose="020B0604020202020204" pitchFamily="34" charset="0"/>
            </a:endParaRPr>
          </a:p>
          <a:p>
            <a:r>
              <a:rPr lang="el-GR" altLang="el-GR" sz="2400">
                <a:latin typeface="Arial" panose="020B0604020202020204" pitchFamily="34" charset="0"/>
              </a:rPr>
              <a:t>Δωρεάν διάθεση</a:t>
            </a:r>
            <a:r>
              <a:rPr lang="en-AU" altLang="el-GR" sz="2400">
                <a:latin typeface="Arial" panose="020B0604020202020204" pitchFamily="34" charset="0"/>
              </a:rPr>
              <a:t> (</a:t>
            </a:r>
            <a:r>
              <a:rPr lang="el-GR" altLang="el-GR" sz="2400">
                <a:latin typeface="Arial" panose="020B0604020202020204" pitchFamily="34" charset="0"/>
              </a:rPr>
              <a:t>δείτε σελίδα μαθήματος στο </a:t>
            </a:r>
            <a:r>
              <a:rPr lang="en-US" altLang="el-GR" sz="2400">
                <a:latin typeface="Arial" panose="020B0604020202020204" pitchFamily="34" charset="0"/>
              </a:rPr>
              <a:t>internet</a:t>
            </a:r>
            <a:r>
              <a:rPr lang="en-AU" altLang="el-GR" sz="2400"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Κλάσεις και αντικείμενα</a:t>
            </a:r>
            <a:endParaRPr lang="en-AU" altLang="el-GR" sz="36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l-GR" altLang="el-GR" sz="2400" dirty="0">
                <a:latin typeface="Arial" panose="020B0604020202020204" pitchFamily="34" charset="0"/>
              </a:rPr>
              <a:t>Μια </a:t>
            </a:r>
            <a:r>
              <a:rPr lang="el-GR" altLang="el-GR" sz="2400" b="1" dirty="0">
                <a:latin typeface="Arial" panose="020B0604020202020204" pitchFamily="34" charset="0"/>
              </a:rPr>
              <a:t>εφαρμογή</a:t>
            </a:r>
            <a:r>
              <a:rPr lang="el-GR" altLang="el-GR" sz="2400" dirty="0">
                <a:latin typeface="Arial" panose="020B0604020202020204" pitchFamily="34" charset="0"/>
              </a:rPr>
              <a:t> </a:t>
            </a:r>
            <a:r>
              <a:rPr lang="en-AU" altLang="el-GR" sz="2400" dirty="0">
                <a:latin typeface="Arial" panose="020B0604020202020204" pitchFamily="34" charset="0"/>
              </a:rPr>
              <a:t> Java </a:t>
            </a:r>
            <a:r>
              <a:rPr lang="el-GR" altLang="el-GR" sz="2400" dirty="0">
                <a:latin typeface="Arial" panose="020B0604020202020204" pitchFamily="34" charset="0"/>
              </a:rPr>
              <a:t>είναι ένα σύνολο από συνεργαζόμενες κλάσεις </a:t>
            </a:r>
          </a:p>
          <a:p>
            <a:pPr>
              <a:buFontTx/>
              <a:buNone/>
              <a:defRPr/>
            </a:pPr>
            <a:endParaRPr lang="el-GR" altLang="el-GR" sz="2400" dirty="0">
              <a:latin typeface="Arial" panose="020B0604020202020204" pitchFamily="34" charset="0"/>
            </a:endParaRPr>
          </a:p>
          <a:p>
            <a:pPr>
              <a:defRPr/>
            </a:pPr>
            <a:r>
              <a:rPr lang="el-GR" altLang="el-GR" sz="2400" dirty="0">
                <a:latin typeface="Arial" panose="020B0604020202020204" pitchFamily="34" charset="0"/>
              </a:rPr>
              <a:t>Ο προγραμματιστής σχεδιάζει τις </a:t>
            </a:r>
            <a:r>
              <a:rPr lang="el-GR" altLang="el-GR" sz="2400" b="1" dirty="0">
                <a:latin typeface="Arial" panose="020B0604020202020204" pitchFamily="34" charset="0"/>
              </a:rPr>
              <a:t>κλάσεις</a:t>
            </a:r>
            <a:r>
              <a:rPr lang="en-AU" altLang="el-GR" sz="2400" dirty="0">
                <a:latin typeface="Arial" panose="020B0604020202020204" pitchFamily="34" charset="0"/>
              </a:rPr>
              <a:t> (</a:t>
            </a:r>
            <a:r>
              <a:rPr lang="el-GR" altLang="el-GR" sz="2400" dirty="0">
                <a:latin typeface="Arial" panose="020B0604020202020204" pitchFamily="34" charset="0"/>
              </a:rPr>
              <a:t>πιο συγκεκριμένα</a:t>
            </a:r>
            <a:r>
              <a:rPr lang="en-AU" altLang="el-GR" sz="2400" dirty="0">
                <a:latin typeface="Arial" panose="020B0604020202020204" pitchFamily="34" charset="0"/>
              </a:rPr>
              <a:t>: </a:t>
            </a:r>
            <a:r>
              <a:rPr lang="el-GR" altLang="el-GR" sz="2400" dirty="0">
                <a:latin typeface="Arial" panose="020B0604020202020204" pitchFamily="34" charset="0"/>
              </a:rPr>
              <a:t>τον κώδικα για τις κλάσεις</a:t>
            </a:r>
            <a:r>
              <a:rPr lang="en-AU" altLang="el-GR" sz="2400" dirty="0">
                <a:latin typeface="Arial" panose="020B0604020202020204" pitchFamily="34" charset="0"/>
              </a:rPr>
              <a:t>)</a:t>
            </a:r>
            <a:endParaRPr lang="el-GR" altLang="el-GR" sz="2400" dirty="0">
              <a:latin typeface="Arial" panose="020B0604020202020204" pitchFamily="34" charset="0"/>
            </a:endParaRPr>
          </a:p>
          <a:p>
            <a:pPr>
              <a:buFontTx/>
              <a:buNone/>
              <a:defRPr/>
            </a:pPr>
            <a:endParaRPr lang="en-AU" altLang="el-GR" sz="2400" dirty="0">
              <a:latin typeface="Arial" panose="020B0604020202020204" pitchFamily="34" charset="0"/>
            </a:endParaRPr>
          </a:p>
          <a:p>
            <a:pPr>
              <a:defRPr/>
            </a:pPr>
            <a:r>
              <a:rPr lang="el-GR" altLang="el-GR" sz="2400" b="1" dirty="0">
                <a:latin typeface="Arial" panose="020B0604020202020204" pitchFamily="34" charset="0"/>
              </a:rPr>
              <a:t>Αντικείμενα</a:t>
            </a:r>
            <a:r>
              <a:rPr lang="el-GR" altLang="el-GR" sz="2400" dirty="0">
                <a:latin typeface="Arial" panose="020B0604020202020204" pitchFamily="34" charset="0"/>
              </a:rPr>
              <a:t> δημιουργούνται με βάση τις κλάσεις (είναι στιγμιότυπα 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US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instances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  <a:r>
              <a:rPr lang="en-US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 </a:t>
            </a:r>
            <a:r>
              <a:rPr lang="el-GR" altLang="el-GR" sz="2400" dirty="0">
                <a:latin typeface="Arial" panose="020B0604020202020204" pitchFamily="34" charset="0"/>
              </a:rPr>
              <a:t>των κλάσεων)</a:t>
            </a:r>
          </a:p>
          <a:p>
            <a:pPr>
              <a:buFontTx/>
              <a:buNone/>
              <a:defRPr/>
            </a:pPr>
            <a:endParaRPr lang="en-AU" altLang="el-GR" sz="2400" dirty="0">
              <a:latin typeface="Arial" panose="020B0604020202020204" pitchFamily="34" charset="0"/>
            </a:endParaRPr>
          </a:p>
          <a:p>
            <a:pPr>
              <a:defRPr/>
            </a:pPr>
            <a:r>
              <a:rPr lang="el-GR" altLang="el-GR" sz="2400" dirty="0">
                <a:latin typeface="Arial" panose="020B0604020202020204" pitchFamily="34" charset="0"/>
              </a:rPr>
              <a:t>Πολλά αντικείμενα μπορεί να δημιουργηθούν βασιζόμενα στην ίδια κλάση</a:t>
            </a:r>
            <a:endParaRPr lang="en-AU" altLang="el-GR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Κλάσεις και αντικείμενα</a:t>
            </a:r>
            <a:r>
              <a:rPr lang="en-AU" altLang="el-GR" sz="3600"/>
              <a:t>(2)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l-GR" altLang="el-GR" sz="2400" dirty="0">
                <a:latin typeface="Arial" panose="020B0604020202020204" pitchFamily="34" charset="0"/>
              </a:rPr>
              <a:t>Οι κλάσεις είναι ένα είδος «βιομηχανίας» αντικειμένων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l-GR" altLang="el-GR" sz="24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l-GR" altLang="el-GR" sz="2400" dirty="0">
                <a:latin typeface="Arial" panose="020B0604020202020204" pitchFamily="34" charset="0"/>
              </a:rPr>
              <a:t>Τα αντικείμενα έχουν «</a:t>
            </a:r>
            <a:r>
              <a:rPr lang="el-GR" altLang="el-GR" sz="2400" b="1" dirty="0">
                <a:latin typeface="Arial" panose="020B0604020202020204" pitchFamily="34" charset="0"/>
              </a:rPr>
              <a:t>λειτουργίες</a:t>
            </a:r>
            <a:r>
              <a:rPr lang="el-GR" altLang="el-GR" sz="2400" dirty="0">
                <a:latin typeface="Arial" panose="020B0604020202020204" pitchFamily="34" charset="0"/>
              </a:rPr>
              <a:t>» 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US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operations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  <a:r>
              <a:rPr lang="el-GR" altLang="el-GR" sz="2400" dirty="0">
                <a:latin typeface="Arial" panose="020B0604020202020204" pitchFamily="34" charset="0"/>
              </a:rPr>
              <a:t> οι οποίες μπορεί να εκτελεστούν </a:t>
            </a:r>
          </a:p>
          <a:p>
            <a:pPr>
              <a:lnSpc>
                <a:spcPct val="90000"/>
              </a:lnSpc>
              <a:defRPr/>
            </a:pPr>
            <a:endParaRPr lang="el-GR" altLang="el-GR" sz="24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l-GR" altLang="el-GR" sz="2400" dirty="0">
                <a:latin typeface="Arial" panose="020B0604020202020204" pitchFamily="34" charset="0"/>
              </a:rPr>
              <a:t>Στην </a:t>
            </a:r>
            <a:r>
              <a:rPr lang="en-AU" altLang="el-GR" sz="2400" dirty="0">
                <a:latin typeface="Arial" panose="020B0604020202020204" pitchFamily="34" charset="0"/>
              </a:rPr>
              <a:t>Java </a:t>
            </a:r>
            <a:r>
              <a:rPr lang="el-GR" altLang="el-GR" sz="2400" dirty="0">
                <a:latin typeface="Arial" panose="020B0604020202020204" pitchFamily="34" charset="0"/>
              </a:rPr>
              <a:t>οι λειτουργίες αυτές αναφέρονται σαν «</a:t>
            </a:r>
            <a:r>
              <a:rPr lang="el-GR" altLang="el-GR" sz="2400" b="1" dirty="0">
                <a:latin typeface="Arial" panose="020B0604020202020204" pitchFamily="34" charset="0"/>
              </a:rPr>
              <a:t>μέθοδοι</a:t>
            </a:r>
            <a:r>
              <a:rPr lang="el-GR" altLang="el-GR" sz="2400" dirty="0">
                <a:latin typeface="Arial" panose="020B0604020202020204" pitchFamily="34" charset="0"/>
              </a:rPr>
              <a:t>»</a:t>
            </a:r>
            <a:r>
              <a:rPr lang="en-AU" altLang="el-GR" sz="2400" dirty="0">
                <a:latin typeface="Arial" panose="020B0604020202020204" pitchFamily="34" charset="0"/>
              </a:rPr>
              <a:t> </a:t>
            </a:r>
            <a:r>
              <a:rPr lang="el-GR" altLang="el-GR" sz="2400" dirty="0">
                <a:latin typeface="Arial" panose="020B0604020202020204" pitchFamily="34" charset="0"/>
              </a:rPr>
              <a:t> 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methods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</a:p>
          <a:p>
            <a:pPr>
              <a:lnSpc>
                <a:spcPct val="90000"/>
              </a:lnSpc>
              <a:defRPr/>
            </a:pPr>
            <a:endParaRPr lang="en-AU" altLang="el-GR" sz="24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l-GR" altLang="el-GR" sz="2400" dirty="0">
                <a:latin typeface="Arial" panose="020B0604020202020204" pitchFamily="34" charset="0"/>
              </a:rPr>
              <a:t>Τα αντικείμενα περιέχουν </a:t>
            </a:r>
            <a:r>
              <a:rPr lang="el-GR" altLang="el-GR" sz="2400" b="1" dirty="0">
                <a:latin typeface="Arial" panose="020B0604020202020204" pitchFamily="34" charset="0"/>
              </a:rPr>
              <a:t>γνωρίσματα δεδομένων</a:t>
            </a:r>
            <a:r>
              <a:rPr lang="el-GR" altLang="el-GR" sz="2400" dirty="0">
                <a:latin typeface="Arial" panose="020B0604020202020204" pitchFamily="34" charset="0"/>
              </a:rPr>
              <a:t> 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US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data attributes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] </a:t>
            </a:r>
            <a:r>
              <a:rPr lang="el-GR" altLang="el-GR" sz="2400" dirty="0">
                <a:latin typeface="Arial" panose="020B0604020202020204" pitchFamily="34" charset="0"/>
              </a:rPr>
              <a:t>τα οποία ονομάζονται «</a:t>
            </a:r>
            <a:r>
              <a:rPr lang="el-GR" altLang="el-GR" sz="2400" b="1" dirty="0">
                <a:latin typeface="Arial" panose="020B0604020202020204" pitchFamily="34" charset="0"/>
              </a:rPr>
              <a:t>πεδία</a:t>
            </a:r>
            <a:r>
              <a:rPr lang="el-GR" altLang="el-GR" sz="2400" dirty="0">
                <a:latin typeface="Arial" panose="020B0604020202020204" pitchFamily="34" charset="0"/>
              </a:rPr>
              <a:t>» 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US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fields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  <a:r>
              <a:rPr lang="en-US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 </a:t>
            </a:r>
            <a:r>
              <a:rPr lang="el-GR" altLang="el-GR" sz="2400" dirty="0">
                <a:latin typeface="Arial" panose="020B0604020202020204" pitchFamily="34" charset="0"/>
              </a:rPr>
              <a:t>ή «</a:t>
            </a:r>
            <a:r>
              <a:rPr lang="el-GR" altLang="el-GR" sz="2400" b="1" dirty="0">
                <a:latin typeface="Arial" panose="020B0604020202020204" pitchFamily="34" charset="0"/>
              </a:rPr>
              <a:t>μεταβλητές στιγμιότυπου</a:t>
            </a:r>
            <a:r>
              <a:rPr lang="el-GR" altLang="el-GR" sz="2400" dirty="0">
                <a:latin typeface="Arial" panose="020B0604020202020204" pitchFamily="34" charset="0"/>
              </a:rPr>
              <a:t>» 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instance variables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  <a:endParaRPr lang="en-AU" altLang="el-GR" sz="2000" kern="1200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Κλάσεις και αντικείμενα </a:t>
            </a:r>
            <a:r>
              <a:rPr lang="en-AU" altLang="el-GR" sz="3600"/>
              <a:t>(3)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400">
                <a:latin typeface="Arial" panose="020B0604020202020204" pitchFamily="34" charset="0"/>
              </a:rPr>
              <a:t>Τα γνωρίσματα </a:t>
            </a:r>
            <a:r>
              <a:rPr lang="en-AU" altLang="el-GR" sz="2400">
                <a:latin typeface="Arial" panose="020B0604020202020204" pitchFamily="34" charset="0"/>
              </a:rPr>
              <a:t>(</a:t>
            </a:r>
            <a:r>
              <a:rPr lang="el-GR" altLang="el-GR" sz="2400">
                <a:latin typeface="Arial" panose="020B0604020202020204" pitchFamily="34" charset="0"/>
              </a:rPr>
              <a:t>πεδία και μέθοδοι</a:t>
            </a:r>
            <a:r>
              <a:rPr lang="en-AU" altLang="el-GR" sz="2400">
                <a:latin typeface="Arial" panose="020B0604020202020204" pitchFamily="34" charset="0"/>
              </a:rPr>
              <a:t>) </a:t>
            </a:r>
            <a:r>
              <a:rPr lang="el-GR" altLang="el-GR" sz="2400">
                <a:latin typeface="Arial" panose="020B0604020202020204" pitchFamily="34" charset="0"/>
              </a:rPr>
              <a:t>ορίζονται μέσα σε μια κλάση αλλά,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endParaRPr lang="el-GR" altLang="el-GR" sz="2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AU" altLang="el-GR" sz="2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400">
                <a:latin typeface="Arial" panose="020B0604020202020204" pitchFamily="34" charset="0"/>
              </a:rPr>
              <a:t>τα πεδία αποθηκεύονται </a:t>
            </a:r>
            <a:r>
              <a:rPr lang="en-AU" altLang="el-GR" sz="2400">
                <a:latin typeface="Arial" panose="020B0604020202020204" pitchFamily="34" charset="0"/>
              </a:rPr>
              <a:t>(</a:t>
            </a:r>
            <a:r>
              <a:rPr lang="el-GR" altLang="el-GR" sz="2400">
                <a:latin typeface="Arial" panose="020B0604020202020204" pitchFamily="34" charset="0"/>
              </a:rPr>
              <a:t>και οι μέθοδοι επιδρούν</a:t>
            </a:r>
            <a:r>
              <a:rPr lang="en-AU" altLang="el-GR" sz="2400">
                <a:latin typeface="Arial" panose="020B0604020202020204" pitchFamily="34" charset="0"/>
              </a:rPr>
              <a:t>) </a:t>
            </a:r>
            <a:r>
              <a:rPr lang="el-GR" altLang="el-GR" sz="2400">
                <a:latin typeface="Arial" panose="020B0604020202020204" pitchFamily="34" charset="0"/>
              </a:rPr>
              <a:t>σε ένα αντικείμενο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altLang="el-GR" sz="2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400">
                <a:latin typeface="Arial" panose="020B0604020202020204" pitchFamily="34" charset="0"/>
              </a:rPr>
              <a:t>Οι κλάσεις προσδιορίζουν την μορφή των αντικειμένων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altLang="el-GR" sz="2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400">
                <a:latin typeface="Arial" panose="020B0604020202020204" pitchFamily="34" charset="0"/>
              </a:rPr>
              <a:t>Όταν σχεδιάζουμε μια εφαρμογή σχεδιάζουμε κλάσεις; όταν εκτελούμε μια εφαρμογή χειριζόμαστε αντικείμενα. </a:t>
            </a:r>
            <a:endParaRPr lang="en-AU" altLang="el-GR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Ένα ακόμα παράδειγμα</a:t>
            </a:r>
            <a:endParaRPr lang="en-AU" altLang="el-GR" sz="36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>
                <a:latin typeface="Arial" panose="020B0604020202020204" pitchFamily="34" charset="0"/>
              </a:rPr>
              <a:t>Επίδειξη</a:t>
            </a:r>
            <a:r>
              <a:rPr lang="en-AU" altLang="el-GR" sz="2400">
                <a:latin typeface="Arial" panose="020B0604020202020204" pitchFamily="34" charset="0"/>
              </a:rPr>
              <a:t>: </a:t>
            </a:r>
            <a:r>
              <a:rPr lang="el-GR" altLang="el-GR" sz="2400">
                <a:latin typeface="Arial" panose="020B0604020202020204" pitchFamily="34" charset="0"/>
              </a:rPr>
              <a:t> </a:t>
            </a:r>
            <a:r>
              <a:rPr lang="en-AU" altLang="el-GR" sz="2400">
                <a:latin typeface="Arial" panose="020B0604020202020204" pitchFamily="34" charset="0"/>
              </a:rPr>
              <a:t>Person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Τι άλλο είδαμε μέχρι τώρα;</a:t>
            </a:r>
            <a:endParaRPr lang="en-AU" altLang="el-GR" sz="3600"/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l-GR" altLang="el-GR" sz="2400" dirty="0">
                <a:latin typeface="Arial" panose="020B0604020202020204" pitchFamily="34" charset="0"/>
              </a:rPr>
              <a:t>Ο κώδικας </a:t>
            </a:r>
            <a:r>
              <a:rPr lang="en-AU" altLang="el-GR" sz="2400" dirty="0">
                <a:latin typeface="Arial" panose="020B0604020202020204" pitchFamily="34" charset="0"/>
              </a:rPr>
              <a:t>Java </a:t>
            </a:r>
            <a:r>
              <a:rPr lang="el-GR" altLang="el-GR" sz="2400" dirty="0">
                <a:latin typeface="Arial" panose="020B0604020202020204" pitchFamily="34" charset="0"/>
              </a:rPr>
              <a:t>που ορίζει μια κλάση ονομάζεται ο </a:t>
            </a:r>
            <a:r>
              <a:rPr lang="el-GR" altLang="el-GR" sz="2400" b="1" dirty="0">
                <a:latin typeface="Arial" panose="020B0604020202020204" pitchFamily="34" charset="0"/>
              </a:rPr>
              <a:t>πηγαίος κώδικας</a:t>
            </a:r>
            <a:r>
              <a:rPr lang="el-GR" altLang="el-GR" sz="2400" dirty="0">
                <a:latin typeface="Arial" panose="020B0604020202020204" pitchFamily="34" charset="0"/>
              </a:rPr>
              <a:t> της</a:t>
            </a:r>
            <a:r>
              <a:rPr lang="en-US" altLang="el-GR" sz="2400" dirty="0">
                <a:latin typeface="Arial" panose="020B0604020202020204" pitchFamily="34" charset="0"/>
              </a:rPr>
              <a:t> </a:t>
            </a:r>
            <a:r>
              <a:rPr lang="el-GR" altLang="el-GR" sz="2400" dirty="0">
                <a:latin typeface="Arial" panose="020B0604020202020204" pitchFamily="34" charset="0"/>
              </a:rPr>
              <a:t>κλάσης 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source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 </a:t>
            </a:r>
            <a:r>
              <a:rPr lang="en-US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code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AU" altLang="el-GR" sz="24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l-GR" altLang="el-GR" sz="2400" dirty="0">
                <a:latin typeface="Arial" panose="020B0604020202020204" pitchFamily="34" charset="0"/>
              </a:rPr>
              <a:t>Ο πηγαίος κώδικας μπορεί να διορθωθεί η να μεταβληθεί με ένα </a:t>
            </a:r>
            <a:r>
              <a:rPr lang="el-GR" altLang="el-GR" sz="2400" b="1" dirty="0">
                <a:latin typeface="Arial" panose="020B0604020202020204" pitchFamily="34" charset="0"/>
              </a:rPr>
              <a:t>συντάκτη κειμένου</a:t>
            </a:r>
            <a:r>
              <a:rPr lang="el-GR" altLang="el-GR" sz="2400" dirty="0">
                <a:latin typeface="Arial" panose="020B0604020202020204" pitchFamily="34" charset="0"/>
              </a:rPr>
              <a:t> 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US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editor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AU" altLang="el-GR" sz="24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l-GR" altLang="el-GR" sz="2400" dirty="0">
                <a:latin typeface="Arial" panose="020B0604020202020204" pitchFamily="34" charset="0"/>
              </a:rPr>
              <a:t>Μετά από κάθε αλλαγή του πηγαίου κώδικα, αυτός πρέπει να </a:t>
            </a:r>
            <a:r>
              <a:rPr lang="el-GR" altLang="el-GR" sz="2400" b="1" dirty="0">
                <a:latin typeface="Arial" panose="020B0604020202020204" pitchFamily="34" charset="0"/>
              </a:rPr>
              <a:t>μεταγλωττιστεί</a:t>
            </a:r>
            <a:r>
              <a:rPr lang="el-GR" altLang="el-GR" sz="2400" dirty="0">
                <a:latin typeface="Arial" panose="020B0604020202020204" pitchFamily="34" charset="0"/>
              </a:rPr>
              <a:t> 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US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compiled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  <a:r>
              <a:rPr lang="en-US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 </a:t>
            </a:r>
            <a:r>
              <a:rPr lang="el-GR" altLang="el-GR" sz="2400" dirty="0">
                <a:latin typeface="Arial" panose="020B0604020202020204" pitchFamily="34" charset="0"/>
              </a:rPr>
              <a:t>ξανά πριν την εκτέλεση του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l-GR" altLang="el-GR" sz="24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l-GR" altLang="el-GR" sz="2400" dirty="0">
                <a:latin typeface="Arial" panose="020B0604020202020204" pitchFamily="34" charset="0"/>
              </a:rPr>
              <a:t>Ο </a:t>
            </a:r>
            <a:r>
              <a:rPr lang="el-GR" altLang="el-GR" sz="2400" b="1" dirty="0">
                <a:latin typeface="Arial" panose="020B0604020202020204" pitchFamily="34" charset="0"/>
              </a:rPr>
              <a:t>μεταγλωττιστής</a:t>
            </a:r>
            <a:r>
              <a:rPr lang="el-GR" altLang="el-GR" sz="2400" dirty="0">
                <a:latin typeface="Arial" panose="020B0604020202020204" pitchFamily="34" charset="0"/>
              </a:rPr>
              <a:t> 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US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compiler</a:t>
            </a:r>
            <a:r>
              <a:rPr lang="el-GR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  <a:r>
              <a:rPr lang="en-US" altLang="el-GR" sz="2000" kern="1200" dirty="0">
                <a:solidFill>
                  <a:srgbClr val="FF00FF"/>
                </a:solidFill>
                <a:latin typeface="Arial" panose="020B0604020202020204" pitchFamily="34" charset="0"/>
              </a:rPr>
              <a:t> </a:t>
            </a:r>
            <a:r>
              <a:rPr lang="el-GR" altLang="el-GR" sz="2400" dirty="0">
                <a:latin typeface="Arial" panose="020B0604020202020204" pitchFamily="34" charset="0"/>
              </a:rPr>
              <a:t>ελέγχει τον πηγαίο κώδικα για </a:t>
            </a:r>
            <a:r>
              <a:rPr lang="el-GR" altLang="el-GR" sz="2400" b="1" dirty="0">
                <a:latin typeface="Arial" panose="020B0604020202020204" pitchFamily="34" charset="0"/>
              </a:rPr>
              <a:t>συντακτικά λάθη</a:t>
            </a:r>
            <a:endParaRPr lang="en-AU" altLang="el-GR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Στόχοι</a:t>
            </a:r>
            <a:r>
              <a:rPr lang="el-GR" altLang="el-GR"/>
              <a:t> </a:t>
            </a:r>
            <a:endParaRPr lang="en-AU" altLang="el-GR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609600" y="1524000"/>
            <a:ext cx="7391400" cy="43434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0487" tIns="44450" rIns="90487" bIns="44450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SzPct val="70000"/>
              <a:buFont typeface="Monotype Sorts" charset="2"/>
              <a:buChar char="ë"/>
            </a:pPr>
            <a:endParaRPr lang="en-AU" altLang="el-GR" sz="1800"/>
          </a:p>
          <a:p>
            <a:pPr>
              <a:buSzPct val="70000"/>
            </a:pPr>
            <a:r>
              <a:rPr lang="el-GR" altLang="el-GR" sz="2400">
                <a:latin typeface="Arial" panose="020B0604020202020204" pitchFamily="34" charset="0"/>
              </a:rPr>
              <a:t>Καλή γνώση βασικών αρχών προγραμματισμού</a:t>
            </a:r>
            <a:br>
              <a:rPr lang="el-GR" altLang="el-GR" sz="2400">
                <a:latin typeface="Arial" panose="020B0604020202020204" pitchFamily="34" charset="0"/>
              </a:rPr>
            </a:br>
            <a:endParaRPr lang="el-GR" altLang="el-GR" sz="2400">
              <a:latin typeface="Arial" panose="020B0604020202020204" pitchFamily="34" charset="0"/>
            </a:endParaRPr>
          </a:p>
          <a:p>
            <a:pPr>
              <a:buSzPct val="70000"/>
            </a:pPr>
            <a:r>
              <a:rPr lang="el-GR" altLang="el-GR" sz="2400">
                <a:latin typeface="Arial" panose="020B0604020202020204" pitchFamily="34" charset="0"/>
              </a:rPr>
              <a:t>Καλή γνώση βασικών αρχών  αντικειμενοστρεφή προγραμματισμού</a:t>
            </a:r>
            <a:br>
              <a:rPr lang="el-GR" altLang="el-GR" sz="2400">
                <a:latin typeface="Arial" panose="020B0604020202020204" pitchFamily="34" charset="0"/>
              </a:rPr>
            </a:br>
            <a:endParaRPr lang="el-GR" altLang="el-GR" sz="2400">
              <a:latin typeface="Arial" panose="020B0604020202020204" pitchFamily="34" charset="0"/>
            </a:endParaRPr>
          </a:p>
          <a:p>
            <a:pPr>
              <a:buSzPct val="70000"/>
            </a:pPr>
            <a:r>
              <a:rPr lang="el-GR" altLang="el-GR" sz="2400">
                <a:latin typeface="Arial" panose="020B0604020202020204" pitchFamily="34" charset="0"/>
              </a:rPr>
              <a:t>Ικανότητα προγραμματισμού στη γλώσσα Java</a:t>
            </a:r>
          </a:p>
        </p:txBody>
      </p:sp>
      <p:graphicFrame>
        <p:nvGraphicFramePr>
          <p:cNvPr id="6148" name="Object 2048"/>
          <p:cNvGraphicFramePr>
            <a:graphicFrameLocks noChangeAspect="1"/>
          </p:cNvGraphicFramePr>
          <p:nvPr/>
        </p:nvGraphicFramePr>
        <p:xfrm>
          <a:off x="7620000" y="3048000"/>
          <a:ext cx="1163638" cy="280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638300" imgH="3949700" progId="MS_ClipArt_Gallery">
                  <p:embed/>
                </p:oleObj>
              </mc:Choice>
              <mc:Fallback>
                <p:oleObj r:id="rId3" imgW="1638300" imgH="3949700" progId="MS_ClipArt_Gallery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3048000"/>
                        <a:ext cx="1163638" cy="280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Χρήση παραμέτρων</a:t>
            </a:r>
            <a:endParaRPr lang="en-AU" altLang="el-GR" sz="36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>
                <a:latin typeface="Arial" panose="020B0604020202020204" pitchFamily="34" charset="0"/>
              </a:rPr>
              <a:t>Όταν καλείται μια μέθοδος μπορούμε να δώσουμε τιμές στις  </a:t>
            </a:r>
            <a:r>
              <a:rPr lang="el-GR" altLang="el-GR" sz="2400" b="1">
                <a:latin typeface="Arial" panose="020B0604020202020204" pitchFamily="34" charset="0"/>
              </a:rPr>
              <a:t>παραμέτρους</a:t>
            </a:r>
            <a:r>
              <a:rPr lang="el-GR" altLang="el-GR" sz="2400">
                <a:latin typeface="Arial" panose="020B0604020202020204" pitchFamily="34" charset="0"/>
              </a:rPr>
              <a:t> της </a:t>
            </a:r>
            <a:r>
              <a:rPr lang="en-AU" altLang="el-GR" sz="2400">
                <a:latin typeface="Arial" panose="020B0604020202020204" pitchFamily="34" charset="0"/>
              </a:rPr>
              <a:t>(</a:t>
            </a:r>
            <a:r>
              <a:rPr lang="el-GR" altLang="el-GR" sz="2400">
                <a:latin typeface="Arial" panose="020B0604020202020204" pitchFamily="34" charset="0"/>
              </a:rPr>
              <a:t>εάν η μέθοδος χρησιμοποιεί παραμέτρους</a:t>
            </a:r>
            <a:r>
              <a:rPr lang="en-AU" altLang="el-GR" sz="2400">
                <a:latin typeface="Arial" panose="020B0604020202020204" pitchFamily="34" charset="0"/>
              </a:rPr>
              <a:t>)</a:t>
            </a:r>
            <a:endParaRPr lang="el-GR" altLang="el-GR" sz="240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n-AU" altLang="el-GR" sz="2400">
              <a:latin typeface="Arial" panose="020B0604020202020204" pitchFamily="34" charset="0"/>
            </a:endParaRPr>
          </a:p>
          <a:p>
            <a:r>
              <a:rPr lang="el-GR" altLang="el-GR" sz="2400">
                <a:latin typeface="Arial" panose="020B0604020202020204" pitchFamily="34" charset="0"/>
              </a:rPr>
              <a:t>Κάθε παράμετρος έχει συγκεκριμένο τύπο δεδομένων; πρέπει να δώσουμε τιμές του κατάλληλου τύπου σε κάθε παράμετρο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endParaRPr lang="el-GR" altLang="el-GR" sz="240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l-GR" altLang="el-GR" sz="2400">
              <a:latin typeface="Arial" panose="020B0604020202020204" pitchFamily="34" charset="0"/>
            </a:endParaRPr>
          </a:p>
          <a:p>
            <a:r>
              <a:rPr lang="el-GR" altLang="el-GR" sz="2400">
                <a:latin typeface="Arial" panose="020B0604020202020204" pitchFamily="34" charset="0"/>
              </a:rPr>
              <a:t>Είδαμε παραμέτρους τύπου</a:t>
            </a:r>
            <a:r>
              <a:rPr lang="en-AU" altLang="el-GR" sz="2400">
                <a:latin typeface="Arial" panose="020B0604020202020204" pitchFamily="34" charset="0"/>
              </a:rPr>
              <a:t> “</a:t>
            </a:r>
            <a:r>
              <a:rPr lang="en-AU" altLang="el-GR" sz="2400" b="1">
                <a:latin typeface="Arial" panose="020B0604020202020204" pitchFamily="34" charset="0"/>
              </a:rPr>
              <a:t>String</a:t>
            </a:r>
            <a:r>
              <a:rPr lang="en-AU" altLang="el-GR" sz="2400">
                <a:latin typeface="Arial" panose="020B0604020202020204" pitchFamily="34" charset="0"/>
              </a:rPr>
              <a:t>” (</a:t>
            </a:r>
            <a:r>
              <a:rPr lang="el-GR" altLang="el-GR" sz="2400">
                <a:latin typeface="Arial" panose="020B0604020202020204" pitchFamily="34" charset="0"/>
              </a:rPr>
              <a:t>συμβολοσειρά, κείμενο</a:t>
            </a:r>
            <a:r>
              <a:rPr lang="en-AU" altLang="el-GR" sz="2400">
                <a:latin typeface="Arial" panose="020B0604020202020204" pitchFamily="34" charset="0"/>
              </a:rPr>
              <a:t>) </a:t>
            </a:r>
            <a:r>
              <a:rPr lang="el-GR" altLang="el-GR" sz="2400">
                <a:latin typeface="Arial" panose="020B0604020202020204" pitchFamily="34" charset="0"/>
              </a:rPr>
              <a:t>και</a:t>
            </a:r>
            <a:r>
              <a:rPr lang="en-AU" altLang="el-GR" sz="2400">
                <a:latin typeface="Arial" panose="020B0604020202020204" pitchFamily="34" charset="0"/>
              </a:rPr>
              <a:t> “</a:t>
            </a:r>
            <a:r>
              <a:rPr lang="en-AU" altLang="el-GR" sz="2400" b="1">
                <a:latin typeface="Arial" panose="020B0604020202020204" pitchFamily="34" charset="0"/>
              </a:rPr>
              <a:t>int</a:t>
            </a:r>
            <a:r>
              <a:rPr lang="en-AU" altLang="el-GR" sz="2400">
                <a:latin typeface="Arial" panose="020B0604020202020204" pitchFamily="34" charset="0"/>
              </a:rPr>
              <a:t>” (</a:t>
            </a:r>
            <a:r>
              <a:rPr lang="el-GR" altLang="el-GR" sz="2400">
                <a:latin typeface="Arial" panose="020B0604020202020204" pitchFamily="34" charset="0"/>
              </a:rPr>
              <a:t>ακέραιοι αριθμοί</a:t>
            </a:r>
            <a:r>
              <a:rPr lang="en-AU" altLang="el-GR" sz="2400"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Αξιολόγηση</a:t>
            </a:r>
            <a:endParaRPr lang="en-AU" altLang="el-GR" sz="360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38200" y="1676400"/>
            <a:ext cx="77724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ts val="600"/>
              </a:spcBef>
              <a:buClrTx/>
              <a:buSzTx/>
              <a:buFontTx/>
              <a:buNone/>
            </a:pPr>
            <a:r>
              <a:rPr lang="el-GR" altLang="el-GR" sz="2400" b="1" dirty="0">
                <a:latin typeface="Arial" panose="020B0604020202020204" pitchFamily="34" charset="0"/>
              </a:rPr>
              <a:t>Εργασίες(</a:t>
            </a:r>
            <a:r>
              <a:rPr lang="en-US" altLang="el-GR" sz="2400" b="1" dirty="0">
                <a:latin typeface="Arial" panose="020B0604020202020204" pitchFamily="34" charset="0"/>
              </a:rPr>
              <a:t>2</a:t>
            </a:r>
            <a:r>
              <a:rPr lang="el-GR" altLang="el-GR" sz="2400" b="1" dirty="0">
                <a:latin typeface="Arial" panose="020B0604020202020204" pitchFamily="34" charset="0"/>
              </a:rPr>
              <a:t>)**:            1</a:t>
            </a:r>
            <a:r>
              <a:rPr lang="en-US" altLang="el-GR" sz="2400" b="1" dirty="0">
                <a:latin typeface="Arial" panose="020B0604020202020204" pitchFamily="34" charset="0"/>
              </a:rPr>
              <a:t>5</a:t>
            </a:r>
            <a:r>
              <a:rPr lang="el-GR" altLang="el-GR" sz="2400" b="1" dirty="0">
                <a:latin typeface="Arial" panose="020B0604020202020204" pitchFamily="34" charset="0"/>
              </a:rPr>
              <a:t>%</a:t>
            </a:r>
            <a:endParaRPr lang="en-AU" altLang="el-GR" sz="2400" b="1" dirty="0"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buClrTx/>
              <a:buSzTx/>
              <a:buFontTx/>
              <a:buNone/>
            </a:pPr>
            <a:r>
              <a:rPr lang="el-GR" altLang="el-GR" sz="2400" b="1" dirty="0">
                <a:latin typeface="Arial" panose="020B0604020202020204" pitchFamily="34" charset="0"/>
              </a:rPr>
              <a:t>Διαγώνισμα</a:t>
            </a:r>
            <a:r>
              <a:rPr lang="en-AU" altLang="el-GR" sz="2400" b="1" dirty="0">
                <a:latin typeface="Arial" panose="020B0604020202020204" pitchFamily="34" charset="0"/>
              </a:rPr>
              <a:t>:	</a:t>
            </a:r>
            <a:r>
              <a:rPr lang="el-GR" altLang="el-GR" sz="2400" b="1" dirty="0">
                <a:latin typeface="Arial" panose="020B0604020202020204" pitchFamily="34" charset="0"/>
              </a:rPr>
              <a:t>    </a:t>
            </a:r>
            <a:r>
              <a:rPr lang="en-US" altLang="el-GR" sz="2400" b="1" dirty="0">
                <a:latin typeface="Arial" panose="020B0604020202020204" pitchFamily="34" charset="0"/>
              </a:rPr>
              <a:t>85</a:t>
            </a:r>
            <a:r>
              <a:rPr lang="en-AU" altLang="el-GR" sz="2400" b="1" dirty="0">
                <a:latin typeface="Arial" panose="020B0604020202020204" pitchFamily="34" charset="0"/>
              </a:rPr>
              <a:t>%</a:t>
            </a:r>
          </a:p>
        </p:txBody>
      </p:sp>
      <p:graphicFrame>
        <p:nvGraphicFramePr>
          <p:cNvPr id="8196" name="Object 6"/>
          <p:cNvGraphicFramePr>
            <a:graphicFrameLocks noChangeAspect="1"/>
          </p:cNvGraphicFramePr>
          <p:nvPr/>
        </p:nvGraphicFramePr>
        <p:xfrm>
          <a:off x="6705600" y="3429000"/>
          <a:ext cx="1579563" cy="288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159000" imgH="3949700" progId="MS_ClipArt_Gallery">
                  <p:embed/>
                </p:oleObj>
              </mc:Choice>
              <mc:Fallback>
                <p:oleObj r:id="rId3" imgW="2159000" imgH="3949700" progId="MS_ClipArt_Gallery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429000"/>
                        <a:ext cx="1579563" cy="288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762000" y="4038600"/>
            <a:ext cx="5105400" cy="20574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0487" tIns="44450" rIns="90487" bIns="44450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SzPct val="70000"/>
              <a:buFont typeface="Monotype Sorts" charset="2"/>
              <a:buNone/>
            </a:pPr>
            <a:r>
              <a:rPr lang="el-GR" altLang="el-GR" sz="2400">
                <a:latin typeface="Arial" panose="020B0604020202020204" pitchFamily="34" charset="0"/>
              </a:rPr>
              <a:t>Προσοχή</a:t>
            </a:r>
            <a:r>
              <a:rPr lang="en-AU" altLang="el-GR" sz="2400">
                <a:latin typeface="Arial" panose="020B0604020202020204" pitchFamily="34" charset="0"/>
              </a:rPr>
              <a:t>: </a:t>
            </a:r>
          </a:p>
          <a:p>
            <a:pPr>
              <a:buSzPct val="70000"/>
            </a:pPr>
            <a:r>
              <a:rPr lang="el-GR" altLang="el-GR" sz="2400">
                <a:latin typeface="Arial" panose="020B0604020202020204" pitchFamily="34" charset="0"/>
              </a:rPr>
              <a:t>Η παρακολούθηση των εργαστηρίων και η ολοκλήρωση των ασκήσεων είναι η καλύτερη προετοιμασία για το διαγώνισμα</a:t>
            </a:r>
            <a:endParaRPr lang="en-AU" altLang="el-GR" sz="2400">
              <a:latin typeface="Arial" panose="020B0604020202020204" pitchFamily="34" charset="0"/>
            </a:endParaRPr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762000" y="3175000"/>
            <a:ext cx="56975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solidFill>
                  <a:schemeClr val="tx2"/>
                </a:solidFill>
                <a:latin typeface="Arial Narrow" panose="020B0606020202030204" pitchFamily="34" charset="0"/>
              </a:rPr>
              <a:t>** Απαραίτητη η ικανοποιητική συμμετοχή στο εργαστήριο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Συγγράμματα</a:t>
            </a:r>
            <a:r>
              <a:rPr lang="el-GR" altLang="el-GR"/>
              <a:t> </a:t>
            </a:r>
            <a:endParaRPr lang="en-AU" altLang="el-GR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85800" y="1428750"/>
            <a:ext cx="7559675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pPr>
              <a:defRPr/>
            </a:pPr>
            <a:r>
              <a:rPr lang="el-GR" altLang="el-GR" dirty="0" err="1">
                <a:latin typeface="Arial" panose="020B0604020202020204" pitchFamily="34" charset="0"/>
              </a:rPr>
              <a:t>Σύγ</a:t>
            </a:r>
            <a:r>
              <a:rPr lang="el-GR" altLang="en-AU" dirty="0" err="1">
                <a:solidFill>
                  <a:srgbClr val="000000"/>
                </a:solidFill>
                <a:latin typeface="Arial" panose="020B0604020202020204" pitchFamily="34" charset="0"/>
              </a:rPr>
              <a:t>γραμματα</a:t>
            </a:r>
            <a:r>
              <a:rPr lang="el-GR" altLang="en-AU" dirty="0">
                <a:solidFill>
                  <a:srgbClr val="000000"/>
                </a:solidFill>
                <a:latin typeface="Arial" panose="020B0604020202020204" pitchFamily="34" charset="0"/>
              </a:rPr>
              <a:t> που διανέμονται</a:t>
            </a:r>
            <a:endParaRPr lang="en-US" altLang="en-A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buFontTx/>
              <a:buChar char="•"/>
              <a:defRPr/>
            </a:pPr>
            <a:endParaRPr lang="el-GR" altLang="en-A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buFontTx/>
              <a:buChar char="•"/>
              <a:defRPr/>
            </a:pPr>
            <a:r>
              <a:rPr lang="el-GR" altLang="en-AU" sz="2000" b="1" dirty="0" err="1">
                <a:solidFill>
                  <a:srgbClr val="000000"/>
                </a:solidFill>
                <a:latin typeface="Arial" panose="020B0604020202020204" pitchFamily="34" charset="0"/>
              </a:rPr>
              <a:t>David</a:t>
            </a:r>
            <a:r>
              <a:rPr lang="el-GR" altLang="en-AU" sz="20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altLang="en-AU" sz="2000" b="1" dirty="0" err="1">
                <a:solidFill>
                  <a:srgbClr val="000000"/>
                </a:solidFill>
                <a:latin typeface="Arial" panose="020B0604020202020204" pitchFamily="34" charset="0"/>
              </a:rPr>
              <a:t>Barnes</a:t>
            </a:r>
            <a:r>
              <a:rPr lang="el-GR" altLang="en-AU" sz="2000" b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l-GR" altLang="en-AU" sz="2000" b="1" dirty="0" err="1">
                <a:solidFill>
                  <a:srgbClr val="000000"/>
                </a:solidFill>
                <a:latin typeface="Arial" panose="020B0604020202020204" pitchFamily="34" charset="0"/>
              </a:rPr>
              <a:t>Michael</a:t>
            </a:r>
            <a:r>
              <a:rPr lang="el-GR" altLang="en-AU" sz="20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altLang="en-AU" sz="20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Kolling</a:t>
            </a:r>
            <a:endParaRPr lang="el-GR" altLang="en-AU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Monotype Sorts" charset="2"/>
              <a:buNone/>
              <a:defRPr/>
            </a:pPr>
            <a:r>
              <a:rPr lang="el-GR" altLang="en-AU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altLang="en-A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"</a:t>
            </a:r>
            <a:r>
              <a:rPr lang="el-GR" altLang="en-A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Αντικειμενοστρεφής</a:t>
            </a:r>
            <a:r>
              <a:rPr lang="el-GR" altLang="en-A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προγραμματισμός σε </a:t>
            </a:r>
            <a:r>
              <a:rPr lang="el-GR" altLang="en-A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Java</a:t>
            </a:r>
            <a:r>
              <a:rPr lang="el-GR" altLang="en-A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. Μια πρακτική</a:t>
            </a:r>
            <a:br>
              <a:rPr lang="en-US" altLang="en-AU" sz="2000" i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A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l-GR" altLang="en-A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εισαγωγή με χρήση </a:t>
            </a:r>
            <a:r>
              <a:rPr lang="el-GR" altLang="en-AU" sz="2000" i="1" dirty="0" err="1">
                <a:solidFill>
                  <a:srgbClr val="000000"/>
                </a:solidFill>
                <a:latin typeface="Arial" panose="020B0604020202020204" pitchFamily="34" charset="0"/>
              </a:rPr>
              <a:t>Bluej</a:t>
            </a:r>
            <a:r>
              <a:rPr lang="en-US" altLang="en-A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”</a:t>
            </a:r>
            <a:br>
              <a:rPr lang="el-GR" altLang="en-AU" sz="2000" i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AU" sz="20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l-GR" altLang="en-AU" sz="2000" dirty="0">
                <a:solidFill>
                  <a:srgbClr val="000000"/>
                </a:solidFill>
                <a:latin typeface="Arial" panose="020B0604020202020204" pitchFamily="34" charset="0"/>
              </a:rPr>
              <a:t>Εκδόσεις Κλειδάριθμος</a:t>
            </a:r>
            <a:r>
              <a:rPr lang="en-US" altLang="en-AU" sz="2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endParaRPr lang="el-GR" altLang="en-AU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buFontTx/>
              <a:buChar char="•"/>
              <a:defRPr/>
            </a:pPr>
            <a:endParaRPr lang="el-GR" altLang="en-AU" sz="1000" dirty="0">
              <a:solidFill>
                <a:srgbClr val="000000"/>
              </a:solidFill>
              <a:latin typeface="Times" panose="02020603050405020304" pitchFamily="18" charset="0"/>
            </a:endParaRPr>
          </a:p>
          <a:p>
            <a:pPr>
              <a:spcBef>
                <a:spcPts val="600"/>
              </a:spcBef>
              <a:buFontTx/>
              <a:buChar char="•"/>
              <a:defRPr/>
            </a:pPr>
            <a:r>
              <a:rPr lang="en-US" altLang="en-AU" dirty="0">
                <a:solidFill>
                  <a:srgbClr val="000000"/>
                </a:solidFill>
                <a:latin typeface="Times" panose="02020603050405020304" pitchFamily="18" charset="0"/>
              </a:rPr>
              <a:t> </a:t>
            </a:r>
            <a:r>
              <a:rPr lang="el-GR" altLang="en-AU" sz="1800" dirty="0">
                <a:solidFill>
                  <a:srgbClr val="000000"/>
                </a:solidFill>
                <a:latin typeface="Arial" panose="020B0604020202020204" pitchFamily="34" charset="0"/>
              </a:rPr>
              <a:t>Γιώργος </a:t>
            </a:r>
            <a:r>
              <a:rPr lang="el-GR" altLang="en-AU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Λιακέας</a:t>
            </a:r>
            <a:r>
              <a:rPr lang="el-GR" altLang="en-AU" sz="1800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altLang="en-AU" sz="1800" dirty="0">
                <a:solidFill>
                  <a:srgbClr val="000000"/>
                </a:solidFill>
                <a:latin typeface="Times" panose="02020603050405020304" pitchFamily="18" charset="0"/>
              </a:rPr>
              <a:t> </a:t>
            </a:r>
            <a:br>
              <a:rPr lang="el-GR" altLang="en-AU" sz="18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AU" sz="18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l-GR" altLang="en-AU" sz="1800" dirty="0">
                <a:solidFill>
                  <a:srgbClr val="000000"/>
                </a:solidFill>
                <a:latin typeface="Arial" panose="020B0604020202020204" pitchFamily="34" charset="0"/>
              </a:rPr>
              <a:t> "Εισαγωγή στη </a:t>
            </a:r>
            <a:r>
              <a:rPr lang="el-GR" altLang="en-AU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Java</a:t>
            </a:r>
            <a:r>
              <a:rPr lang="el-GR" altLang="en-AU" sz="1800" dirty="0">
                <a:solidFill>
                  <a:srgbClr val="000000"/>
                </a:solidFill>
                <a:latin typeface="Arial" panose="020B0604020202020204" pitchFamily="34" charset="0"/>
              </a:rPr>
              <a:t>" </a:t>
            </a:r>
            <a:br>
              <a:rPr lang="el-GR" altLang="en-AU" sz="18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l-GR" altLang="en-AU" sz="18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altLang="en-AU" sz="18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l-GR" altLang="en-AU" sz="1800" dirty="0">
                <a:solidFill>
                  <a:srgbClr val="000000"/>
                </a:solidFill>
                <a:latin typeface="Arial" panose="020B0604020202020204" pitchFamily="34" charset="0"/>
              </a:rPr>
              <a:t>Εκδόσεις Κλειδάριθμος </a:t>
            </a:r>
            <a:endParaRPr lang="en-US" altLang="en-AU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defRPr/>
            </a:pPr>
            <a:endParaRPr lang="en-AU" altLang="el-GR" sz="1200" b="1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el-GR" altLang="el-GR" sz="2000" b="1" dirty="0">
                <a:latin typeface="Arial" panose="020B0604020202020204" pitchFamily="34" charset="0"/>
              </a:rPr>
              <a:t>Προαιρετικά</a:t>
            </a:r>
            <a:endParaRPr lang="en-US" altLang="en-AU" sz="2000" b="1" dirty="0">
              <a:latin typeface="Geneva" charset="0"/>
            </a:endParaRPr>
          </a:p>
          <a:p>
            <a:pPr>
              <a:buFontTx/>
              <a:buChar char="•"/>
              <a:defRPr/>
            </a:pPr>
            <a:r>
              <a:rPr lang="el-GR" altLang="en-AU" sz="1800" i="1" dirty="0">
                <a:latin typeface="Arial" panose="020B0604020202020204" pitchFamily="34" charset="0"/>
              </a:rPr>
              <a:t> «</a:t>
            </a:r>
            <a:r>
              <a:rPr lang="en-US" altLang="en-AU" sz="1800" i="1" dirty="0">
                <a:latin typeface="Arial" panose="020B0604020202020204" pitchFamily="34" charset="0"/>
              </a:rPr>
              <a:t>The Java Tutorial</a:t>
            </a:r>
            <a:r>
              <a:rPr lang="el-GR" altLang="en-AU" sz="1800" i="1" dirty="0">
                <a:latin typeface="Arial" panose="020B0604020202020204" pitchFamily="34" charset="0"/>
              </a:rPr>
              <a:t>»</a:t>
            </a:r>
            <a:endParaRPr lang="en-US" altLang="en-AU" sz="1800" i="1" dirty="0">
              <a:latin typeface="Arial" panose="020B0604020202020204" pitchFamily="34" charset="0"/>
            </a:endParaRPr>
          </a:p>
          <a:p>
            <a:pPr marL="285750" indent="-285750">
              <a:buFontTx/>
              <a:buChar char="•"/>
              <a:defRPr/>
            </a:pPr>
            <a:r>
              <a:rPr lang="en-US" altLang="en-AU" sz="1800" dirty="0">
                <a:latin typeface="Arial" panose="020B0604020202020204" pitchFamily="34" charset="0"/>
              </a:rPr>
              <a:t>http://docs.oracle.com/javase/tutorial/</a:t>
            </a:r>
            <a:endParaRPr lang="en-AU" altLang="en-AU" sz="1800" dirty="0">
              <a:latin typeface="Arial" panose="020B0604020202020204" pitchFamily="34" charset="0"/>
            </a:endParaRPr>
          </a:p>
          <a:p>
            <a:pPr>
              <a:defRPr/>
            </a:pPr>
            <a:r>
              <a:rPr lang="en-AU" altLang="en-AU" sz="1800" b="1" dirty="0">
                <a:latin typeface="Arial" panose="020B0604020202020204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Σελίδα στο </a:t>
            </a:r>
            <a:r>
              <a:rPr lang="en-US" altLang="el-GR" sz="3600"/>
              <a:t>internet</a:t>
            </a:r>
            <a:endParaRPr lang="en-AU" altLang="el-GR" sz="360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33400" y="2133600"/>
            <a:ext cx="8259763" cy="335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 dirty="0">
                <a:latin typeface="Arial" panose="020B0604020202020204" pitchFamily="34" charset="0"/>
              </a:rPr>
              <a:t>Όλες οι πληροφορίες σχετικά με το μάθημα είναι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 dirty="0">
                <a:latin typeface="Arial" panose="020B0604020202020204" pitchFamily="34" charset="0"/>
              </a:rPr>
              <a:t>διαθέσιμες στις  διευθύνσεις: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l-GR" altLang="el-GR" sz="2400" dirty="0"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l-GR" altLang="el-GR" sz="24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l-GR" sz="2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www.math.ntua.gr</a:t>
            </a:r>
            <a:r>
              <a:rPr lang="en-US" altLang="el-GR" sz="2400" b="1" dirty="0">
                <a:solidFill>
                  <a:srgbClr val="000000"/>
                </a:solidFill>
                <a:latin typeface="Courier New" panose="02070309020205020404" pitchFamily="49" charset="0"/>
              </a:rPr>
              <a:t>/~</a:t>
            </a:r>
            <a:r>
              <a:rPr lang="en-US" altLang="el-GR" sz="2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symvonis</a:t>
            </a:r>
            <a:br>
              <a:rPr lang="en-US" altLang="el-GR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l-GR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altLang="el-GR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l-GR" altLang="el-GR" sz="2000" dirty="0">
                <a:solidFill>
                  <a:srgbClr val="000000"/>
                </a:solidFill>
                <a:latin typeface="Arial" panose="020B0604020202020204" pitchFamily="34" charset="0"/>
              </a:rPr>
              <a:t>ακολουθώντας το σύνδεσμο «</a:t>
            </a:r>
            <a:r>
              <a:rPr lang="el-GR" altLang="el-GR" sz="2000" u="sng" dirty="0">
                <a:solidFill>
                  <a:srgbClr val="0070C0"/>
                </a:solidFill>
                <a:latin typeface="Arial" panose="020B0604020202020204" pitchFamily="34" charset="0"/>
              </a:rPr>
              <a:t>Εισαγωγή στον </a:t>
            </a:r>
            <a:r>
              <a:rPr lang="el-GR" altLang="el-GR" sz="2000" u="sng" dirty="0" err="1">
                <a:solidFill>
                  <a:srgbClr val="0070C0"/>
                </a:solidFill>
                <a:latin typeface="Arial" panose="020B0604020202020204" pitchFamily="34" charset="0"/>
              </a:rPr>
              <a:t>Αντικειμενοστρεφή</a:t>
            </a:r>
            <a:br>
              <a:rPr lang="el-GR" altLang="el-GR" sz="2000" u="sng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l-GR" altLang="el-GR" sz="2000" u="sng" dirty="0">
                <a:solidFill>
                  <a:srgbClr val="0070C0"/>
                </a:solidFill>
                <a:latin typeface="Arial" panose="020B0604020202020204" pitchFamily="34" charset="0"/>
              </a:rPr>
              <a:t>προγραμματισμό</a:t>
            </a:r>
            <a:r>
              <a:rPr lang="el-GR" altLang="el-GR" sz="2000" dirty="0">
                <a:solidFill>
                  <a:srgbClr val="000000"/>
                </a:solidFill>
                <a:latin typeface="Arial" panose="020B0604020202020204" pitchFamily="34" charset="0"/>
              </a:rPr>
              <a:t>»)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l-GR" altLang="el-GR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l-GR" altLang="el-GR" sz="2000" dirty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en-US" altLang="el-GR" sz="24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helios.ntua.gr</a:t>
            </a:r>
            <a:r>
              <a:rPr lang="en-US" altLang="el-GR" sz="24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l-GR" sz="20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l-GR" altLang="el-GR" sz="2000" dirty="0">
                <a:solidFill>
                  <a:srgbClr val="000000"/>
                </a:solidFill>
                <a:latin typeface="Arial" panose="020B0604020202020204" pitchFamily="34" charset="0"/>
              </a:rPr>
              <a:t>απαιτείται η «εγγραφή» σας)</a:t>
            </a:r>
            <a:endParaRPr lang="el-GR" altLang="el-GR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buFont typeface="Monotype Sorts" charset="2"/>
              <a:buNone/>
            </a:pPr>
            <a:endParaRPr lang="en-AU" altLang="el-GR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Χρόνος ενασχόλησης </a:t>
            </a:r>
            <a:endParaRPr lang="en-AU" altLang="el-GR" sz="3600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990600" y="1447800"/>
            <a:ext cx="79248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l-GR" altLang="el-GR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2400">
                <a:latin typeface="Arial" panose="020B0604020202020204" pitchFamily="34" charset="0"/>
              </a:rPr>
              <a:t>4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l-GR" altLang="el-GR" sz="2400">
                <a:latin typeface="Arial" panose="020B0604020202020204" pitchFamily="34" charset="0"/>
              </a:rPr>
              <a:t>ώρες διαλέξεων</a:t>
            </a:r>
            <a:endParaRPr lang="en-AU" altLang="el-GR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>
                <a:latin typeface="Arial" panose="020B0604020202020204" pitchFamily="34" charset="0"/>
              </a:rPr>
              <a:t>2 </a:t>
            </a:r>
            <a:r>
              <a:rPr lang="el-GR" altLang="el-GR" sz="2400">
                <a:latin typeface="Arial" panose="020B0604020202020204" pitchFamily="34" charset="0"/>
              </a:rPr>
              <a:t>ώρες εργαστήριο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l-GR" altLang="el-GR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l-GR" altLang="el-GR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>
                <a:latin typeface="Arial" panose="020B0604020202020204" pitchFamily="34" charset="0"/>
              </a:rPr>
              <a:t>		  </a:t>
            </a:r>
            <a:r>
              <a:rPr lang="el-GR" altLang="el-GR" sz="2400">
                <a:latin typeface="Arial" panose="020B0604020202020204" pitchFamily="34" charset="0"/>
              </a:rPr>
              <a:t>	</a:t>
            </a:r>
            <a:r>
              <a:rPr lang="el-GR" altLang="el-GR" sz="2400" b="1">
                <a:latin typeface="Arial" panose="020B0604020202020204" pitchFamily="34" charset="0"/>
              </a:rPr>
              <a:t>Τουλάχιστον</a:t>
            </a:r>
            <a:r>
              <a:rPr lang="el-GR" altLang="el-GR" sz="2400">
                <a:latin typeface="Arial" panose="020B0604020202020204" pitchFamily="34" charset="0"/>
              </a:rPr>
              <a:t> </a:t>
            </a:r>
            <a:r>
              <a:rPr lang="en-US" altLang="el-GR" sz="2400">
                <a:latin typeface="Arial" panose="020B0604020202020204" pitchFamily="34" charset="0"/>
              </a:rPr>
              <a:t>4</a:t>
            </a:r>
            <a:r>
              <a:rPr lang="el-GR" altLang="el-GR" sz="2400">
                <a:latin typeface="Arial" panose="020B0604020202020204" pitchFamily="34" charset="0"/>
              </a:rPr>
              <a:t> ώρες μελέτη την  		  	εβδομάδα</a:t>
            </a:r>
            <a:r>
              <a:rPr lang="en-AU" altLang="el-GR" sz="2400">
                <a:latin typeface="Arial" panose="020B0604020202020204" pitchFamily="34" charset="0"/>
              </a:rPr>
              <a:t>!!</a:t>
            </a:r>
          </a:p>
        </p:txBody>
      </p:sp>
      <p:graphicFrame>
        <p:nvGraphicFramePr>
          <p:cNvPr id="14340" name="Object 6"/>
          <p:cNvGraphicFramePr>
            <a:graphicFrameLocks noChangeAspect="1"/>
          </p:cNvGraphicFramePr>
          <p:nvPr/>
        </p:nvGraphicFramePr>
        <p:xfrm>
          <a:off x="457200" y="3581400"/>
          <a:ext cx="2359025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3225800" imgH="3962400" progId="MS_ClipArt_Gallery">
                  <p:embed/>
                </p:oleObj>
              </mc:Choice>
              <mc:Fallback>
                <p:oleObj r:id="rId3" imgW="3225800" imgH="3962400" progId="MS_ClipArt_Gallery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581400"/>
                        <a:ext cx="2359025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600"/>
              <a:t>Περιεχόμενα</a:t>
            </a:r>
            <a:endParaRPr lang="en-AU" altLang="el-GR" sz="3600"/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762000" y="1752600"/>
            <a:ext cx="55626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Java,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αντικείμενα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US" altLang="el-GR" sz="2000">
                <a:solidFill>
                  <a:srgbClr val="FF00FF"/>
                </a:solidFill>
                <a:latin typeface="Arial" panose="020B0604020202020204" pitchFamily="34" charset="0"/>
              </a:rPr>
              <a:t>objects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, BlueJ</a:t>
            </a:r>
          </a:p>
          <a:p>
            <a:pPr>
              <a:buClr>
                <a:schemeClr val="tx1"/>
              </a:buClr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Αντικείμενα και κλάσεις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>
                <a:solidFill>
                  <a:srgbClr val="FF00FF"/>
                </a:solidFill>
                <a:latin typeface="Arial" panose="020B0604020202020204" pitchFamily="34" charset="0"/>
              </a:rPr>
              <a:t>classes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  <a:endParaRPr lang="en-AU" altLang="el-GR" sz="2000">
              <a:solidFill>
                <a:srgbClr val="FF00FF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Υλοποίηση μεθόδων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>
                <a:solidFill>
                  <a:srgbClr val="FF00FF"/>
                </a:solidFill>
                <a:latin typeface="Arial" panose="020B0604020202020204" pitchFamily="34" charset="0"/>
              </a:rPr>
              <a:t>methods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  <a:endParaRPr lang="en-AU" altLang="el-GR" sz="2000">
              <a:solidFill>
                <a:srgbClr val="FF00FF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Τύποι δεδομένων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>
                <a:solidFill>
                  <a:srgbClr val="FF00FF"/>
                </a:solidFill>
                <a:latin typeface="Arial" panose="020B0604020202020204" pitchFamily="34" charset="0"/>
              </a:rPr>
              <a:t>data types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]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και τελεστές 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>
                <a:solidFill>
                  <a:srgbClr val="FF00FF"/>
                </a:solidFill>
                <a:latin typeface="Arial" panose="020B0604020202020204" pitchFamily="34" charset="0"/>
              </a:rPr>
              <a:t>operations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  <a:endParaRPr lang="en-AU" altLang="el-GR" sz="2000">
              <a:solidFill>
                <a:srgbClr val="FF00FF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Εντολές επιλογής / επανάληψης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Διανύσματα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GB" altLang="el-GR" sz="2000">
                <a:solidFill>
                  <a:srgbClr val="FF00FF"/>
                </a:solidFill>
                <a:latin typeface="Arial" panose="020B0604020202020204" pitchFamily="34" charset="0"/>
              </a:rPr>
              <a:t>Arrays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</a:p>
          <a:p>
            <a:pPr>
              <a:buClr>
                <a:schemeClr val="tx1"/>
              </a:buClr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Βιβλιοθήκες κλάσεων</a:t>
            </a:r>
          </a:p>
          <a:p>
            <a:pPr>
              <a:buClr>
                <a:schemeClr val="tx1"/>
              </a:buClr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Συμβολοσειρές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GB" altLang="el-GR" sz="2000">
                <a:solidFill>
                  <a:srgbClr val="FF00FF"/>
                </a:solidFill>
                <a:latin typeface="Arial" panose="020B0604020202020204" pitchFamily="34" charset="0"/>
              </a:rPr>
              <a:t>Strings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  <a:endParaRPr lang="en-GB" altLang="el-GR" sz="2000">
              <a:solidFill>
                <a:srgbClr val="FF00FF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6388" name="Object 7"/>
          <p:cNvGraphicFramePr>
            <a:graphicFrameLocks noChangeAspect="1"/>
          </p:cNvGraphicFramePr>
          <p:nvPr/>
        </p:nvGraphicFramePr>
        <p:xfrm>
          <a:off x="6400800" y="3505200"/>
          <a:ext cx="2295525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3225800" imgH="3962400" progId="MS_ClipArt_Gallery">
                  <p:embed/>
                </p:oleObj>
              </mc:Choice>
              <mc:Fallback>
                <p:oleObj r:id="rId3" imgW="3225800" imgH="3962400" progId="MS_ClipArt_Gallery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505200"/>
                        <a:ext cx="2295525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AutoShape 8"/>
          <p:cNvSpPr>
            <a:spLocks noChangeArrowheads="1"/>
          </p:cNvSpPr>
          <p:nvPr/>
        </p:nvSpPr>
        <p:spPr bwMode="auto">
          <a:xfrm>
            <a:off x="5791200" y="1447800"/>
            <a:ext cx="3048000" cy="1600200"/>
          </a:xfrm>
          <a:prstGeom prst="cloudCallout">
            <a:avLst>
              <a:gd name="adj1" fmla="val 14583"/>
              <a:gd name="adj2" fmla="val 98611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8800">
                <a:latin typeface="Arial" panose="020B0604020202020204" pitchFamily="34" charset="0"/>
              </a:rPr>
              <a:t>?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Περιεχόμενα </a:t>
            </a:r>
            <a:r>
              <a:rPr lang="en-AU" altLang="el-GR" sz="3600"/>
              <a:t>(</a:t>
            </a:r>
            <a:r>
              <a:rPr lang="el-GR" altLang="el-GR" sz="3600"/>
              <a:t>συνέχεια</a:t>
            </a:r>
            <a:r>
              <a:rPr lang="en-AU" altLang="el-GR" sz="3600"/>
              <a:t>)</a:t>
            </a: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838200" y="1600200"/>
            <a:ext cx="625475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ts val="600"/>
              </a:spcBef>
              <a:buClrTx/>
              <a:buSzTx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Κληρονομικότητα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GB" altLang="el-GR" sz="2000">
                <a:solidFill>
                  <a:srgbClr val="FF00FF"/>
                </a:solidFill>
                <a:latin typeface="Arial" panose="020B0604020202020204" pitchFamily="34" charset="0"/>
              </a:rPr>
              <a:t>inheritance]</a:t>
            </a:r>
            <a:r>
              <a:rPr lang="en-GB" altLang="el-GR" sz="2400">
                <a:solidFill>
                  <a:schemeClr val="tx2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ts val="600"/>
              </a:spcBef>
              <a:buClrTx/>
              <a:buSzTx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Πολυμορφισμός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GB" altLang="el-GR" sz="2000">
                <a:solidFill>
                  <a:srgbClr val="FF00FF"/>
                </a:solidFill>
                <a:latin typeface="Arial" panose="020B0604020202020204" pitchFamily="34" charset="0"/>
              </a:rPr>
              <a:t>polymorphism]</a:t>
            </a:r>
          </a:p>
          <a:p>
            <a:pPr>
              <a:spcBef>
                <a:spcPts val="600"/>
              </a:spcBef>
              <a:buClrTx/>
              <a:buSzTx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Κλάσεις αφηρημένου τύπου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GB" altLang="el-GR" sz="2000">
                <a:solidFill>
                  <a:srgbClr val="FF00FF"/>
                </a:solidFill>
                <a:latin typeface="Arial" panose="020B0604020202020204" pitchFamily="34" charset="0"/>
              </a:rPr>
              <a:t>abstract classes]</a:t>
            </a:r>
            <a:r>
              <a:rPr lang="en-GB" altLang="el-GR" sz="24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και διαπροσωπείες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GB" altLang="el-GR" sz="2000">
                <a:solidFill>
                  <a:srgbClr val="FF00FF"/>
                </a:solidFill>
                <a:latin typeface="Arial" panose="020B0604020202020204" pitchFamily="34" charset="0"/>
              </a:rPr>
              <a:t>interfaces]</a:t>
            </a:r>
          </a:p>
          <a:p>
            <a:pPr>
              <a:spcBef>
                <a:spcPts val="600"/>
              </a:spcBef>
              <a:buClrTx/>
              <a:buSzTx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Εξαιρέσεις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GB" altLang="el-GR" sz="2000">
                <a:solidFill>
                  <a:srgbClr val="FF00FF"/>
                </a:solidFill>
                <a:latin typeface="Arial" panose="020B0604020202020204" pitchFamily="34" charset="0"/>
              </a:rPr>
              <a:t>exceptions] </a:t>
            </a:r>
          </a:p>
          <a:p>
            <a:pPr>
              <a:spcBef>
                <a:spcPts val="600"/>
              </a:spcBef>
              <a:buClrTx/>
              <a:buSzTx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Κλάσεις συλλογής δεδομένων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GB" altLang="el-GR" sz="2000">
                <a:solidFill>
                  <a:srgbClr val="FF00FF"/>
                </a:solidFill>
                <a:latin typeface="Arial" panose="020B0604020202020204" pitchFamily="34" charset="0"/>
              </a:rPr>
              <a:t>collection</a:t>
            </a:r>
            <a:r>
              <a:rPr lang="en-US" altLang="el-GR" sz="2000">
                <a:solidFill>
                  <a:srgbClr val="FF00FF"/>
                </a:solidFill>
                <a:latin typeface="Arial" panose="020B0604020202020204" pitchFamily="34" charset="0"/>
              </a:rPr>
              <a:t>s]</a:t>
            </a:r>
          </a:p>
          <a:p>
            <a:pPr>
              <a:spcBef>
                <a:spcPts val="600"/>
              </a:spcBef>
              <a:buClrTx/>
              <a:buSzTx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Γενικές κλάσεις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US" altLang="el-GR" sz="2000">
                <a:solidFill>
                  <a:srgbClr val="FF00FF"/>
                </a:solidFill>
                <a:latin typeface="Arial" panose="020B0604020202020204" pitchFamily="34" charset="0"/>
              </a:rPr>
              <a:t>generics]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 </a:t>
            </a:r>
          </a:p>
          <a:p>
            <a:pPr>
              <a:spcBef>
                <a:spcPts val="600"/>
              </a:spcBef>
              <a:buClrTx/>
              <a:buSzTx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Είσοδος/ έξοδος</a:t>
            </a:r>
          </a:p>
          <a:p>
            <a:pPr>
              <a:spcBef>
                <a:spcPts val="600"/>
              </a:spcBef>
              <a:buClrTx/>
              <a:buSzTx/>
            </a:pPr>
            <a:r>
              <a:rPr lang="el-GR" altLang="el-GR" sz="2400">
                <a:latin typeface="Arial" panose="020B0604020202020204" pitchFamily="34" charset="0"/>
              </a:rPr>
              <a:t>Γραφικό περιβάλλον διασύνδεσης </a:t>
            </a:r>
            <a:br>
              <a:rPr lang="el-GR" altLang="el-GR" sz="2400">
                <a:latin typeface="Arial" panose="020B0604020202020204" pitchFamily="34" charset="0"/>
              </a:rPr>
            </a:br>
            <a:r>
              <a:rPr lang="el-GR" altLang="el-GR" sz="2400">
                <a:latin typeface="Arial" panose="020B0604020202020204" pitchFamily="34" charset="0"/>
              </a:rPr>
              <a:t> 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>
                <a:solidFill>
                  <a:srgbClr val="FF00FF"/>
                </a:solidFill>
                <a:latin typeface="Arial" panose="020B0604020202020204" pitchFamily="34" charset="0"/>
              </a:rPr>
              <a:t>GUI 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- </a:t>
            </a:r>
            <a:r>
              <a:rPr lang="en-AU" altLang="el-GR" sz="2000">
                <a:solidFill>
                  <a:srgbClr val="FF00FF"/>
                </a:solidFill>
                <a:latin typeface="Arial" panose="020B0604020202020204" pitchFamily="34" charset="0"/>
              </a:rPr>
              <a:t>Graphical User Interface</a:t>
            </a:r>
            <a:r>
              <a:rPr lang="el-GR" altLang="el-GR" sz="200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buClrTx/>
              <a:buSzTx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Εκτέλεση </a:t>
            </a:r>
            <a:r>
              <a:rPr lang="en-US" altLang="el-GR" sz="2400">
                <a:solidFill>
                  <a:schemeClr val="tx2"/>
                </a:solidFill>
                <a:latin typeface="Arial" panose="020B0604020202020204" pitchFamily="34" charset="0"/>
              </a:rPr>
              <a:t>Java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χωρίς το </a:t>
            </a:r>
            <a:r>
              <a:rPr lang="en-US" altLang="el-GR" sz="2400">
                <a:solidFill>
                  <a:schemeClr val="tx2"/>
                </a:solidFill>
                <a:latin typeface="Arial" panose="020B0604020202020204" pitchFamily="34" charset="0"/>
              </a:rPr>
              <a:t>BlueJ</a:t>
            </a:r>
            <a:endParaRPr lang="en-AU" altLang="el-GR" sz="2400">
              <a:latin typeface="Arial" panose="020B0604020202020204" pitchFamily="34" charset="0"/>
            </a:endParaRPr>
          </a:p>
        </p:txBody>
      </p:sp>
      <p:graphicFrame>
        <p:nvGraphicFramePr>
          <p:cNvPr id="18436" name="Object 7"/>
          <p:cNvGraphicFramePr>
            <a:graphicFrameLocks noChangeAspect="1"/>
          </p:cNvGraphicFramePr>
          <p:nvPr/>
        </p:nvGraphicFramePr>
        <p:xfrm>
          <a:off x="6934200" y="3276600"/>
          <a:ext cx="1409700" cy="278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409700" imgH="2781300" progId="MS_ClipArt_Gallery">
                  <p:embed/>
                </p:oleObj>
              </mc:Choice>
              <mc:Fallback>
                <p:oleObj r:id="rId3" imgW="1409700" imgH="2781300" progId="MS_ClipArt_Gallery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276600"/>
                        <a:ext cx="1409700" cy="278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AutoShape 9"/>
          <p:cNvSpPr>
            <a:spLocks noChangeArrowheads="1"/>
          </p:cNvSpPr>
          <p:nvPr/>
        </p:nvSpPr>
        <p:spPr bwMode="auto">
          <a:xfrm>
            <a:off x="6096000" y="1295400"/>
            <a:ext cx="2057400" cy="1524000"/>
          </a:xfrm>
          <a:prstGeom prst="cloudCallout">
            <a:avLst>
              <a:gd name="adj1" fmla="val 22838"/>
              <a:gd name="adj2" fmla="val 7020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8800">
                <a:latin typeface="AGaramond Semibold" charset="0"/>
              </a:rPr>
              <a:t>!</a:t>
            </a:r>
            <a:endParaRPr lang="en-AU" altLang="el-GR" sz="8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 sz="5400">
              <a:solidFill>
                <a:srgbClr val="000000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219200" y="2209800"/>
            <a:ext cx="6705600" cy="243205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FFFFFF"/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 sz="3600">
                <a:latin typeface="Arial" panose="020B0604020202020204" pitchFamily="34" charset="0"/>
              </a:rPr>
              <a:t>Διάλεξη</a:t>
            </a:r>
            <a:r>
              <a:rPr lang="en-AU" altLang="el-GR" sz="3600">
                <a:latin typeface="Arial" panose="020B0604020202020204" pitchFamily="34" charset="0"/>
              </a:rPr>
              <a:t> </a:t>
            </a:r>
            <a:r>
              <a:rPr lang="el-GR" altLang="el-GR" sz="3600">
                <a:latin typeface="Arial" panose="020B0604020202020204" pitchFamily="34" charset="0"/>
              </a:rPr>
              <a:t>#</a:t>
            </a:r>
            <a:r>
              <a:rPr lang="en-AU" altLang="el-GR" sz="3600">
                <a:latin typeface="Arial" panose="020B0604020202020204" pitchFamily="34" charset="0"/>
              </a:rPr>
              <a:t>1:</a:t>
            </a:r>
          </a:p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n-AU" altLang="el-GR" sz="3600">
                <a:latin typeface="Arial" panose="020B0604020202020204" pitchFamily="34" charset="0"/>
              </a:rPr>
              <a:t>Java, </a:t>
            </a:r>
            <a:r>
              <a:rPr lang="el-GR" altLang="el-GR" sz="3600">
                <a:latin typeface="Arial" panose="020B0604020202020204" pitchFamily="34" charset="0"/>
              </a:rPr>
              <a:t>Αντικείμενα και </a:t>
            </a:r>
            <a:r>
              <a:rPr lang="en-AU" altLang="el-GR" sz="3600">
                <a:latin typeface="Arial" panose="020B0604020202020204" pitchFamily="34" charset="0"/>
              </a:rPr>
              <a:t> BlueJ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C7C7C7"/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titled 2">
  <a:themeElements>
    <a:clrScheme name="">
      <a:dk1>
        <a:srgbClr val="474747"/>
      </a:dk1>
      <a:lt1>
        <a:srgbClr val="B3B3B3"/>
      </a:lt1>
      <a:dk2>
        <a:srgbClr val="232323"/>
      </a:dk2>
      <a:lt2>
        <a:srgbClr val="676767"/>
      </a:lt2>
      <a:accent1>
        <a:srgbClr val="B3B3B3"/>
      </a:accent1>
      <a:accent2>
        <a:srgbClr val="919191"/>
      </a:accent2>
      <a:accent3>
        <a:srgbClr val="D6D6D6"/>
      </a:accent3>
      <a:accent4>
        <a:srgbClr val="3B3B3B"/>
      </a:accent4>
      <a:accent5>
        <a:srgbClr val="D6D6D6"/>
      </a:accent5>
      <a:accent6>
        <a:srgbClr val="838383"/>
      </a:accent6>
      <a:hlink>
        <a:srgbClr val="CECECE"/>
      </a:hlink>
      <a:folHlink>
        <a:srgbClr val="A3A3A3"/>
      </a:folHlink>
    </a:clrScheme>
    <a:fontScheme name="untitled 2">
      <a:majorFont>
        <a:latin typeface="Aria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Madsen G4:Microsoft Office:Microsoft PowerPoint 4:Templates:B&amp;W Overheads:pastelb.ppt - Pastel</Template>
  <TotalTime>3629</TotalTime>
  <Pages>43</Pages>
  <Words>868</Words>
  <Application>Microsoft Macintosh PowerPoint</Application>
  <PresentationFormat>On-screen Show (4:3)</PresentationFormat>
  <Paragraphs>145</Paragraphs>
  <Slides>20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AGaramond Semibold</vt:lpstr>
      <vt:lpstr>Arial</vt:lpstr>
      <vt:lpstr>Arial Narrow</vt:lpstr>
      <vt:lpstr>Courier New</vt:lpstr>
      <vt:lpstr>Geneva</vt:lpstr>
      <vt:lpstr>Helvetica</vt:lpstr>
      <vt:lpstr>Monotype Sorts</vt:lpstr>
      <vt:lpstr>Times</vt:lpstr>
      <vt:lpstr>Times New Roman</vt:lpstr>
      <vt:lpstr>untitled 2</vt:lpstr>
      <vt:lpstr>MS_ClipArt_Gallery</vt:lpstr>
      <vt:lpstr>PowerPoint Presentation</vt:lpstr>
      <vt:lpstr>Στόχοι </vt:lpstr>
      <vt:lpstr>Αξιολόγηση</vt:lpstr>
      <vt:lpstr>Συγγράμματα </vt:lpstr>
      <vt:lpstr>Σελίδα στο internet</vt:lpstr>
      <vt:lpstr>Χρόνος ενασχόλησης </vt:lpstr>
      <vt:lpstr>Περιεχόμενα</vt:lpstr>
      <vt:lpstr>Περιεχόμενα (συνέχεια)</vt:lpstr>
      <vt:lpstr>PowerPoint Presentation</vt:lpstr>
      <vt:lpstr>PowerPoint Presentation</vt:lpstr>
      <vt:lpstr>Τι είδαμε;</vt:lpstr>
      <vt:lpstr>Διαφορετικά συστήματα...</vt:lpstr>
      <vt:lpstr>Java</vt:lpstr>
      <vt:lpstr>BlueJ</vt:lpstr>
      <vt:lpstr>Κλάσεις και αντικείμενα</vt:lpstr>
      <vt:lpstr>Κλάσεις και αντικείμενα(2)</vt:lpstr>
      <vt:lpstr>Κλάσεις και αντικείμενα (3)</vt:lpstr>
      <vt:lpstr>Ένα ακόμα παράδειγμα</vt:lpstr>
      <vt:lpstr>Τι άλλο είδαμε μέχρι τώρα;</vt:lpstr>
      <vt:lpstr>Χρήση παραμέτρων</vt:lpstr>
    </vt:vector>
  </TitlesOfParts>
  <Company>National Technical University of Athens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στον Αντικειμενοστρεφή Προγραμματισμό</dc:title>
  <dc:subject>Lecture slides</dc:subject>
  <dc:creator>Α. Συμβώνης</dc:creator>
  <cp:keywords/>
  <dc:description>Translated from the lecture notes of _x000d_
Michael Kölling, Monash University</dc:description>
  <cp:lastModifiedBy>A. Symvonis</cp:lastModifiedBy>
  <cp:revision>162</cp:revision>
  <cp:lastPrinted>2022-10-05T14:43:17Z</cp:lastPrinted>
  <dcterms:created xsi:type="dcterms:W3CDTF">1996-04-15T15:18:02Z</dcterms:created>
  <dcterms:modified xsi:type="dcterms:W3CDTF">2024-10-02T18:54:33Z</dcterms:modified>
</cp:coreProperties>
</file>